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57" r:id="rId3"/>
    <p:sldId id="358" r:id="rId4"/>
    <p:sldId id="1135" r:id="rId5"/>
    <p:sldId id="372" r:id="rId6"/>
    <p:sldId id="1030" r:id="rId7"/>
    <p:sldId id="319" r:id="rId8"/>
    <p:sldId id="359" r:id="rId9"/>
    <p:sldId id="360" r:id="rId10"/>
    <p:sldId id="1164" r:id="rId11"/>
    <p:sldId id="1238" r:id="rId12"/>
    <p:sldId id="1152" r:id="rId13"/>
    <p:sldId id="1153" r:id="rId14"/>
    <p:sldId id="1154" r:id="rId15"/>
    <p:sldId id="1155" r:id="rId16"/>
    <p:sldId id="1156" r:id="rId17"/>
    <p:sldId id="1157" r:id="rId18"/>
    <p:sldId id="1158" r:id="rId19"/>
    <p:sldId id="1159" r:id="rId20"/>
    <p:sldId id="1160" r:id="rId21"/>
    <p:sldId id="1161" r:id="rId22"/>
    <p:sldId id="1162" r:id="rId23"/>
    <p:sldId id="1163" r:id="rId24"/>
    <p:sldId id="1094" r:id="rId25"/>
    <p:sldId id="1095" r:id="rId26"/>
    <p:sldId id="1039" r:id="rId27"/>
    <p:sldId id="1165" r:id="rId28"/>
    <p:sldId id="1037" r:id="rId29"/>
    <p:sldId id="1174" r:id="rId30"/>
    <p:sldId id="1175" r:id="rId31"/>
    <p:sldId id="1176" r:id="rId32"/>
    <p:sldId id="1177" r:id="rId33"/>
    <p:sldId id="1178" r:id="rId34"/>
    <p:sldId id="1096" r:id="rId35"/>
    <p:sldId id="1097" r:id="rId36"/>
    <p:sldId id="1098" r:id="rId37"/>
    <p:sldId id="1045" r:id="rId38"/>
    <p:sldId id="1046" r:id="rId39"/>
    <p:sldId id="1103" r:id="rId40"/>
    <p:sldId id="1047" r:id="rId41"/>
    <p:sldId id="1048" r:id="rId42"/>
    <p:sldId id="1102" r:id="rId43"/>
    <p:sldId id="1049" r:id="rId44"/>
    <p:sldId id="1104" r:id="rId45"/>
    <p:sldId id="1105" r:id="rId46"/>
    <p:sldId id="1166" r:id="rId47"/>
    <p:sldId id="1167" r:id="rId48"/>
    <p:sldId id="1168" r:id="rId49"/>
    <p:sldId id="1169" r:id="rId50"/>
    <p:sldId id="1170" r:id="rId51"/>
    <p:sldId id="1171" r:id="rId52"/>
    <p:sldId id="1172" r:id="rId53"/>
    <p:sldId id="1173" r:id="rId54"/>
    <p:sldId id="1099" r:id="rId55"/>
    <p:sldId id="1100" r:id="rId56"/>
    <p:sldId id="1101" r:id="rId57"/>
    <p:sldId id="1107" r:id="rId58"/>
    <p:sldId id="1108" r:id="rId59"/>
    <p:sldId id="1066" r:id="rId60"/>
    <p:sldId id="1067" r:id="rId61"/>
    <p:sldId id="1068" r:id="rId62"/>
    <p:sldId id="1050" r:id="rId63"/>
    <p:sldId id="428" r:id="rId64"/>
    <p:sldId id="1051" r:id="rId65"/>
    <p:sldId id="1052" r:id="rId66"/>
    <p:sldId id="1069" r:id="rId67"/>
    <p:sldId id="1053" r:id="rId68"/>
    <p:sldId id="1054" r:id="rId69"/>
    <p:sldId id="1055" r:id="rId70"/>
    <p:sldId id="1056" r:id="rId71"/>
    <p:sldId id="1057" r:id="rId72"/>
    <p:sldId id="1058" r:id="rId73"/>
    <p:sldId id="1059" r:id="rId74"/>
    <p:sldId id="1070" r:id="rId75"/>
    <p:sldId id="1065" r:id="rId76"/>
    <p:sldId id="1089" r:id="rId77"/>
    <p:sldId id="1090" r:id="rId78"/>
    <p:sldId id="1064" r:id="rId79"/>
    <p:sldId id="1179" r:id="rId80"/>
    <p:sldId id="1180" r:id="rId81"/>
    <p:sldId id="1181" r:id="rId82"/>
    <p:sldId id="1182" r:id="rId83"/>
    <p:sldId id="1183" r:id="rId84"/>
    <p:sldId id="1062" r:id="rId85"/>
    <p:sldId id="1063" r:id="rId86"/>
    <p:sldId id="1071" r:id="rId87"/>
    <p:sldId id="1091" r:id="rId88"/>
    <p:sldId id="1072" r:id="rId89"/>
    <p:sldId id="1073" r:id="rId90"/>
    <p:sldId id="1074" r:id="rId91"/>
    <p:sldId id="1093" r:id="rId92"/>
    <p:sldId id="1106" r:id="rId93"/>
    <p:sldId id="1075" r:id="rId94"/>
    <p:sldId id="1076" r:id="rId95"/>
    <p:sldId id="1239" r:id="rId96"/>
    <p:sldId id="1077" r:id="rId97"/>
    <p:sldId id="1184" r:id="rId98"/>
    <p:sldId id="1186" r:id="rId99"/>
    <p:sldId id="1187" r:id="rId100"/>
    <p:sldId id="1188" r:id="rId101"/>
    <p:sldId id="1189" r:id="rId102"/>
    <p:sldId id="1078" r:id="rId103"/>
    <p:sldId id="1190" r:id="rId104"/>
    <p:sldId id="1191" r:id="rId105"/>
    <p:sldId id="1192" r:id="rId106"/>
    <p:sldId id="1193" r:id="rId107"/>
    <p:sldId id="1194" r:id="rId108"/>
    <p:sldId id="1195" r:id="rId109"/>
    <p:sldId id="1196" r:id="rId110"/>
    <p:sldId id="1197" r:id="rId111"/>
    <p:sldId id="1079" r:id="rId112"/>
    <p:sldId id="1080" r:id="rId113"/>
    <p:sldId id="1124" r:id="rId114"/>
    <p:sldId id="1126" r:id="rId115"/>
    <p:sldId id="1127" r:id="rId116"/>
    <p:sldId id="1081" r:id="rId117"/>
    <p:sldId id="1123" r:id="rId118"/>
    <p:sldId id="1082" r:id="rId119"/>
    <p:sldId id="1092" r:id="rId120"/>
    <p:sldId id="1110" r:id="rId121"/>
    <p:sldId id="1111" r:id="rId122"/>
    <p:sldId id="1109" r:id="rId123"/>
    <p:sldId id="1083" r:id="rId124"/>
    <p:sldId id="1084" r:id="rId125"/>
    <p:sldId id="1085" r:id="rId126"/>
    <p:sldId id="1086" r:id="rId127"/>
    <p:sldId id="1240" r:id="rId128"/>
    <p:sldId id="1087" r:id="rId129"/>
    <p:sldId id="1198" r:id="rId130"/>
    <p:sldId id="1205" r:id="rId131"/>
    <p:sldId id="1199" r:id="rId132"/>
    <p:sldId id="1200" r:id="rId133"/>
    <p:sldId id="1206" r:id="rId134"/>
    <p:sldId id="1201" r:id="rId135"/>
    <p:sldId id="1202" r:id="rId136"/>
    <p:sldId id="1207" r:id="rId137"/>
    <p:sldId id="1203" r:id="rId138"/>
    <p:sldId id="1208" r:id="rId139"/>
    <p:sldId id="1204" r:id="rId140"/>
    <p:sldId id="1209" r:id="rId141"/>
    <p:sldId id="1210" r:id="rId142"/>
    <p:sldId id="1136" r:id="rId143"/>
    <p:sldId id="1128" r:id="rId144"/>
    <p:sldId id="1129" r:id="rId145"/>
    <p:sldId id="1134" r:id="rId146"/>
    <p:sldId id="1211" r:id="rId147"/>
    <p:sldId id="1212" r:id="rId148"/>
    <p:sldId id="1213" r:id="rId149"/>
    <p:sldId id="1214" r:id="rId150"/>
    <p:sldId id="1215" r:id="rId151"/>
    <p:sldId id="1216" r:id="rId152"/>
    <p:sldId id="1217" r:id="rId153"/>
    <p:sldId id="1218" r:id="rId154"/>
    <p:sldId id="1219" r:id="rId155"/>
    <p:sldId id="1220" r:id="rId156"/>
    <p:sldId id="1221" r:id="rId157"/>
    <p:sldId id="1222" r:id="rId158"/>
    <p:sldId id="1223" r:id="rId159"/>
    <p:sldId id="1224" r:id="rId160"/>
    <p:sldId id="1225" r:id="rId161"/>
    <p:sldId id="1229" r:id="rId162"/>
    <p:sldId id="1226" r:id="rId163"/>
    <p:sldId id="1227" r:id="rId164"/>
    <p:sldId id="1228" r:id="rId165"/>
    <p:sldId id="1137" r:id="rId166"/>
    <p:sldId id="1138" r:id="rId167"/>
    <p:sldId id="1139" r:id="rId168"/>
    <p:sldId id="1230" r:id="rId169"/>
    <p:sldId id="1231" r:id="rId170"/>
    <p:sldId id="1232" r:id="rId171"/>
    <p:sldId id="1233" r:id="rId172"/>
    <p:sldId id="1234" r:id="rId173"/>
    <p:sldId id="1235" r:id="rId174"/>
    <p:sldId id="1236" r:id="rId175"/>
    <p:sldId id="1237" r:id="rId176"/>
    <p:sldId id="345" r:id="rId177"/>
    <p:sldId id="1146"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1" Type="http://schemas.openxmlformats.org/officeDocument/2006/relationships/tableStyles" Target="tableStyles.xml"/><Relationship Id="rId180" Type="http://schemas.openxmlformats.org/officeDocument/2006/relationships/viewProps" Target="viewProps.xml"/><Relationship Id="rId18" Type="http://schemas.openxmlformats.org/officeDocument/2006/relationships/slide" Target="slides/slide16.xml"/><Relationship Id="rId179" Type="http://schemas.openxmlformats.org/officeDocument/2006/relationships/presProps" Target="presProps.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true"/>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true"/>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true"/>
          </p:cNvSpPr>
          <p:nvPr>
            <p:ph type="dt" sz="half" idx="10"/>
          </p:nvPr>
        </p:nvSpPr>
        <p:spPr/>
        <p:txBody>
          <a:bodyPr/>
          <a:lstStyle/>
          <a:p>
            <a:fld id="{3717A1C5-95F7-4229-A93B-29F7FF3DA000}" type="datetimeFigureOut">
              <a:rPr lang="en-IN" smtClean="0"/>
            </a:fld>
            <a:endParaRPr lang="en-IN"/>
          </a:p>
        </p:txBody>
      </p:sp>
      <p:sp>
        <p:nvSpPr>
          <p:cNvPr id="5" name="Footer Placeholder 4"/>
          <p:cNvSpPr>
            <a:spLocks noGrp="true"/>
          </p:cNvSpPr>
          <p:nvPr>
            <p:ph type="ftr" sz="quarter" idx="11"/>
          </p:nvPr>
        </p:nvSpPr>
        <p:spPr/>
        <p:txBody>
          <a:bodyPr/>
          <a:lstStyle/>
          <a:p>
            <a:endParaRPr lang="en-IN"/>
          </a:p>
        </p:txBody>
      </p:sp>
      <p:sp>
        <p:nvSpPr>
          <p:cNvPr id="6" name="Slide Number Placeholder 5"/>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IN"/>
          </a:p>
        </p:txBody>
      </p:sp>
      <p:sp>
        <p:nvSpPr>
          <p:cNvPr id="3" name="Vertical Text Placeholder 2"/>
          <p:cNvSpPr>
            <a:spLocks noGrp="true"/>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true"/>
          </p:cNvSpPr>
          <p:nvPr>
            <p:ph type="dt" sz="half" idx="10"/>
          </p:nvPr>
        </p:nvSpPr>
        <p:spPr/>
        <p:txBody>
          <a:bodyPr/>
          <a:lstStyle/>
          <a:p>
            <a:fld id="{3717A1C5-95F7-4229-A93B-29F7FF3DA000}" type="datetimeFigureOut">
              <a:rPr lang="en-IN" smtClean="0"/>
            </a:fld>
            <a:endParaRPr lang="en-IN"/>
          </a:p>
        </p:txBody>
      </p:sp>
      <p:sp>
        <p:nvSpPr>
          <p:cNvPr id="5" name="Footer Placeholder 4"/>
          <p:cNvSpPr>
            <a:spLocks noGrp="true"/>
          </p:cNvSpPr>
          <p:nvPr>
            <p:ph type="ftr" sz="quarter" idx="11"/>
          </p:nvPr>
        </p:nvSpPr>
        <p:spPr/>
        <p:txBody>
          <a:bodyPr/>
          <a:lstStyle/>
          <a:p>
            <a:endParaRPr lang="en-IN"/>
          </a:p>
        </p:txBody>
      </p:sp>
      <p:sp>
        <p:nvSpPr>
          <p:cNvPr id="6" name="Slide Number Placeholder 5"/>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true"/>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true"/>
          </p:cNvSpPr>
          <p:nvPr>
            <p:ph type="dt" sz="half" idx="10"/>
          </p:nvPr>
        </p:nvSpPr>
        <p:spPr/>
        <p:txBody>
          <a:bodyPr/>
          <a:lstStyle/>
          <a:p>
            <a:fld id="{3717A1C5-95F7-4229-A93B-29F7FF3DA000}" type="datetimeFigureOut">
              <a:rPr lang="en-IN" smtClean="0"/>
            </a:fld>
            <a:endParaRPr lang="en-IN"/>
          </a:p>
        </p:txBody>
      </p:sp>
      <p:sp>
        <p:nvSpPr>
          <p:cNvPr id="5" name="Footer Placeholder 4"/>
          <p:cNvSpPr>
            <a:spLocks noGrp="true"/>
          </p:cNvSpPr>
          <p:nvPr>
            <p:ph type="ftr" sz="quarter" idx="11"/>
          </p:nvPr>
        </p:nvSpPr>
        <p:spPr/>
        <p:txBody>
          <a:bodyPr/>
          <a:lstStyle/>
          <a:p>
            <a:endParaRPr lang="en-IN"/>
          </a:p>
        </p:txBody>
      </p:sp>
      <p:sp>
        <p:nvSpPr>
          <p:cNvPr id="6" name="Slide Number Placeholder 5"/>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IN"/>
          </a:p>
        </p:txBody>
      </p:sp>
      <p:sp>
        <p:nvSpPr>
          <p:cNvPr id="3" name="Content Placeholder 2"/>
          <p:cNvSpPr>
            <a:spLocks noGrp="true"/>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true"/>
          </p:cNvSpPr>
          <p:nvPr>
            <p:ph type="dt" sz="half" idx="10"/>
          </p:nvPr>
        </p:nvSpPr>
        <p:spPr/>
        <p:txBody>
          <a:bodyPr/>
          <a:lstStyle/>
          <a:p>
            <a:fld id="{3717A1C5-95F7-4229-A93B-29F7FF3DA000}" type="datetimeFigureOut">
              <a:rPr lang="en-IN" smtClean="0"/>
            </a:fld>
            <a:endParaRPr lang="en-IN"/>
          </a:p>
        </p:txBody>
      </p:sp>
      <p:sp>
        <p:nvSpPr>
          <p:cNvPr id="5" name="Footer Placeholder 4"/>
          <p:cNvSpPr>
            <a:spLocks noGrp="true"/>
          </p:cNvSpPr>
          <p:nvPr>
            <p:ph type="ftr" sz="quarter" idx="11"/>
          </p:nvPr>
        </p:nvSpPr>
        <p:spPr/>
        <p:txBody>
          <a:bodyPr/>
          <a:lstStyle/>
          <a:p>
            <a:endParaRPr lang="en-IN"/>
          </a:p>
        </p:txBody>
      </p:sp>
      <p:sp>
        <p:nvSpPr>
          <p:cNvPr id="6" name="Slide Number Placeholder 5"/>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true"/>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true"/>
          </p:cNvSpPr>
          <p:nvPr>
            <p:ph type="dt" sz="half" idx="10"/>
          </p:nvPr>
        </p:nvSpPr>
        <p:spPr/>
        <p:txBody>
          <a:bodyPr/>
          <a:lstStyle/>
          <a:p>
            <a:fld id="{3717A1C5-95F7-4229-A93B-29F7FF3DA000}" type="datetimeFigureOut">
              <a:rPr lang="en-IN" smtClean="0"/>
            </a:fld>
            <a:endParaRPr lang="en-IN"/>
          </a:p>
        </p:txBody>
      </p:sp>
      <p:sp>
        <p:nvSpPr>
          <p:cNvPr id="5" name="Footer Placeholder 4"/>
          <p:cNvSpPr>
            <a:spLocks noGrp="true"/>
          </p:cNvSpPr>
          <p:nvPr>
            <p:ph type="ftr" sz="quarter" idx="11"/>
          </p:nvPr>
        </p:nvSpPr>
        <p:spPr/>
        <p:txBody>
          <a:bodyPr/>
          <a:lstStyle/>
          <a:p>
            <a:endParaRPr lang="en-IN"/>
          </a:p>
        </p:txBody>
      </p:sp>
      <p:sp>
        <p:nvSpPr>
          <p:cNvPr id="6" name="Slide Number Placeholder 5"/>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IN"/>
          </a:p>
        </p:txBody>
      </p:sp>
      <p:sp>
        <p:nvSpPr>
          <p:cNvPr id="3" name="Content Placeholder 2"/>
          <p:cNvSpPr>
            <a:spLocks noGrp="true"/>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true"/>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true"/>
          </p:cNvSpPr>
          <p:nvPr>
            <p:ph type="dt" sz="half" idx="10"/>
          </p:nvPr>
        </p:nvSpPr>
        <p:spPr/>
        <p:txBody>
          <a:bodyPr/>
          <a:lstStyle/>
          <a:p>
            <a:fld id="{3717A1C5-95F7-4229-A93B-29F7FF3DA000}" type="datetimeFigureOut">
              <a:rPr lang="en-IN" smtClean="0"/>
            </a:fld>
            <a:endParaRPr lang="en-IN"/>
          </a:p>
        </p:txBody>
      </p:sp>
      <p:sp>
        <p:nvSpPr>
          <p:cNvPr id="6" name="Footer Placeholder 5"/>
          <p:cNvSpPr>
            <a:spLocks noGrp="true"/>
          </p:cNvSpPr>
          <p:nvPr>
            <p:ph type="ftr" sz="quarter" idx="11"/>
          </p:nvPr>
        </p:nvSpPr>
        <p:spPr/>
        <p:txBody>
          <a:bodyPr/>
          <a:lstStyle/>
          <a:p>
            <a:endParaRPr lang="en-IN"/>
          </a:p>
        </p:txBody>
      </p:sp>
      <p:sp>
        <p:nvSpPr>
          <p:cNvPr id="7" name="Slide Number Placeholder 6"/>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true"/>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true"/>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true"/>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true"/>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true"/>
          </p:cNvSpPr>
          <p:nvPr>
            <p:ph type="dt" sz="half" idx="10"/>
          </p:nvPr>
        </p:nvSpPr>
        <p:spPr/>
        <p:txBody>
          <a:bodyPr/>
          <a:lstStyle/>
          <a:p>
            <a:fld id="{3717A1C5-95F7-4229-A93B-29F7FF3DA000}" type="datetimeFigureOut">
              <a:rPr lang="en-IN" smtClean="0"/>
            </a:fld>
            <a:endParaRPr lang="en-IN"/>
          </a:p>
        </p:txBody>
      </p:sp>
      <p:sp>
        <p:nvSpPr>
          <p:cNvPr id="8" name="Footer Placeholder 7"/>
          <p:cNvSpPr>
            <a:spLocks noGrp="true"/>
          </p:cNvSpPr>
          <p:nvPr>
            <p:ph type="ftr" sz="quarter" idx="11"/>
          </p:nvPr>
        </p:nvSpPr>
        <p:spPr/>
        <p:txBody>
          <a:bodyPr/>
          <a:lstStyle/>
          <a:p>
            <a:endParaRPr lang="en-IN"/>
          </a:p>
        </p:txBody>
      </p:sp>
      <p:sp>
        <p:nvSpPr>
          <p:cNvPr id="9" name="Slide Number Placeholder 8"/>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IN"/>
          </a:p>
        </p:txBody>
      </p:sp>
      <p:sp>
        <p:nvSpPr>
          <p:cNvPr id="3" name="Date Placeholder 2"/>
          <p:cNvSpPr>
            <a:spLocks noGrp="true"/>
          </p:cNvSpPr>
          <p:nvPr>
            <p:ph type="dt" sz="half" idx="10"/>
          </p:nvPr>
        </p:nvSpPr>
        <p:spPr/>
        <p:txBody>
          <a:bodyPr/>
          <a:lstStyle/>
          <a:p>
            <a:fld id="{3717A1C5-95F7-4229-A93B-29F7FF3DA000}" type="datetimeFigureOut">
              <a:rPr lang="en-IN" smtClean="0"/>
            </a:fld>
            <a:endParaRPr lang="en-IN"/>
          </a:p>
        </p:txBody>
      </p:sp>
      <p:sp>
        <p:nvSpPr>
          <p:cNvPr id="4" name="Footer Placeholder 3"/>
          <p:cNvSpPr>
            <a:spLocks noGrp="true"/>
          </p:cNvSpPr>
          <p:nvPr>
            <p:ph type="ftr" sz="quarter" idx="11"/>
          </p:nvPr>
        </p:nvSpPr>
        <p:spPr/>
        <p:txBody>
          <a:bodyPr/>
          <a:lstStyle/>
          <a:p>
            <a:endParaRPr lang="en-IN"/>
          </a:p>
        </p:txBody>
      </p:sp>
      <p:sp>
        <p:nvSpPr>
          <p:cNvPr id="5" name="Slide Number Placeholder 4"/>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fld id="{3717A1C5-95F7-4229-A93B-29F7FF3DA000}" type="datetimeFigureOut">
              <a:rPr lang="en-IN" smtClean="0"/>
            </a:fld>
            <a:endParaRPr lang="en-IN"/>
          </a:p>
        </p:txBody>
      </p:sp>
      <p:sp>
        <p:nvSpPr>
          <p:cNvPr id="3" name="Footer Placeholder 2"/>
          <p:cNvSpPr>
            <a:spLocks noGrp="true"/>
          </p:cNvSpPr>
          <p:nvPr>
            <p:ph type="ftr" sz="quarter" idx="11"/>
          </p:nvPr>
        </p:nvSpPr>
        <p:spPr/>
        <p:txBody>
          <a:bodyPr/>
          <a:lstStyle/>
          <a:p>
            <a:endParaRPr lang="en-IN"/>
          </a:p>
        </p:txBody>
      </p:sp>
      <p:sp>
        <p:nvSpPr>
          <p:cNvPr id="4" name="Slide Number Placeholder 3"/>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true"/>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true"/>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true"/>
          </p:cNvSpPr>
          <p:nvPr>
            <p:ph type="dt" sz="half" idx="10"/>
          </p:nvPr>
        </p:nvSpPr>
        <p:spPr/>
        <p:txBody>
          <a:bodyPr/>
          <a:lstStyle/>
          <a:p>
            <a:fld id="{3717A1C5-95F7-4229-A93B-29F7FF3DA000}" type="datetimeFigureOut">
              <a:rPr lang="en-IN" smtClean="0"/>
            </a:fld>
            <a:endParaRPr lang="en-IN"/>
          </a:p>
        </p:txBody>
      </p:sp>
      <p:sp>
        <p:nvSpPr>
          <p:cNvPr id="6" name="Footer Placeholder 5"/>
          <p:cNvSpPr>
            <a:spLocks noGrp="true"/>
          </p:cNvSpPr>
          <p:nvPr>
            <p:ph type="ftr" sz="quarter" idx="11"/>
          </p:nvPr>
        </p:nvSpPr>
        <p:spPr/>
        <p:txBody>
          <a:bodyPr/>
          <a:lstStyle/>
          <a:p>
            <a:endParaRPr lang="en-IN"/>
          </a:p>
        </p:txBody>
      </p:sp>
      <p:sp>
        <p:nvSpPr>
          <p:cNvPr id="7" name="Slide Number Placeholder 6"/>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true"/>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true"/>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true"/>
          </p:cNvSpPr>
          <p:nvPr>
            <p:ph type="dt" sz="half" idx="10"/>
          </p:nvPr>
        </p:nvSpPr>
        <p:spPr/>
        <p:txBody>
          <a:bodyPr/>
          <a:lstStyle/>
          <a:p>
            <a:fld id="{3717A1C5-95F7-4229-A93B-29F7FF3DA000}" type="datetimeFigureOut">
              <a:rPr lang="en-IN" smtClean="0"/>
            </a:fld>
            <a:endParaRPr lang="en-IN"/>
          </a:p>
        </p:txBody>
      </p:sp>
      <p:sp>
        <p:nvSpPr>
          <p:cNvPr id="6" name="Footer Placeholder 5"/>
          <p:cNvSpPr>
            <a:spLocks noGrp="true"/>
          </p:cNvSpPr>
          <p:nvPr>
            <p:ph type="ftr" sz="quarter" idx="11"/>
          </p:nvPr>
        </p:nvSpPr>
        <p:spPr/>
        <p:txBody>
          <a:bodyPr/>
          <a:lstStyle/>
          <a:p>
            <a:endParaRPr lang="en-IN"/>
          </a:p>
        </p:txBody>
      </p:sp>
      <p:sp>
        <p:nvSpPr>
          <p:cNvPr id="7" name="Slide Number Placeholder 6"/>
          <p:cNvSpPr>
            <a:spLocks noGrp="true"/>
          </p:cNvSpPr>
          <p:nvPr>
            <p:ph type="sldNum" sz="quarter" idx="12"/>
          </p:nvPr>
        </p:nvSpPr>
        <p:spPr/>
        <p:txBody>
          <a:bodyPr/>
          <a:lstStyle/>
          <a:p>
            <a:fld id="{F77729C9-FBBD-4916-93BC-8B48DFD0D00A}"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true"/>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7A1C5-95F7-4229-A93B-29F7FF3DA000}" type="datetimeFigureOut">
              <a:rPr lang="en-IN" smtClean="0"/>
            </a:fld>
            <a:endParaRPr lang="en-IN"/>
          </a:p>
        </p:txBody>
      </p:sp>
      <p:sp>
        <p:nvSpPr>
          <p:cNvPr id="5" name="Footer Placeholder 4"/>
          <p:cNvSpPr>
            <a:spLocks noGrp="true"/>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729C9-FBBD-4916-93BC-8B48DFD0D00A}"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9" Type="http://schemas.openxmlformats.org/officeDocument/2006/relationships/slideLayout" Target="../slideLayouts/slideLayout2.xml"/><Relationship Id="rId28" Type="http://schemas.openxmlformats.org/officeDocument/2006/relationships/image" Target="../media/image24.png"/><Relationship Id="rId27" Type="http://schemas.openxmlformats.org/officeDocument/2006/relationships/image" Target="../media/image31.png"/><Relationship Id="rId26" Type="http://schemas.openxmlformats.org/officeDocument/2006/relationships/image" Target="../media/image22.png"/><Relationship Id="rId25" Type="http://schemas.openxmlformats.org/officeDocument/2006/relationships/image" Target="../media/image15.png"/><Relationship Id="rId24" Type="http://schemas.openxmlformats.org/officeDocument/2006/relationships/image" Target="../media/image11.png"/><Relationship Id="rId23" Type="http://schemas.openxmlformats.org/officeDocument/2006/relationships/image" Target="../media/image29.png"/><Relationship Id="rId22" Type="http://schemas.openxmlformats.org/officeDocument/2006/relationships/image" Target="../media/image28.png"/><Relationship Id="rId21" Type="http://schemas.openxmlformats.org/officeDocument/2006/relationships/image" Target="../media/image27.png"/><Relationship Id="rId20" Type="http://schemas.openxmlformats.org/officeDocument/2006/relationships/image" Target="../media/image26.png"/><Relationship Id="rId2" Type="http://schemas.openxmlformats.org/officeDocument/2006/relationships/image" Target="../media/image3.png"/><Relationship Id="rId19" Type="http://schemas.openxmlformats.org/officeDocument/2006/relationships/image" Target="../media/image25.png"/><Relationship Id="rId18" Type="http://schemas.openxmlformats.org/officeDocument/2006/relationships/image" Target="../media/image21.png"/><Relationship Id="rId17" Type="http://schemas.openxmlformats.org/officeDocument/2006/relationships/image" Target="../media/image20.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4.png"/><Relationship Id="rId11" Type="http://schemas.openxmlformats.org/officeDocument/2006/relationships/image" Target="../media/image30.png"/><Relationship Id="rId10" Type="http://schemas.openxmlformats.org/officeDocument/2006/relationships/image" Target="../media/image12.png"/><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2.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2.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2.png"/></Relationships>
</file>

<file path=ppt/slides/_rels/slide1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hyperlink" Target="http://www-net.cs.umass.edu/wireshark-labs/Wireshark_DNS_v7.0.pdf" TargetMode="External"/><Relationship Id="rId4" Type="http://schemas.openxmlformats.org/officeDocument/2006/relationships/hyperlink" Target="https://youtu.be/rdVPflECed8" TargetMode="External"/><Relationship Id="rId3" Type="http://schemas.openxmlformats.org/officeDocument/2006/relationships/hyperlink" Target="https://youtu.be/JkEYOt08-rU" TargetMode="External"/><Relationship Id="rId2" Type="http://schemas.openxmlformats.org/officeDocument/2006/relationships/image" Target="../media/image50.jpeg"/><Relationship Id="rId1" Type="http://schemas.openxmlformats.org/officeDocument/2006/relationships/image" Target="../media/image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image" Target="../media/image2.png"/></Relationships>
</file>

<file path=ppt/slides/_rels/slide12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9" Type="http://schemas.openxmlformats.org/officeDocument/2006/relationships/slideLayout" Target="../slideLayouts/slideLayout2.xml"/><Relationship Id="rId28" Type="http://schemas.openxmlformats.org/officeDocument/2006/relationships/image" Target="../media/image24.png"/><Relationship Id="rId27" Type="http://schemas.openxmlformats.org/officeDocument/2006/relationships/image" Target="../media/image23.png"/><Relationship Id="rId26" Type="http://schemas.openxmlformats.org/officeDocument/2006/relationships/image" Target="../media/image22.png"/><Relationship Id="rId25" Type="http://schemas.openxmlformats.org/officeDocument/2006/relationships/image" Target="../media/image15.png"/><Relationship Id="rId24" Type="http://schemas.openxmlformats.org/officeDocument/2006/relationships/image" Target="../media/image11.png"/><Relationship Id="rId23" Type="http://schemas.openxmlformats.org/officeDocument/2006/relationships/image" Target="../media/image29.png"/><Relationship Id="rId22" Type="http://schemas.openxmlformats.org/officeDocument/2006/relationships/image" Target="../media/image28.png"/><Relationship Id="rId21" Type="http://schemas.openxmlformats.org/officeDocument/2006/relationships/image" Target="../media/image27.png"/><Relationship Id="rId20" Type="http://schemas.openxmlformats.org/officeDocument/2006/relationships/image" Target="../media/image26.png"/><Relationship Id="rId2" Type="http://schemas.openxmlformats.org/officeDocument/2006/relationships/image" Target="../media/image3.png"/><Relationship Id="rId19" Type="http://schemas.openxmlformats.org/officeDocument/2006/relationships/image" Target="../media/image25.png"/><Relationship Id="rId18" Type="http://schemas.openxmlformats.org/officeDocument/2006/relationships/image" Target="../media/image21.png"/><Relationship Id="rId17" Type="http://schemas.openxmlformats.org/officeDocument/2006/relationships/image" Target="../media/image20.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2.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12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64.emf"/><Relationship Id="rId2" Type="http://schemas.openxmlformats.org/officeDocument/2006/relationships/oleObject" Target="../embeddings/Workbook1.xls"/><Relationship Id="rId1" Type="http://schemas.openxmlformats.org/officeDocument/2006/relationships/image" Target="../media/image2.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image" Target="../media/image34.png"/><Relationship Id="rId2" Type="http://schemas.openxmlformats.org/officeDocument/2006/relationships/image" Target="../media/image65.png"/><Relationship Id="rId1" Type="http://schemas.openxmlformats.org/officeDocument/2006/relationships/image" Target="../media/image2.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hyperlink" Target="https://youtu.be/urzQeD7ftbI" TargetMode="External"/><Relationship Id="rId4" Type="http://schemas.openxmlformats.org/officeDocument/2006/relationships/hyperlink" Target="http://web.cs.ucla.edu/classes/cs217/05BitTorrent.pdf" TargetMode="External"/><Relationship Id="rId3" Type="http://schemas.openxmlformats.org/officeDocument/2006/relationships/hyperlink" Target="https://www.bittorrent.com/btt/btt-docs/BitTorrent_(BTT)_White_Paper_v0.8.7_Feb_2019.pdf" TargetMode="External"/><Relationship Id="rId2" Type="http://schemas.openxmlformats.org/officeDocument/2006/relationships/image" Target="../media/image50.jpeg"/><Relationship Id="rId1" Type="http://schemas.openxmlformats.org/officeDocument/2006/relationships/image" Target="../media/image2.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2.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2.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2.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2.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2.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2.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2.pn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jpe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2.png"/></Relationships>
</file>

<file path=ppt/slides/_rels/slide1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2.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2.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seopressor.com/blog/" TargetMode="Externa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unionbankonline.co.in/" TargetMode="Externa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globalsign.com/en/blog/ssl-vs-tls-difference/" TargetMode="Externa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34.png"/><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9" Type="http://schemas.openxmlformats.org/officeDocument/2006/relationships/slideLayout" Target="../slideLayouts/slideLayout2.xml"/><Relationship Id="rId28" Type="http://schemas.openxmlformats.org/officeDocument/2006/relationships/image" Target="../media/image29.png"/><Relationship Id="rId27" Type="http://schemas.openxmlformats.org/officeDocument/2006/relationships/image" Target="../media/image28.png"/><Relationship Id="rId26" Type="http://schemas.openxmlformats.org/officeDocument/2006/relationships/image" Target="../media/image27.png"/><Relationship Id="rId25" Type="http://schemas.openxmlformats.org/officeDocument/2006/relationships/image" Target="../media/image26.png"/><Relationship Id="rId24" Type="http://schemas.openxmlformats.org/officeDocument/2006/relationships/image" Target="../media/image25.png"/><Relationship Id="rId23" Type="http://schemas.openxmlformats.org/officeDocument/2006/relationships/image" Target="../media/image24.png"/><Relationship Id="rId22" Type="http://schemas.openxmlformats.org/officeDocument/2006/relationships/image" Target="../media/image23.png"/><Relationship Id="rId21" Type="http://schemas.openxmlformats.org/officeDocument/2006/relationships/image" Target="../media/image22.png"/><Relationship Id="rId20" Type="http://schemas.openxmlformats.org/officeDocument/2006/relationships/image" Target="../media/image21.png"/><Relationship Id="rId2" Type="http://schemas.openxmlformats.org/officeDocument/2006/relationships/image" Target="../media/image3.png"/><Relationship Id="rId19" Type="http://schemas.openxmlformats.org/officeDocument/2006/relationships/image" Target="../media/image20.png"/><Relationship Id="rId18" Type="http://schemas.openxmlformats.org/officeDocument/2006/relationships/image" Target="../media/image19.png"/><Relationship Id="rId17" Type="http://schemas.openxmlformats.org/officeDocument/2006/relationships/image" Target="../media/image18.pn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9" Type="http://schemas.openxmlformats.org/officeDocument/2006/relationships/slideLayout" Target="../slideLayouts/slideLayout2.xml"/><Relationship Id="rId28" Type="http://schemas.openxmlformats.org/officeDocument/2006/relationships/image" Target="../media/image29.png"/><Relationship Id="rId27" Type="http://schemas.openxmlformats.org/officeDocument/2006/relationships/image" Target="../media/image28.png"/><Relationship Id="rId26" Type="http://schemas.openxmlformats.org/officeDocument/2006/relationships/image" Target="../media/image27.png"/><Relationship Id="rId25" Type="http://schemas.openxmlformats.org/officeDocument/2006/relationships/image" Target="../media/image26.png"/><Relationship Id="rId24" Type="http://schemas.openxmlformats.org/officeDocument/2006/relationships/image" Target="../media/image25.png"/><Relationship Id="rId23" Type="http://schemas.openxmlformats.org/officeDocument/2006/relationships/image" Target="../media/image24.png"/><Relationship Id="rId22" Type="http://schemas.openxmlformats.org/officeDocument/2006/relationships/image" Target="../media/image23.png"/><Relationship Id="rId21" Type="http://schemas.openxmlformats.org/officeDocument/2006/relationships/image" Target="../media/image22.png"/><Relationship Id="rId20" Type="http://schemas.openxmlformats.org/officeDocument/2006/relationships/image" Target="../media/image21.png"/><Relationship Id="rId2" Type="http://schemas.openxmlformats.org/officeDocument/2006/relationships/image" Target="../media/image3.png"/><Relationship Id="rId19" Type="http://schemas.openxmlformats.org/officeDocument/2006/relationships/image" Target="../media/image20.png"/><Relationship Id="rId18" Type="http://schemas.openxmlformats.org/officeDocument/2006/relationships/image" Target="../media/image19.png"/><Relationship Id="rId17" Type="http://schemas.openxmlformats.org/officeDocument/2006/relationships/image" Target="../media/image18.pn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mailto:bob@example.com" TargetMode="External"/><Relationship Id="rId3" Type="http://schemas.openxmlformats.org/officeDocument/2006/relationships/hyperlink" Target="http://www.example.com/" TargetMode="External"/><Relationship Id="rId2" Type="http://schemas.openxmlformats.org/officeDocument/2006/relationships/hyperlink" Target="http://www.abc.example.com/" TargetMode="External"/><Relationship Id="rId1" Type="http://schemas.openxmlformats.org/officeDocument/2006/relationships/image" Target="../media/image2.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9" Type="http://schemas.openxmlformats.org/officeDocument/2006/relationships/slideLayout" Target="../slideLayouts/slideLayout2.xml"/><Relationship Id="rId28" Type="http://schemas.openxmlformats.org/officeDocument/2006/relationships/image" Target="../media/image24.png"/><Relationship Id="rId27" Type="http://schemas.openxmlformats.org/officeDocument/2006/relationships/image" Target="../media/image31.png"/><Relationship Id="rId26" Type="http://schemas.openxmlformats.org/officeDocument/2006/relationships/image" Target="../media/image22.png"/><Relationship Id="rId25" Type="http://schemas.openxmlformats.org/officeDocument/2006/relationships/image" Target="../media/image15.png"/><Relationship Id="rId24" Type="http://schemas.openxmlformats.org/officeDocument/2006/relationships/image" Target="../media/image11.png"/><Relationship Id="rId23" Type="http://schemas.openxmlformats.org/officeDocument/2006/relationships/image" Target="../media/image29.png"/><Relationship Id="rId22" Type="http://schemas.openxmlformats.org/officeDocument/2006/relationships/image" Target="../media/image28.png"/><Relationship Id="rId21" Type="http://schemas.openxmlformats.org/officeDocument/2006/relationships/image" Target="../media/image27.png"/><Relationship Id="rId20" Type="http://schemas.openxmlformats.org/officeDocument/2006/relationships/image" Target="../media/image26.png"/><Relationship Id="rId2" Type="http://schemas.openxmlformats.org/officeDocument/2006/relationships/image" Target="../media/image3.png"/><Relationship Id="rId19" Type="http://schemas.openxmlformats.org/officeDocument/2006/relationships/image" Target="../media/image25.png"/><Relationship Id="rId18" Type="http://schemas.openxmlformats.org/officeDocument/2006/relationships/image" Target="../media/image21.png"/><Relationship Id="rId17" Type="http://schemas.openxmlformats.org/officeDocument/2006/relationships/image" Target="../media/image20.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4.png"/><Relationship Id="rId11" Type="http://schemas.openxmlformats.org/officeDocument/2006/relationships/image" Target="../media/image30.png"/><Relationship Id="rId10" Type="http://schemas.openxmlformats.org/officeDocument/2006/relationships/image" Target="../media/image12.png"/><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026907" cy="646331"/>
          </a:xfrm>
          <a:prstGeom prst="rect">
            <a:avLst/>
          </a:prstGeom>
        </p:spPr>
        <p:txBody>
          <a:bodyPr wrap="square">
            <a:spAutoFit/>
          </a:bodyPr>
          <a:lstStyle/>
          <a:p>
            <a:pPr algn="just"/>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9" name="Rectangle 18"/>
          <p:cNvSpPr/>
          <p:nvPr/>
        </p:nvSpPr>
        <p:spPr>
          <a:xfrm>
            <a:off x="4781916" y="3642664"/>
            <a:ext cx="6981716"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21" name="Rectangle 20"/>
          <p:cNvSpPr/>
          <p:nvPr/>
        </p:nvSpPr>
        <p:spPr>
          <a:xfrm>
            <a:off x="4781916" y="4040269"/>
            <a:ext cx="7080570" cy="461665"/>
          </a:xfrm>
          <a:prstGeom prst="rect">
            <a:avLst/>
          </a:prstGeom>
        </p:spPr>
        <p:txBody>
          <a:bodyPr wrap="square">
            <a:spAutoFit/>
          </a:bodyPr>
          <a:lstStyle/>
          <a:p>
            <a:pPr algn="just"/>
            <a:r>
              <a:rPr lang="en-US" sz="2400" b="1" dirty="0">
                <a:solidFill>
                  <a:srgbClr val="0070C0"/>
                </a:solidFill>
              </a:rPr>
              <a:t>Department of Computer Science and Engineering</a:t>
            </a:r>
            <a:endParaRPr lang="en-IN" sz="2400" b="1" dirty="0">
              <a:solidFill>
                <a:srgbClr val="0070C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41496" y="469890"/>
            <a:ext cx="969644"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71880" y="651898"/>
            <a:ext cx="7999758" cy="461665"/>
          </a:xfrm>
          <a:prstGeom prst="rect">
            <a:avLst/>
          </a:prstGeom>
        </p:spPr>
        <p:txBody>
          <a:bodyPr wrap="square">
            <a:spAutoFit/>
          </a:bodyPr>
          <a:lstStyle/>
          <a:p>
            <a:r>
              <a:rPr lang="en-IN" sz="2400" b="1" dirty="0" smtClean="0">
                <a:solidFill>
                  <a:schemeClr val="accent2">
                    <a:lumMod val="75000"/>
                  </a:schemeClr>
                </a:solidFill>
              </a:rPr>
              <a:t>Peer–to–Peer </a:t>
            </a:r>
            <a:r>
              <a:rPr lang="en-IN" sz="2400" b="1" dirty="0">
                <a:solidFill>
                  <a:schemeClr val="accent2">
                    <a:lumMod val="75000"/>
                  </a:schemeClr>
                </a:solidFill>
              </a:rPr>
              <a:t>Architecture</a:t>
            </a:r>
            <a:endParaRPr lang="en-IN" sz="2400" b="1" dirty="0">
              <a:solidFill>
                <a:schemeClr val="accent2">
                  <a:lumMod val="75000"/>
                </a:schemeClr>
              </a:solidFill>
            </a:endParaRPr>
          </a:p>
        </p:txBody>
      </p: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15" name="Freeform 370"/>
          <p:cNvSpPr/>
          <p:nvPr/>
        </p:nvSpPr>
        <p:spPr>
          <a:xfrm>
            <a:off x="6785332"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16" name="Freeform 417"/>
          <p:cNvSpPr/>
          <p:nvPr/>
        </p:nvSpPr>
        <p:spPr bwMode="auto">
          <a:xfrm>
            <a:off x="5074220"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dirty="0"/>
          </a:p>
        </p:txBody>
      </p:sp>
      <p:sp>
        <p:nvSpPr>
          <p:cNvPr id="17" name="Rectangle 419"/>
          <p:cNvSpPr>
            <a:spLocks noChangeArrowheads="true"/>
          </p:cNvSpPr>
          <p:nvPr/>
        </p:nvSpPr>
        <p:spPr bwMode="auto">
          <a:xfrm>
            <a:off x="5239218"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8" name="AutoShape 420"/>
          <p:cNvSpPr>
            <a:spLocks noChangeArrowheads="true"/>
          </p:cNvSpPr>
          <p:nvPr/>
        </p:nvSpPr>
        <p:spPr bwMode="auto">
          <a:xfrm>
            <a:off x="5005494"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80604020202020204" pitchFamily="34" charset="0"/>
            </a:endParaRPr>
          </a:p>
        </p:txBody>
      </p:sp>
      <p:sp>
        <p:nvSpPr>
          <p:cNvPr id="19" name="Freeform 427"/>
          <p:cNvSpPr/>
          <p:nvPr/>
        </p:nvSpPr>
        <p:spPr bwMode="auto">
          <a:xfrm>
            <a:off x="5512545"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dirty="0"/>
          </a:p>
        </p:txBody>
      </p:sp>
      <p:sp>
        <p:nvSpPr>
          <p:cNvPr id="20" name="Text Box 580"/>
          <p:cNvSpPr txBox="true">
            <a:spLocks noChangeArrowheads="true"/>
          </p:cNvSpPr>
          <p:nvPr/>
        </p:nvSpPr>
        <p:spPr bwMode="auto">
          <a:xfrm>
            <a:off x="5479418"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r>
              <a:rPr lang="en-US" altLang="en-US" sz="1400" dirty="0">
                <a:latin typeface="+mn-lt"/>
              </a:rPr>
              <a:t>mobile network</a:t>
            </a:r>
            <a:endParaRPr lang="en-US" altLang="en-US" sz="1400" dirty="0">
              <a:latin typeface="+mn-lt"/>
            </a:endParaRPr>
          </a:p>
        </p:txBody>
      </p:sp>
      <p:sp>
        <p:nvSpPr>
          <p:cNvPr id="21" name="Text Box 580"/>
          <p:cNvSpPr txBox="true">
            <a:spLocks noChangeArrowheads="true"/>
          </p:cNvSpPr>
          <p:nvPr/>
        </p:nvSpPr>
        <p:spPr bwMode="auto">
          <a:xfrm>
            <a:off x="5130979"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home network</a:t>
            </a:r>
            <a:endParaRPr lang="en-US" altLang="en-US" sz="1400" dirty="0">
              <a:latin typeface="+mn-lt"/>
            </a:endParaRPr>
          </a:p>
        </p:txBody>
      </p:sp>
      <p:sp>
        <p:nvSpPr>
          <p:cNvPr id="22" name="Text Box 580"/>
          <p:cNvSpPr txBox="true">
            <a:spLocks noChangeArrowheads="true"/>
          </p:cNvSpPr>
          <p:nvPr/>
        </p:nvSpPr>
        <p:spPr bwMode="auto">
          <a:xfrm>
            <a:off x="5107052"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enterprise</a:t>
            </a:r>
            <a:endParaRPr lang="en-US" altLang="en-US" sz="1400" dirty="0">
              <a:latin typeface="+mn-lt"/>
            </a:endParaRPr>
          </a:p>
          <a:p>
            <a:pPr>
              <a:lnSpc>
                <a:spcPct val="80000"/>
              </a:lnSpc>
              <a:spcBef>
                <a:spcPct val="0"/>
              </a:spcBef>
              <a:buClrTx/>
              <a:buSzTx/>
              <a:buFontTx/>
              <a:buNone/>
            </a:pPr>
            <a:r>
              <a:rPr lang="en-US" altLang="en-US" sz="1400" dirty="0">
                <a:latin typeface="+mn-lt"/>
              </a:rPr>
              <a:t>          network</a:t>
            </a:r>
            <a:endParaRPr lang="en-US" altLang="en-US" sz="1400" dirty="0">
              <a:latin typeface="+mn-lt"/>
            </a:endParaRPr>
          </a:p>
        </p:txBody>
      </p:sp>
      <p:sp>
        <p:nvSpPr>
          <p:cNvPr id="23" name="Freeform 371"/>
          <p:cNvSpPr/>
          <p:nvPr/>
        </p:nvSpPr>
        <p:spPr>
          <a:xfrm>
            <a:off x="8022290"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true">
            <a:gsLst>
              <a:gs pos="0">
                <a:srgbClr val="9CDFF9"/>
              </a:gs>
              <a:gs pos="100000">
                <a:schemeClr val="bg1"/>
              </a:gs>
              <a:gs pos="59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grpSp>
        <p:nvGrpSpPr>
          <p:cNvPr id="2" name="Group 23"/>
          <p:cNvGrpSpPr/>
          <p:nvPr/>
        </p:nvGrpSpPr>
        <p:grpSpPr>
          <a:xfrm>
            <a:off x="8637844" y="3928050"/>
            <a:ext cx="687393" cy="721548"/>
            <a:chOff x="5203089" y="1751190"/>
            <a:chExt cx="858331" cy="662414"/>
          </a:xfrm>
        </p:grpSpPr>
        <p:sp>
          <p:nvSpPr>
            <p:cNvPr id="25" name="Freeform 381"/>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26" name="Freeform 382"/>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cxnSp>
          <p:nvCxnSpPr>
            <p:cNvPr id="27" name="Straight Connector 26"/>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32"/>
          <p:cNvGrpSpPr/>
          <p:nvPr/>
        </p:nvGrpSpPr>
        <p:grpSpPr>
          <a:xfrm>
            <a:off x="8571315" y="3194171"/>
            <a:ext cx="594613" cy="648336"/>
            <a:chOff x="5203089" y="1751190"/>
            <a:chExt cx="858331" cy="662414"/>
          </a:xfrm>
        </p:grpSpPr>
        <p:sp>
          <p:nvSpPr>
            <p:cNvPr id="34" name="Freeform 398"/>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35" name="Freeform 399"/>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cxnSp>
          <p:nvCxnSpPr>
            <p:cNvPr id="36" name="Straight Connector 35"/>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42" name="Freeform 561"/>
          <p:cNvSpPr/>
          <p:nvPr/>
        </p:nvSpPr>
        <p:spPr>
          <a:xfrm>
            <a:off x="7340957"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true">
            <a:gsLst>
              <a:gs pos="0">
                <a:srgbClr val="9CDFF9"/>
              </a:gs>
              <a:gs pos="100000">
                <a:schemeClr val="bg1"/>
              </a:gs>
              <a:gs pos="57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43" name="TextBox 42"/>
          <p:cNvSpPr txBox="true"/>
          <p:nvPr/>
        </p:nvSpPr>
        <p:spPr>
          <a:xfrm>
            <a:off x="7227345" y="1851195"/>
            <a:ext cx="1725088" cy="286232"/>
          </a:xfrm>
          <a:prstGeom prst="rect">
            <a:avLst/>
          </a:prstGeom>
          <a:noFill/>
        </p:spPr>
        <p:txBody>
          <a:bodyPr wrap="none" rtlCol="0">
            <a:spAutoFit/>
          </a:bodyPr>
          <a:lstStyle/>
          <a:p>
            <a:pPr>
              <a:lnSpc>
                <a:spcPct val="90000"/>
              </a:lnSpc>
            </a:pPr>
            <a:r>
              <a:rPr lang="en-US" sz="1400" dirty="0"/>
              <a:t>national or global ISP</a:t>
            </a:r>
            <a:endParaRPr lang="en-US" sz="1400" dirty="0"/>
          </a:p>
        </p:txBody>
      </p:sp>
      <p:sp>
        <p:nvSpPr>
          <p:cNvPr id="44" name="Rectangle 43"/>
          <p:cNvSpPr/>
          <p:nvPr/>
        </p:nvSpPr>
        <p:spPr>
          <a:xfrm>
            <a:off x="7079212"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p:cNvSpPr txBox="true"/>
          <p:nvPr/>
        </p:nvSpPr>
        <p:spPr>
          <a:xfrm>
            <a:off x="6566306" y="3447919"/>
            <a:ext cx="1040639" cy="480131"/>
          </a:xfrm>
          <a:prstGeom prst="rect">
            <a:avLst/>
          </a:prstGeom>
          <a:noFill/>
        </p:spPr>
        <p:txBody>
          <a:bodyPr wrap="square" rtlCol="0">
            <a:spAutoFit/>
          </a:bodyPr>
          <a:lstStyle/>
          <a:p>
            <a:pPr>
              <a:lnSpc>
                <a:spcPct val="90000"/>
              </a:lnSpc>
            </a:pPr>
            <a:r>
              <a:rPr lang="en-US" sz="1400" dirty="0"/>
              <a:t>local or regional ISP</a:t>
            </a:r>
            <a:endParaRPr lang="en-US" sz="1400" dirty="0"/>
          </a:p>
        </p:txBody>
      </p:sp>
      <p:sp>
        <p:nvSpPr>
          <p:cNvPr id="46" name="TextBox 45"/>
          <p:cNvSpPr txBox="true"/>
          <p:nvPr/>
        </p:nvSpPr>
        <p:spPr>
          <a:xfrm>
            <a:off x="8717911" y="4677937"/>
            <a:ext cx="813043" cy="383182"/>
          </a:xfrm>
          <a:prstGeom prst="rect">
            <a:avLst/>
          </a:prstGeom>
          <a:noFill/>
        </p:spPr>
        <p:txBody>
          <a:bodyPr wrap="none" rtlCol="0">
            <a:spAutoFit/>
          </a:bodyPr>
          <a:lstStyle/>
          <a:p>
            <a:pPr>
              <a:lnSpc>
                <a:spcPct val="90000"/>
              </a:lnSpc>
            </a:pPr>
            <a:r>
              <a:rPr lang="en-US" sz="1050" dirty="0"/>
              <a:t>datacenter </a:t>
            </a:r>
            <a:endParaRPr lang="en-US" sz="1050" dirty="0"/>
          </a:p>
          <a:p>
            <a:pPr>
              <a:lnSpc>
                <a:spcPct val="90000"/>
              </a:lnSpc>
            </a:pPr>
            <a:r>
              <a:rPr lang="en-US" sz="1050" dirty="0"/>
              <a:t>network</a:t>
            </a:r>
            <a:endParaRPr lang="en-US" sz="1050" dirty="0"/>
          </a:p>
        </p:txBody>
      </p:sp>
      <p:sp>
        <p:nvSpPr>
          <p:cNvPr id="47" name="TextBox 46"/>
          <p:cNvSpPr txBox="true"/>
          <p:nvPr/>
        </p:nvSpPr>
        <p:spPr>
          <a:xfrm>
            <a:off x="7863162" y="4228248"/>
            <a:ext cx="843051" cy="674031"/>
          </a:xfrm>
          <a:prstGeom prst="rect">
            <a:avLst/>
          </a:prstGeom>
          <a:noFill/>
        </p:spPr>
        <p:txBody>
          <a:bodyPr wrap="none" rtlCol="0">
            <a:spAutoFit/>
          </a:bodyPr>
          <a:lstStyle/>
          <a:p>
            <a:pPr>
              <a:lnSpc>
                <a:spcPct val="90000"/>
              </a:lnSpc>
            </a:pPr>
            <a:r>
              <a:rPr lang="en-US" sz="1400" dirty="0"/>
              <a:t>content </a:t>
            </a:r>
            <a:endParaRPr lang="en-US" sz="1400" dirty="0"/>
          </a:p>
          <a:p>
            <a:pPr>
              <a:lnSpc>
                <a:spcPct val="90000"/>
              </a:lnSpc>
            </a:pPr>
            <a:r>
              <a:rPr lang="en-US" sz="1400" dirty="0"/>
              <a:t>provider </a:t>
            </a:r>
            <a:endParaRPr lang="en-US" sz="1400" dirty="0"/>
          </a:p>
          <a:p>
            <a:pPr>
              <a:lnSpc>
                <a:spcPct val="90000"/>
              </a:lnSpc>
            </a:pPr>
            <a:r>
              <a:rPr lang="en-US" sz="1400" dirty="0"/>
              <a:t>network</a:t>
            </a:r>
            <a:endParaRPr lang="en-US" sz="1000" dirty="0"/>
          </a:p>
        </p:txBody>
      </p:sp>
      <p:cxnSp>
        <p:nvCxnSpPr>
          <p:cNvPr id="48" name="Straight Connector 47"/>
          <p:cNvCxnSpPr/>
          <p:nvPr/>
        </p:nvCxnSpPr>
        <p:spPr>
          <a:xfrm flipH="true" flipV="true">
            <a:off x="8360064"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true" flipV="true">
            <a:off x="8460979"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true">
            <a:off x="8437041"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true" flipV="true">
            <a:off x="8370918"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true" flipV="true">
            <a:off x="8350764"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true">
            <a:off x="7695339"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true">
            <a:off x="7019760"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true">
            <a:off x="7077012"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533213"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937812"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true">
            <a:off x="7598863"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 name="Group 58"/>
          <p:cNvGrpSpPr/>
          <p:nvPr/>
        </p:nvGrpSpPr>
        <p:grpSpPr>
          <a:xfrm>
            <a:off x="5362382" y="2127325"/>
            <a:ext cx="3578867" cy="3640283"/>
            <a:chOff x="7562238" y="2127325"/>
            <a:chExt cx="3578867" cy="3640283"/>
          </a:xfrm>
        </p:grpSpPr>
        <p:grpSp>
          <p:nvGrpSpPr>
            <p:cNvPr id="5" name="Group 59"/>
            <p:cNvGrpSpPr/>
            <p:nvPr/>
          </p:nvGrpSpPr>
          <p:grpSpPr>
            <a:xfrm>
              <a:off x="7857253" y="2127325"/>
              <a:ext cx="3283852" cy="3640283"/>
              <a:chOff x="7881336" y="2104198"/>
              <a:chExt cx="3283852" cy="3640283"/>
            </a:xfrm>
          </p:grpSpPr>
          <p:sp>
            <p:nvSpPr>
              <p:cNvPr id="65" name="Line 428"/>
              <p:cNvSpPr>
                <a:spLocks noChangeShapeType="true"/>
              </p:cNvSpPr>
              <p:nvPr/>
            </p:nvSpPr>
            <p:spPr bwMode="auto">
              <a:xfrm rot="16200000" flipV="true">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6" name="Line 430"/>
              <p:cNvSpPr>
                <a:spLocks noChangeShapeType="true"/>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7" name="Line 431"/>
              <p:cNvSpPr>
                <a:spLocks noChangeShapeType="true"/>
              </p:cNvSpPr>
              <p:nvPr/>
            </p:nvSpPr>
            <p:spPr bwMode="auto">
              <a:xfrm>
                <a:off x="9457042" y="4815390"/>
                <a:ext cx="524483" cy="261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8" name="Line 432"/>
              <p:cNvSpPr>
                <a:spLocks noChangeShapeType="true"/>
              </p:cNvSpPr>
              <p:nvPr/>
            </p:nvSpPr>
            <p:spPr bwMode="auto">
              <a:xfrm flipV="true">
                <a:off x="8874149" y="4815390"/>
                <a:ext cx="569255" cy="2462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9" name="Line 433"/>
              <p:cNvSpPr>
                <a:spLocks noChangeShapeType="true"/>
              </p:cNvSpPr>
              <p:nvPr/>
            </p:nvSpPr>
            <p:spPr bwMode="auto">
              <a:xfrm flipV="true">
                <a:off x="8845827" y="5085749"/>
                <a:ext cx="103050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0" name="Line 435"/>
              <p:cNvSpPr>
                <a:spLocks noChangeShapeType="true"/>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1" name="Line 436"/>
              <p:cNvSpPr>
                <a:spLocks noChangeShapeType="true"/>
              </p:cNvSpPr>
              <p:nvPr/>
            </p:nvSpPr>
            <p:spPr bwMode="auto">
              <a:xfrm flipV="true">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2" name="Line 439"/>
              <p:cNvSpPr>
                <a:spLocks noChangeShapeType="true"/>
              </p:cNvSpPr>
              <p:nvPr/>
            </p:nvSpPr>
            <p:spPr bwMode="auto">
              <a:xfrm flipH="true">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3" name="Line 440"/>
              <p:cNvSpPr>
                <a:spLocks noChangeShapeType="true"/>
              </p:cNvSpPr>
              <p:nvPr/>
            </p:nvSpPr>
            <p:spPr bwMode="auto">
              <a:xfrm flipH="true" flipV="true">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4" name="Line 441"/>
              <p:cNvSpPr>
                <a:spLocks noChangeShapeType="true"/>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5" name="Line 443"/>
              <p:cNvSpPr>
                <a:spLocks noChangeShapeType="true"/>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6" name="Line 449"/>
              <p:cNvSpPr>
                <a:spLocks noChangeShapeType="true"/>
              </p:cNvSpPr>
              <p:nvPr/>
            </p:nvSpPr>
            <p:spPr bwMode="auto">
              <a:xfrm flipV="true">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7" name="Line 428"/>
              <p:cNvSpPr>
                <a:spLocks noChangeShapeType="true"/>
              </p:cNvSpPr>
              <p:nvPr/>
            </p:nvSpPr>
            <p:spPr bwMode="auto">
              <a:xfrm rot="16200000" flipV="true">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78" name="Line 440"/>
              <p:cNvSpPr>
                <a:spLocks noChangeShapeType="true"/>
              </p:cNvSpPr>
              <p:nvPr/>
            </p:nvSpPr>
            <p:spPr bwMode="auto">
              <a:xfrm flipV="true">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cxnSp>
            <p:nvCxnSpPr>
              <p:cNvPr id="79" name="Straight Connector 78"/>
              <p:cNvCxnSpPr/>
              <p:nvPr/>
            </p:nvCxnSpPr>
            <p:spPr>
              <a:xfrm flipH="true">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true">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true">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true">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true">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true">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true" flipV="true">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true">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7" name="Line 541"/>
              <p:cNvSpPr>
                <a:spLocks noChangeShapeType="true"/>
              </p:cNvSpPr>
              <p:nvPr/>
            </p:nvSpPr>
            <p:spPr bwMode="auto">
              <a:xfrm flipV="true">
                <a:off x="9402788" y="4090252"/>
                <a:ext cx="429324" cy="7056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88" name="Line 424"/>
              <p:cNvSpPr>
                <a:spLocks noChangeShapeType="true"/>
              </p:cNvSpPr>
              <p:nvPr/>
            </p:nvSpPr>
            <p:spPr bwMode="auto">
              <a:xfrm flipV="true">
                <a:off x="8268637" y="4024329"/>
                <a:ext cx="969051"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pic>
          <p:nvPicPr>
            <p:cNvPr id="61" name="Picture 778" descr="antenna_radiation_stylized"/>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781" descr="antenna_radiation_stylized"/>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799" descr="cell_tower_radiation copy"/>
            <p:cNvPicPr>
              <a:picLocks noChangeAspect="true" noChangeArrowheads="true"/>
            </p:cNvPicPr>
            <p:nvPr/>
          </p:nvPicPr>
          <p:blipFill>
            <a:blip r:embed="rId4" cstate="print">
              <a:extLst>
                <a:ext uri="{28A0092B-C50C-407E-A947-70E740481C1C}">
                  <a14:useLocalDpi xmlns:a14="http://schemas.microsoft.com/office/drawing/2010/main" val="false"/>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Oval 800"/>
            <p:cNvSpPr>
              <a:spLocks noChangeArrowheads="true"/>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89" name="Line 426"/>
          <p:cNvSpPr>
            <a:spLocks noChangeShapeType="true"/>
          </p:cNvSpPr>
          <p:nvPr/>
        </p:nvSpPr>
        <p:spPr bwMode="auto">
          <a:xfrm>
            <a:off x="6008004" y="2700359"/>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nvGrpSpPr>
          <p:cNvPr id="7" name="Group 783"/>
          <p:cNvGrpSpPr/>
          <p:nvPr/>
        </p:nvGrpSpPr>
        <p:grpSpPr bwMode="auto">
          <a:xfrm>
            <a:off x="5850842" y="2309376"/>
            <a:ext cx="298450" cy="464008"/>
            <a:chOff x="3130" y="3288"/>
            <a:chExt cx="410" cy="742"/>
          </a:xfrm>
        </p:grpSpPr>
        <p:sp>
          <p:nvSpPr>
            <p:cNvPr id="91" name="Line 270"/>
            <p:cNvSpPr>
              <a:spLocks noChangeShapeType="true"/>
            </p:cNvSpPr>
            <p:nvPr/>
          </p:nvSpPr>
          <p:spPr bwMode="auto">
            <a:xfrm flipH="true">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2" name="Line 271"/>
            <p:cNvSpPr>
              <a:spLocks noChangeShapeType="true"/>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3" name="Line 272"/>
            <p:cNvSpPr>
              <a:spLocks noChangeShapeType="true"/>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4" name="Line 273"/>
            <p:cNvSpPr>
              <a:spLocks noChangeShapeType="true"/>
            </p:cNvSpPr>
            <p:nvPr/>
          </p:nvSpPr>
          <p:spPr bwMode="auto">
            <a:xfrm flipH="true">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5" name="Line 274"/>
            <p:cNvSpPr>
              <a:spLocks noChangeShapeType="true"/>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6" name="Line 275"/>
            <p:cNvSpPr>
              <a:spLocks noChangeShapeType="true"/>
            </p:cNvSpPr>
            <p:nvPr/>
          </p:nvSpPr>
          <p:spPr bwMode="auto">
            <a:xfrm flipV="true">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7" name="Line 276"/>
            <p:cNvSpPr>
              <a:spLocks noChangeShapeType="true"/>
            </p:cNvSpPr>
            <p:nvPr/>
          </p:nvSpPr>
          <p:spPr bwMode="auto">
            <a:xfrm flipH="true" flipV="true">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8" name="Line 277"/>
            <p:cNvSpPr>
              <a:spLocks noChangeShapeType="true"/>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9" name="Line 278"/>
            <p:cNvSpPr>
              <a:spLocks noChangeShapeType="true"/>
            </p:cNvSpPr>
            <p:nvPr/>
          </p:nvSpPr>
          <p:spPr bwMode="auto">
            <a:xfrm flipV="true">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0" name="Line 279"/>
            <p:cNvSpPr>
              <a:spLocks noChangeShapeType="true"/>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1" name="Line 280"/>
            <p:cNvSpPr>
              <a:spLocks noChangeShapeType="true"/>
            </p:cNvSpPr>
            <p:nvPr/>
          </p:nvSpPr>
          <p:spPr bwMode="auto">
            <a:xfrm flipV="true">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 name="Line 281"/>
            <p:cNvSpPr>
              <a:spLocks noChangeShapeType="true"/>
            </p:cNvSpPr>
            <p:nvPr/>
          </p:nvSpPr>
          <p:spPr bwMode="auto">
            <a:xfrm flipV="true">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3" name="Line 282"/>
            <p:cNvSpPr>
              <a:spLocks noChangeShapeType="true"/>
            </p:cNvSpPr>
            <p:nvPr/>
          </p:nvSpPr>
          <p:spPr bwMode="auto">
            <a:xfrm flipV="true">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4" name="Line 283"/>
            <p:cNvSpPr>
              <a:spLocks noChangeShapeType="true"/>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5" name="Line 284"/>
            <p:cNvSpPr>
              <a:spLocks noChangeShapeType="true"/>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grpSp>
      <p:pic>
        <p:nvPicPr>
          <p:cNvPr id="106" name="Picture 777"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5414026"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780"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7090754"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07"/>
          <p:cNvGrpSpPr/>
          <p:nvPr/>
        </p:nvGrpSpPr>
        <p:grpSpPr>
          <a:xfrm>
            <a:off x="7583702" y="4989983"/>
            <a:ext cx="393760" cy="218578"/>
            <a:chOff x="7493876" y="2774731"/>
            <a:chExt cx="1481958" cy="894622"/>
          </a:xfrm>
        </p:grpSpPr>
        <p:sp>
          <p:nvSpPr>
            <p:cNvPr id="109" name="Freeform 47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10" name="Oval 10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9" name="Group 110"/>
            <p:cNvGrpSpPr/>
            <p:nvPr/>
          </p:nvGrpSpPr>
          <p:grpSpPr>
            <a:xfrm>
              <a:off x="7713663" y="2848339"/>
              <a:ext cx="1042107" cy="425543"/>
              <a:chOff x="7786941" y="2884917"/>
              <a:chExt cx="897649" cy="353919"/>
            </a:xfrm>
          </p:grpSpPr>
          <p:sp>
            <p:nvSpPr>
              <p:cNvPr id="112" name="Freeform 47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47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47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47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15"/>
          <p:cNvGrpSpPr/>
          <p:nvPr/>
        </p:nvGrpSpPr>
        <p:grpSpPr>
          <a:xfrm>
            <a:off x="7649509" y="5339037"/>
            <a:ext cx="309740" cy="190838"/>
            <a:chOff x="3668110" y="2448910"/>
            <a:chExt cx="3794234" cy="2165130"/>
          </a:xfrm>
        </p:grpSpPr>
        <p:sp>
          <p:nvSpPr>
            <p:cNvPr id="117" name="Rectangle 116"/>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521"/>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18"/>
            <p:cNvGrpSpPr/>
            <p:nvPr/>
          </p:nvGrpSpPr>
          <p:grpSpPr>
            <a:xfrm>
              <a:off x="3941378" y="2603243"/>
              <a:ext cx="3202061" cy="1066110"/>
              <a:chOff x="7939341" y="3037317"/>
              <a:chExt cx="897649" cy="353919"/>
            </a:xfrm>
          </p:grpSpPr>
          <p:sp>
            <p:nvSpPr>
              <p:cNvPr id="120" name="Freeform 523"/>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524"/>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525"/>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526"/>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4" name="Group 123"/>
          <p:cNvGrpSpPr/>
          <p:nvPr/>
        </p:nvGrpSpPr>
        <p:grpSpPr>
          <a:xfrm>
            <a:off x="6476763" y="4967420"/>
            <a:ext cx="393760" cy="218578"/>
            <a:chOff x="7493876" y="2774731"/>
            <a:chExt cx="1481958" cy="894622"/>
          </a:xfrm>
        </p:grpSpPr>
        <p:sp>
          <p:nvSpPr>
            <p:cNvPr id="125" name="Freeform 47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26" name="Oval 12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33" name="Group 126"/>
            <p:cNvGrpSpPr/>
            <p:nvPr/>
          </p:nvGrpSpPr>
          <p:grpSpPr>
            <a:xfrm>
              <a:off x="7713663" y="2848339"/>
              <a:ext cx="1042107" cy="425543"/>
              <a:chOff x="7786941" y="2884917"/>
              <a:chExt cx="897649" cy="353919"/>
            </a:xfrm>
          </p:grpSpPr>
          <p:sp>
            <p:nvSpPr>
              <p:cNvPr id="128" name="Freeform 48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48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48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48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9" name="Group 131"/>
          <p:cNvGrpSpPr/>
          <p:nvPr/>
        </p:nvGrpSpPr>
        <p:grpSpPr>
          <a:xfrm>
            <a:off x="6111664" y="5194433"/>
            <a:ext cx="309740" cy="190838"/>
            <a:chOff x="3668110" y="2448910"/>
            <a:chExt cx="3794234" cy="2165130"/>
          </a:xfrm>
        </p:grpSpPr>
        <p:sp>
          <p:nvSpPr>
            <p:cNvPr id="133" name="Rectangle 132"/>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530"/>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134"/>
            <p:cNvGrpSpPr/>
            <p:nvPr/>
          </p:nvGrpSpPr>
          <p:grpSpPr>
            <a:xfrm>
              <a:off x="3941378" y="2603243"/>
              <a:ext cx="3202061" cy="1066110"/>
              <a:chOff x="7939341" y="3037317"/>
              <a:chExt cx="897649" cy="353919"/>
            </a:xfrm>
          </p:grpSpPr>
          <p:sp>
            <p:nvSpPr>
              <p:cNvPr id="136" name="Freeform 532"/>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533"/>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Freeform 534"/>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535"/>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0" name="Group 139"/>
          <p:cNvGrpSpPr/>
          <p:nvPr/>
        </p:nvGrpSpPr>
        <p:grpSpPr>
          <a:xfrm>
            <a:off x="6239971" y="2812309"/>
            <a:ext cx="353678" cy="168275"/>
            <a:chOff x="7493876" y="2774731"/>
            <a:chExt cx="1481958" cy="894622"/>
          </a:xfrm>
        </p:grpSpPr>
        <p:sp>
          <p:nvSpPr>
            <p:cNvPr id="141" name="Freeform 40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42" name="Oval 14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08" name="Group 142"/>
            <p:cNvGrpSpPr/>
            <p:nvPr/>
          </p:nvGrpSpPr>
          <p:grpSpPr>
            <a:xfrm>
              <a:off x="7713663" y="2848339"/>
              <a:ext cx="1042107" cy="425543"/>
              <a:chOff x="7786941" y="2884917"/>
              <a:chExt cx="897649" cy="353919"/>
            </a:xfrm>
          </p:grpSpPr>
          <p:sp>
            <p:nvSpPr>
              <p:cNvPr id="144" name="Freeform 41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reeform 41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41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41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47"/>
          <p:cNvGrpSpPr/>
          <p:nvPr/>
        </p:nvGrpSpPr>
        <p:grpSpPr>
          <a:xfrm>
            <a:off x="5850214" y="3965994"/>
            <a:ext cx="354986" cy="175668"/>
            <a:chOff x="7493876" y="2774731"/>
            <a:chExt cx="1481958" cy="894622"/>
          </a:xfrm>
        </p:grpSpPr>
        <p:sp>
          <p:nvSpPr>
            <p:cNvPr id="149" name="Freeform 4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50" name="Oval 14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16" name="Group 150"/>
            <p:cNvGrpSpPr/>
            <p:nvPr/>
          </p:nvGrpSpPr>
          <p:grpSpPr>
            <a:xfrm>
              <a:off x="7713663" y="2848339"/>
              <a:ext cx="1042107" cy="425543"/>
              <a:chOff x="7786941" y="2884917"/>
              <a:chExt cx="897649" cy="353919"/>
            </a:xfrm>
          </p:grpSpPr>
          <p:sp>
            <p:nvSpPr>
              <p:cNvPr id="152" name="Freeform 4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reeform 4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4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4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Group 155"/>
          <p:cNvGrpSpPr/>
          <p:nvPr/>
        </p:nvGrpSpPr>
        <p:grpSpPr>
          <a:xfrm>
            <a:off x="8684229" y="3601365"/>
            <a:ext cx="170989" cy="97052"/>
            <a:chOff x="7493876" y="2774731"/>
            <a:chExt cx="1481958" cy="894622"/>
          </a:xfrm>
        </p:grpSpPr>
        <p:sp>
          <p:nvSpPr>
            <p:cNvPr id="157" name="Freeform 45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58" name="Oval 157"/>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24" name="Group 158"/>
            <p:cNvGrpSpPr/>
            <p:nvPr/>
          </p:nvGrpSpPr>
          <p:grpSpPr>
            <a:xfrm>
              <a:off x="7713663" y="2848339"/>
              <a:ext cx="1042107" cy="425543"/>
              <a:chOff x="7786941" y="2884917"/>
              <a:chExt cx="897649" cy="353919"/>
            </a:xfrm>
          </p:grpSpPr>
          <p:sp>
            <p:nvSpPr>
              <p:cNvPr id="160" name="Freeform 45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45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46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Freeform 46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7" name="Group 163"/>
          <p:cNvGrpSpPr/>
          <p:nvPr/>
        </p:nvGrpSpPr>
        <p:grpSpPr>
          <a:xfrm>
            <a:off x="8210753" y="3496138"/>
            <a:ext cx="353678" cy="198344"/>
            <a:chOff x="7493876" y="2774731"/>
            <a:chExt cx="1481958" cy="894622"/>
          </a:xfrm>
        </p:grpSpPr>
        <p:sp>
          <p:nvSpPr>
            <p:cNvPr id="165" name="Freeform 6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66" name="Oval 16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32" name="Group 166"/>
            <p:cNvGrpSpPr/>
            <p:nvPr/>
          </p:nvGrpSpPr>
          <p:grpSpPr>
            <a:xfrm>
              <a:off x="7713663" y="2848339"/>
              <a:ext cx="1042107" cy="425543"/>
              <a:chOff x="7786941" y="2884917"/>
              <a:chExt cx="897649" cy="353919"/>
            </a:xfrm>
          </p:grpSpPr>
          <p:sp>
            <p:nvSpPr>
              <p:cNvPr id="168" name="Freeform 6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6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Freeform 6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Freeform 6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5" name="Group 171"/>
          <p:cNvGrpSpPr/>
          <p:nvPr/>
        </p:nvGrpSpPr>
        <p:grpSpPr>
          <a:xfrm>
            <a:off x="7748868" y="2202292"/>
            <a:ext cx="353678" cy="198344"/>
            <a:chOff x="7493876" y="2774731"/>
            <a:chExt cx="1481958" cy="894622"/>
          </a:xfrm>
        </p:grpSpPr>
        <p:sp>
          <p:nvSpPr>
            <p:cNvPr id="173" name="Freeform 5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4" name="Oval 17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40" name="Group 174"/>
            <p:cNvGrpSpPr/>
            <p:nvPr/>
          </p:nvGrpSpPr>
          <p:grpSpPr>
            <a:xfrm>
              <a:off x="7713663" y="2848339"/>
              <a:ext cx="1042107" cy="425543"/>
              <a:chOff x="7786941" y="2884917"/>
              <a:chExt cx="897649" cy="353919"/>
            </a:xfrm>
          </p:grpSpPr>
          <p:sp>
            <p:nvSpPr>
              <p:cNvPr id="176" name="Freeform 5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5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Freeform 5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5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43" name="Group 179"/>
          <p:cNvGrpSpPr/>
          <p:nvPr/>
        </p:nvGrpSpPr>
        <p:grpSpPr>
          <a:xfrm>
            <a:off x="8327358" y="2613367"/>
            <a:ext cx="353678" cy="198344"/>
            <a:chOff x="7493876" y="2774731"/>
            <a:chExt cx="1481958" cy="894622"/>
          </a:xfrm>
        </p:grpSpPr>
        <p:sp>
          <p:nvSpPr>
            <p:cNvPr id="181" name="Freeform 5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82" name="Oval 18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48" name="Group 182"/>
            <p:cNvGrpSpPr/>
            <p:nvPr/>
          </p:nvGrpSpPr>
          <p:grpSpPr>
            <a:xfrm>
              <a:off x="7713663" y="2848339"/>
              <a:ext cx="1042107" cy="425543"/>
              <a:chOff x="7786941" y="2884917"/>
              <a:chExt cx="897649" cy="353919"/>
            </a:xfrm>
          </p:grpSpPr>
          <p:sp>
            <p:nvSpPr>
              <p:cNvPr id="184" name="Freeform 5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Freeform 5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Freeform 5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5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1" name="Group 187"/>
          <p:cNvGrpSpPr/>
          <p:nvPr/>
        </p:nvGrpSpPr>
        <p:grpSpPr>
          <a:xfrm>
            <a:off x="8443969" y="2107963"/>
            <a:ext cx="353678" cy="198344"/>
            <a:chOff x="7493876" y="2774731"/>
            <a:chExt cx="1481958" cy="894622"/>
          </a:xfrm>
        </p:grpSpPr>
        <p:sp>
          <p:nvSpPr>
            <p:cNvPr id="189" name="Freeform 60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90" name="Oval 18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56" name="Group 190"/>
            <p:cNvGrpSpPr/>
            <p:nvPr/>
          </p:nvGrpSpPr>
          <p:grpSpPr>
            <a:xfrm>
              <a:off x="7713663" y="2848339"/>
              <a:ext cx="1042107" cy="425543"/>
              <a:chOff x="7786941" y="2884917"/>
              <a:chExt cx="897649" cy="353919"/>
            </a:xfrm>
          </p:grpSpPr>
          <p:sp>
            <p:nvSpPr>
              <p:cNvPr id="192" name="Freeform 60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Freeform 60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reeform 60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60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9" name="Group 195"/>
          <p:cNvGrpSpPr/>
          <p:nvPr/>
        </p:nvGrpSpPr>
        <p:grpSpPr>
          <a:xfrm>
            <a:off x="6898932" y="3956624"/>
            <a:ext cx="367224" cy="240304"/>
            <a:chOff x="7493876" y="2774731"/>
            <a:chExt cx="1481958" cy="894622"/>
          </a:xfrm>
        </p:grpSpPr>
        <p:sp>
          <p:nvSpPr>
            <p:cNvPr id="197" name="Freeform 55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98" name="Oval 19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64" name="Group 198"/>
            <p:cNvGrpSpPr/>
            <p:nvPr/>
          </p:nvGrpSpPr>
          <p:grpSpPr>
            <a:xfrm>
              <a:off x="7713663" y="2848339"/>
              <a:ext cx="1042107" cy="425543"/>
              <a:chOff x="7786941" y="2884917"/>
              <a:chExt cx="897649" cy="353919"/>
            </a:xfrm>
          </p:grpSpPr>
          <p:sp>
            <p:nvSpPr>
              <p:cNvPr id="200" name="Freeform 55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55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55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Freeform 56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7" name="Group 203"/>
          <p:cNvGrpSpPr/>
          <p:nvPr/>
        </p:nvGrpSpPr>
        <p:grpSpPr>
          <a:xfrm>
            <a:off x="7780270" y="2661565"/>
            <a:ext cx="353678" cy="198344"/>
            <a:chOff x="7493876" y="2774731"/>
            <a:chExt cx="1481958" cy="894622"/>
          </a:xfrm>
        </p:grpSpPr>
        <p:sp>
          <p:nvSpPr>
            <p:cNvPr id="205" name="Freeform 5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06" name="Oval 20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72" name="Group 206"/>
            <p:cNvGrpSpPr/>
            <p:nvPr/>
          </p:nvGrpSpPr>
          <p:grpSpPr>
            <a:xfrm>
              <a:off x="7713663" y="2848339"/>
              <a:ext cx="1042107" cy="425543"/>
              <a:chOff x="7786941" y="2884917"/>
              <a:chExt cx="897649" cy="353919"/>
            </a:xfrm>
          </p:grpSpPr>
          <p:sp>
            <p:nvSpPr>
              <p:cNvPr id="208" name="Freeform 5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Freeform 5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reeform 5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Freeform 5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5" name="Group 211"/>
          <p:cNvGrpSpPr/>
          <p:nvPr/>
        </p:nvGrpSpPr>
        <p:grpSpPr>
          <a:xfrm>
            <a:off x="7297282" y="3394032"/>
            <a:ext cx="367224" cy="240304"/>
            <a:chOff x="7493876" y="2774731"/>
            <a:chExt cx="1481958" cy="894622"/>
          </a:xfrm>
        </p:grpSpPr>
        <p:sp>
          <p:nvSpPr>
            <p:cNvPr id="213" name="Freeform 53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4" name="Oval 21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80" name="Group 214"/>
            <p:cNvGrpSpPr/>
            <p:nvPr/>
          </p:nvGrpSpPr>
          <p:grpSpPr>
            <a:xfrm>
              <a:off x="7713663" y="2848339"/>
              <a:ext cx="1042107" cy="425543"/>
              <a:chOff x="7786941" y="2884917"/>
              <a:chExt cx="897649" cy="353919"/>
            </a:xfrm>
          </p:grpSpPr>
          <p:sp>
            <p:nvSpPr>
              <p:cNvPr id="216" name="Freeform 54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54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reeform 54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reeform 54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3" name="Group 219"/>
          <p:cNvGrpSpPr/>
          <p:nvPr/>
        </p:nvGrpSpPr>
        <p:grpSpPr>
          <a:xfrm>
            <a:off x="7401698" y="3999763"/>
            <a:ext cx="367224" cy="240304"/>
            <a:chOff x="7493876" y="2774731"/>
            <a:chExt cx="1481958" cy="894622"/>
          </a:xfrm>
        </p:grpSpPr>
        <p:sp>
          <p:nvSpPr>
            <p:cNvPr id="221" name="Freeform 54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22" name="Oval 22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88" name="Group 222"/>
            <p:cNvGrpSpPr/>
            <p:nvPr/>
          </p:nvGrpSpPr>
          <p:grpSpPr>
            <a:xfrm>
              <a:off x="7713663" y="2848339"/>
              <a:ext cx="1042107" cy="425543"/>
              <a:chOff x="7786941" y="2884917"/>
              <a:chExt cx="897649" cy="353919"/>
            </a:xfrm>
          </p:grpSpPr>
          <p:sp>
            <p:nvSpPr>
              <p:cNvPr id="224" name="Freeform 54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Freeform 55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Freeform 55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55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1" name="Group 227"/>
          <p:cNvGrpSpPr/>
          <p:nvPr/>
        </p:nvGrpSpPr>
        <p:grpSpPr>
          <a:xfrm>
            <a:off x="8175403" y="3992325"/>
            <a:ext cx="353678" cy="198344"/>
            <a:chOff x="7493876" y="2774731"/>
            <a:chExt cx="1481958" cy="894622"/>
          </a:xfrm>
        </p:grpSpPr>
        <p:sp>
          <p:nvSpPr>
            <p:cNvPr id="229" name="Freeform 62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30" name="Oval 22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96" name="Group 230"/>
            <p:cNvGrpSpPr/>
            <p:nvPr/>
          </p:nvGrpSpPr>
          <p:grpSpPr>
            <a:xfrm>
              <a:off x="7713663" y="2848339"/>
              <a:ext cx="1042107" cy="425543"/>
              <a:chOff x="7786941" y="2884917"/>
              <a:chExt cx="897649" cy="353919"/>
            </a:xfrm>
          </p:grpSpPr>
          <p:sp>
            <p:nvSpPr>
              <p:cNvPr id="232" name="Freeform 62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Freeform 62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Freeform 62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Freeform 62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9" name="Group 235"/>
          <p:cNvGrpSpPr/>
          <p:nvPr/>
        </p:nvGrpSpPr>
        <p:grpSpPr>
          <a:xfrm>
            <a:off x="7048037" y="4775686"/>
            <a:ext cx="393760" cy="218578"/>
            <a:chOff x="7493876" y="2774731"/>
            <a:chExt cx="1481958" cy="894622"/>
          </a:xfrm>
        </p:grpSpPr>
        <p:sp>
          <p:nvSpPr>
            <p:cNvPr id="237" name="Freeform 46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38" name="Oval 23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04" name="Group 238"/>
            <p:cNvGrpSpPr/>
            <p:nvPr/>
          </p:nvGrpSpPr>
          <p:grpSpPr>
            <a:xfrm>
              <a:off x="7713663" y="2848339"/>
              <a:ext cx="1042107" cy="425543"/>
              <a:chOff x="7786941" y="2884917"/>
              <a:chExt cx="897649" cy="353919"/>
            </a:xfrm>
          </p:grpSpPr>
          <p:sp>
            <p:nvSpPr>
              <p:cNvPr id="240" name="Freeform 46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Freeform 46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2" name="Freeform 46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Freeform 46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7" name="Group 243"/>
          <p:cNvGrpSpPr/>
          <p:nvPr/>
        </p:nvGrpSpPr>
        <p:grpSpPr>
          <a:xfrm>
            <a:off x="8726126" y="4369125"/>
            <a:ext cx="228295" cy="120400"/>
            <a:chOff x="7493876" y="2774731"/>
            <a:chExt cx="1481958" cy="894622"/>
          </a:xfrm>
        </p:grpSpPr>
        <p:sp>
          <p:nvSpPr>
            <p:cNvPr id="245" name="Freeform 44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46" name="Oval 245"/>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12" name="Group 246"/>
            <p:cNvGrpSpPr/>
            <p:nvPr/>
          </p:nvGrpSpPr>
          <p:grpSpPr>
            <a:xfrm>
              <a:off x="7713663" y="2848339"/>
              <a:ext cx="1042107" cy="425543"/>
              <a:chOff x="7786941" y="2884917"/>
              <a:chExt cx="897649" cy="353919"/>
            </a:xfrm>
          </p:grpSpPr>
          <p:sp>
            <p:nvSpPr>
              <p:cNvPr id="248" name="Freeform 45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Freeform 45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Freeform 45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Freeform 45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5" name="Group 251"/>
          <p:cNvGrpSpPr/>
          <p:nvPr/>
        </p:nvGrpSpPr>
        <p:grpSpPr>
          <a:xfrm>
            <a:off x="5239218" y="2356613"/>
            <a:ext cx="534987" cy="407988"/>
            <a:chOff x="7432700" y="2327293"/>
            <a:chExt cx="534987" cy="407988"/>
          </a:xfrm>
        </p:grpSpPr>
        <p:pic>
          <p:nvPicPr>
            <p:cNvPr id="253"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1018" descr="laptop_keyboard"/>
            <p:cNvPicPr>
              <a:picLocks noChangeAspect="true" noChangeArrowheads="true"/>
            </p:cNvPicPr>
            <p:nvPr/>
          </p:nvPicPr>
          <p:blipFill>
            <a:blip r:embed="rId7" cstate="print">
              <a:extLst>
                <a:ext uri="{28A0092B-C50C-407E-A947-70E740481C1C}">
                  <a14:useLocalDpi xmlns:a14="http://schemas.microsoft.com/office/drawing/2010/main" val="false"/>
                </a:ext>
              </a:extLst>
            </a:blip>
            <a:srcRect/>
            <a:stretch>
              <a:fillRect/>
            </a:stretch>
          </p:blipFill>
          <p:spPr bwMode="auto">
            <a:xfrm rot="109064" flipH="true">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56" name="Picture 1020" descr="screen"/>
            <p:cNvPicPr>
              <a:picLocks noChangeAspect="true" noChangeArrowheads="true"/>
            </p:cNvPicPr>
            <p:nvPr/>
          </p:nvPicPr>
          <p:blipFill>
            <a:blip r:embed="rId8" cstate="print">
              <a:extLst>
                <a:ext uri="{28A0092B-C50C-407E-A947-70E740481C1C}">
                  <a14:useLocalDpi xmlns:a14="http://schemas.microsoft.com/office/drawing/2010/main" val="false"/>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8"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9"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0"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1"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2"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20" name="Group 1027"/>
            <p:cNvGrpSpPr/>
            <p:nvPr/>
          </p:nvGrpSpPr>
          <p:grpSpPr bwMode="auto">
            <a:xfrm>
              <a:off x="7594735" y="2642220"/>
              <a:ext cx="98740" cy="36846"/>
              <a:chOff x="1740" y="2642"/>
              <a:chExt cx="752" cy="327"/>
            </a:xfrm>
          </p:grpSpPr>
          <p:sp>
            <p:nvSpPr>
              <p:cNvPr id="270"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1"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2"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3"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4"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5"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64"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5"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6"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7"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8"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9" name="Freeform 1039"/>
            <p:cNvSpPr/>
            <p:nvPr/>
          </p:nvSpPr>
          <p:spPr bwMode="auto">
            <a:xfrm flipV="true">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223" name="Group 275"/>
          <p:cNvGrpSpPr/>
          <p:nvPr/>
        </p:nvGrpSpPr>
        <p:grpSpPr>
          <a:xfrm>
            <a:off x="6437925" y="2319727"/>
            <a:ext cx="530702" cy="478009"/>
            <a:chOff x="8631407" y="2290407"/>
            <a:chExt cx="530702" cy="478009"/>
          </a:xfrm>
        </p:grpSpPr>
        <p:pic>
          <p:nvPicPr>
            <p:cNvPr id="277" name="Picture 568" descr="light2.png"/>
            <p:cNvPicPr>
              <a:picLocks noChangeAspect="true"/>
            </p:cNvPicPr>
            <p:nvPr/>
          </p:nvPicPr>
          <p:blipFill>
            <a:blip r:embed="rId9" cstate="print">
              <a:extLst>
                <a:ext uri="{28A0092B-C50C-407E-A947-70E740481C1C}">
                  <a14:useLocalDpi xmlns:a14="http://schemas.microsoft.com/office/drawing/2010/main" val="false"/>
                </a:ext>
              </a:extLst>
            </a:blip>
            <a:srcRect/>
            <a:stretch>
              <a:fillRect/>
            </a:stretch>
          </p:blipFill>
          <p:spPr bwMode="auto">
            <a:xfrm flipH="true">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8" name="Group 278"/>
          <p:cNvGrpSpPr/>
          <p:nvPr/>
        </p:nvGrpSpPr>
        <p:grpSpPr>
          <a:xfrm>
            <a:off x="5293662" y="3419140"/>
            <a:ext cx="350807" cy="305517"/>
            <a:chOff x="7487144" y="3389820"/>
            <a:chExt cx="350807" cy="305517"/>
          </a:xfrm>
        </p:grpSpPr>
        <p:pic>
          <p:nvPicPr>
            <p:cNvPr id="280" name="Picture 1115" descr="antenna_stylized"/>
            <p:cNvPicPr>
              <a:picLocks noChangeAspect="true" noChangeArrowheads="true"/>
            </p:cNvPicPr>
            <p:nvPr/>
          </p:nvPicPr>
          <p:blipFill>
            <a:blip r:embed="rId10" cstate="print">
              <a:extLst>
                <a:ext uri="{28A0092B-C50C-407E-A947-70E740481C1C}">
                  <a14:useLocalDpi xmlns:a14="http://schemas.microsoft.com/office/drawing/2010/main" val="false"/>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1116" descr="laptop_keyboard"/>
            <p:cNvPicPr>
              <a:picLocks noChangeAspect="true" noChangeArrowheads="true"/>
            </p:cNvPicPr>
            <p:nvPr/>
          </p:nvPicPr>
          <p:blipFill>
            <a:blip r:embed="rId11" cstate="print">
              <a:extLst>
                <a:ext uri="{28A0092B-C50C-407E-A947-70E740481C1C}">
                  <a14:useLocalDpi xmlns:a14="http://schemas.microsoft.com/office/drawing/2010/main" val="false"/>
                </a:ext>
              </a:extLst>
            </a:blip>
            <a:srcRect/>
            <a:stretch>
              <a:fillRect/>
            </a:stretch>
          </p:blipFill>
          <p:spPr bwMode="auto">
            <a:xfrm rot="109064" flipH="true">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83" name="Picture 1118" descr="screen"/>
            <p:cNvPicPr>
              <a:picLocks noChangeAspect="true" noChangeArrowheads="true"/>
            </p:cNvPicPr>
            <p:nvPr/>
          </p:nvPicPr>
          <p:blipFill>
            <a:blip r:embed="rId12" cstate="print">
              <a:extLst>
                <a:ext uri="{28A0092B-C50C-407E-A947-70E740481C1C}">
                  <a14:useLocalDpi xmlns:a14="http://schemas.microsoft.com/office/drawing/2010/main" val="false"/>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5"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6"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7"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8"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9"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31" name="Group 1125"/>
            <p:cNvGrpSpPr/>
            <p:nvPr/>
          </p:nvGrpSpPr>
          <p:grpSpPr bwMode="auto">
            <a:xfrm>
              <a:off x="7593395" y="3625649"/>
              <a:ext cx="64747" cy="27592"/>
              <a:chOff x="1740" y="2642"/>
              <a:chExt cx="752" cy="327"/>
            </a:xfrm>
          </p:grpSpPr>
          <p:sp>
            <p:nvSpPr>
              <p:cNvPr id="297"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8"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9"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0"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1"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2"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91"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2"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3"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4"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5"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6" name="Freeform 1137"/>
            <p:cNvSpPr/>
            <p:nvPr/>
          </p:nvSpPr>
          <p:spPr bwMode="auto">
            <a:xfrm flipV="true">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236" name="Group 302"/>
          <p:cNvGrpSpPr/>
          <p:nvPr/>
        </p:nvGrpSpPr>
        <p:grpSpPr>
          <a:xfrm>
            <a:off x="5603579" y="3325424"/>
            <a:ext cx="347997" cy="396620"/>
            <a:chOff x="7797061" y="3296104"/>
            <a:chExt cx="347997" cy="396620"/>
          </a:xfrm>
        </p:grpSpPr>
        <p:pic>
          <p:nvPicPr>
            <p:cNvPr id="304" name="Picture 571" descr="fridge2.png"/>
            <p:cNvPicPr>
              <a:picLocks noChangeAspect="true"/>
            </p:cNvPicPr>
            <p:nvPr/>
          </p:nvPicPr>
          <p:blipFill>
            <a:blip r:embed="rId13" cstate="print">
              <a:extLst>
                <a:ext uri="{28A0092B-C50C-407E-A947-70E740481C1C}">
                  <a14:useLocalDpi xmlns:a14="http://schemas.microsoft.com/office/drawing/2010/main" val="false"/>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115" descr="antenna_stylized"/>
            <p:cNvPicPr>
              <a:picLocks noChangeAspect="true" noChangeArrowheads="true"/>
            </p:cNvPicPr>
            <p:nvPr/>
          </p:nvPicPr>
          <p:blipFill>
            <a:blip r:embed="rId10" cstate="print">
              <a:extLst>
                <a:ext uri="{28A0092B-C50C-407E-A947-70E740481C1C}">
                  <a14:useLocalDpi xmlns:a14="http://schemas.microsoft.com/office/drawing/2010/main" val="false"/>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305"/>
          <p:cNvGrpSpPr/>
          <p:nvPr/>
        </p:nvGrpSpPr>
        <p:grpSpPr>
          <a:xfrm>
            <a:off x="8865091" y="3428485"/>
            <a:ext cx="518448" cy="1212242"/>
            <a:chOff x="11058573" y="3399165"/>
            <a:chExt cx="518448" cy="1212242"/>
          </a:xfrm>
        </p:grpSpPr>
        <p:grpSp>
          <p:nvGrpSpPr>
            <p:cNvPr id="244" name="Group 306"/>
            <p:cNvGrpSpPr/>
            <p:nvPr/>
          </p:nvGrpSpPr>
          <p:grpSpPr>
            <a:xfrm>
              <a:off x="11087182" y="4159591"/>
              <a:ext cx="489839" cy="451816"/>
              <a:chOff x="5103720" y="2693365"/>
              <a:chExt cx="611650" cy="414788"/>
            </a:xfrm>
          </p:grpSpPr>
          <p:cxnSp>
            <p:nvCxnSpPr>
              <p:cNvPr id="314" name="Straight Connector 313"/>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7" name="Group 314"/>
              <p:cNvGrpSpPr/>
              <p:nvPr/>
            </p:nvGrpSpPr>
            <p:grpSpPr>
              <a:xfrm>
                <a:off x="5275406" y="2693365"/>
                <a:ext cx="439964" cy="414788"/>
                <a:chOff x="5275406" y="2711455"/>
                <a:chExt cx="452949" cy="405518"/>
              </a:xfrm>
            </p:grpSpPr>
            <p:pic>
              <p:nvPicPr>
                <p:cNvPr id="316" name="Picture 315" descr="server_rack.png"/>
                <p:cNvPicPr>
                  <a:picLocks noChangeAspect="true"/>
                </p:cNvPicPr>
                <p:nvPr/>
              </p:nvPicPr>
              <p:blipFill>
                <a:blip r:embed="rId14"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317" name="Picture 316" descr="server_rack.png"/>
                <p:cNvPicPr>
                  <a:picLocks noChangeAspect="true"/>
                </p:cNvPicPr>
                <p:nvPr/>
              </p:nvPicPr>
              <p:blipFill>
                <a:blip r:embed="rId14"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318" name="Picture 317" descr="server_rack.png"/>
                <p:cNvPicPr>
                  <a:picLocks noChangeAspect="true"/>
                </p:cNvPicPr>
                <p:nvPr/>
              </p:nvPicPr>
              <p:blipFill>
                <a:blip r:embed="rId15"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nvGrpSpPr>
            <p:cNvPr id="252" name="Group 307"/>
            <p:cNvGrpSpPr/>
            <p:nvPr/>
          </p:nvGrpSpPr>
          <p:grpSpPr>
            <a:xfrm>
              <a:off x="11058573" y="3399165"/>
              <a:ext cx="423724" cy="405973"/>
              <a:chOff x="5103720" y="2693365"/>
              <a:chExt cx="611650" cy="414788"/>
            </a:xfrm>
          </p:grpSpPr>
          <p:cxnSp>
            <p:nvCxnSpPr>
              <p:cNvPr id="309" name="Straight Connector 308"/>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3" name="Group 309"/>
              <p:cNvGrpSpPr/>
              <p:nvPr/>
            </p:nvGrpSpPr>
            <p:grpSpPr>
              <a:xfrm>
                <a:off x="5275406" y="2693365"/>
                <a:ext cx="439964" cy="414788"/>
                <a:chOff x="5275406" y="2711455"/>
                <a:chExt cx="452949" cy="405518"/>
              </a:xfrm>
            </p:grpSpPr>
            <p:pic>
              <p:nvPicPr>
                <p:cNvPr id="311" name="Picture 310"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312" name="Picture 311"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313" name="Picture 312" descr="server_rack.png"/>
                <p:cNvPicPr>
                  <a:picLocks noChangeAspect="true"/>
                </p:cNvPicPr>
                <p:nvPr/>
              </p:nvPicPr>
              <p:blipFill>
                <a:blip r:embed="rId17"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grpSp>
        <p:nvGrpSpPr>
          <p:cNvPr id="276" name="Group 950"/>
          <p:cNvGrpSpPr/>
          <p:nvPr/>
        </p:nvGrpSpPr>
        <p:grpSpPr bwMode="auto">
          <a:xfrm>
            <a:off x="8089059" y="5273951"/>
            <a:ext cx="177192" cy="330833"/>
            <a:chOff x="4140" y="429"/>
            <a:chExt cx="1425" cy="2396"/>
          </a:xfrm>
        </p:grpSpPr>
        <p:sp>
          <p:nvSpPr>
            <p:cNvPr id="320"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1"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22"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3"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4"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279" name="Group 956"/>
            <p:cNvGrpSpPr/>
            <p:nvPr/>
          </p:nvGrpSpPr>
          <p:grpSpPr bwMode="auto">
            <a:xfrm>
              <a:off x="4749" y="668"/>
              <a:ext cx="581" cy="145"/>
              <a:chOff x="614" y="2568"/>
              <a:chExt cx="725" cy="139"/>
            </a:xfrm>
          </p:grpSpPr>
          <p:sp>
            <p:nvSpPr>
              <p:cNvPr id="350"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51"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26"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290" name="Group 960"/>
            <p:cNvGrpSpPr/>
            <p:nvPr/>
          </p:nvGrpSpPr>
          <p:grpSpPr bwMode="auto">
            <a:xfrm>
              <a:off x="4747" y="994"/>
              <a:ext cx="581" cy="134"/>
              <a:chOff x="614" y="2568"/>
              <a:chExt cx="725" cy="139"/>
            </a:xfrm>
          </p:grpSpPr>
          <p:sp>
            <p:nvSpPr>
              <p:cNvPr id="348"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9"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28"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29"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03" name="Group 965"/>
            <p:cNvGrpSpPr/>
            <p:nvPr/>
          </p:nvGrpSpPr>
          <p:grpSpPr bwMode="auto">
            <a:xfrm>
              <a:off x="4735" y="1627"/>
              <a:ext cx="582" cy="151"/>
              <a:chOff x="614" y="2568"/>
              <a:chExt cx="725" cy="139"/>
            </a:xfrm>
          </p:grpSpPr>
          <p:sp>
            <p:nvSpPr>
              <p:cNvPr id="346"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7"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31"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06" name="Group 969"/>
            <p:cNvGrpSpPr/>
            <p:nvPr/>
          </p:nvGrpSpPr>
          <p:grpSpPr bwMode="auto">
            <a:xfrm>
              <a:off x="4739" y="1327"/>
              <a:ext cx="582" cy="139"/>
              <a:chOff x="614" y="2568"/>
              <a:chExt cx="725" cy="139"/>
            </a:xfrm>
          </p:grpSpPr>
          <p:sp>
            <p:nvSpPr>
              <p:cNvPr id="344"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5"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33"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34"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5"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6"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37"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8"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39"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0"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1"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342"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3"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grpSp>
        <p:nvGrpSpPr>
          <p:cNvPr id="307" name="Group 590"/>
          <p:cNvGrpSpPr/>
          <p:nvPr/>
        </p:nvGrpSpPr>
        <p:grpSpPr bwMode="auto">
          <a:xfrm flipH="true">
            <a:off x="5780999" y="4900161"/>
            <a:ext cx="345630" cy="320302"/>
            <a:chOff x="2839" y="3501"/>
            <a:chExt cx="755" cy="803"/>
          </a:xfrm>
        </p:grpSpPr>
        <p:pic>
          <p:nvPicPr>
            <p:cNvPr id="353"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08" name="Group 590"/>
          <p:cNvGrpSpPr/>
          <p:nvPr/>
        </p:nvGrpSpPr>
        <p:grpSpPr bwMode="auto">
          <a:xfrm flipH="true">
            <a:off x="5954053" y="5504657"/>
            <a:ext cx="345630" cy="320302"/>
            <a:chOff x="2839" y="3501"/>
            <a:chExt cx="755" cy="803"/>
          </a:xfrm>
        </p:grpSpPr>
        <p:pic>
          <p:nvPicPr>
            <p:cNvPr id="356"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10" name="Group 590"/>
          <p:cNvGrpSpPr/>
          <p:nvPr/>
        </p:nvGrpSpPr>
        <p:grpSpPr bwMode="auto">
          <a:xfrm flipH="true">
            <a:off x="6352278" y="5526130"/>
            <a:ext cx="345630" cy="320302"/>
            <a:chOff x="2839" y="3501"/>
            <a:chExt cx="755" cy="803"/>
          </a:xfrm>
        </p:grpSpPr>
        <p:pic>
          <p:nvPicPr>
            <p:cNvPr id="359"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15" name="Group 1064"/>
          <p:cNvGrpSpPr/>
          <p:nvPr/>
        </p:nvGrpSpPr>
        <p:grpSpPr bwMode="auto">
          <a:xfrm>
            <a:off x="7334890" y="5795138"/>
            <a:ext cx="319264" cy="253379"/>
            <a:chOff x="877" y="1008"/>
            <a:chExt cx="2747" cy="2591"/>
          </a:xfrm>
        </p:grpSpPr>
        <p:pic>
          <p:nvPicPr>
            <p:cNvPr id="362" name="Picture 1065" descr="antenna_stylized"/>
            <p:cNvPicPr>
              <a:picLocks noChangeAspect="true" noChangeArrowheads="true"/>
            </p:cNvPicPr>
            <p:nvPr/>
          </p:nvPicPr>
          <p:blipFill>
            <a:blip r:embed="rId19"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 name="Picture 1066" descr="laptop_keyboard"/>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365" name="Picture 1068" descr="screen"/>
            <p:cNvPicPr>
              <a:picLocks noChangeAspect="true" noChangeArrowheads="true"/>
            </p:cNvPicPr>
            <p:nvPr/>
          </p:nvPicPr>
          <p:blipFill>
            <a:blip r:embed="rId21"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7"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8"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9"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0"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1"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19" name="Group 1075"/>
            <p:cNvGrpSpPr/>
            <p:nvPr/>
          </p:nvGrpSpPr>
          <p:grpSpPr bwMode="auto">
            <a:xfrm>
              <a:off x="1709" y="3008"/>
              <a:ext cx="507" cy="234"/>
              <a:chOff x="1740" y="2642"/>
              <a:chExt cx="752" cy="327"/>
            </a:xfrm>
          </p:grpSpPr>
          <p:sp>
            <p:nvSpPr>
              <p:cNvPr id="379"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0"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1"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2"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3"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4"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373"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4"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5"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6"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7"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8"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385" name="Freeform 984"/>
          <p:cNvSpPr/>
          <p:nvPr/>
        </p:nvSpPr>
        <p:spPr bwMode="auto">
          <a:xfrm>
            <a:off x="7953737"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6" name="Freeform 986"/>
          <p:cNvSpPr/>
          <p:nvPr/>
        </p:nvSpPr>
        <p:spPr bwMode="auto">
          <a:xfrm>
            <a:off x="7960114"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7" name="Freeform 987"/>
          <p:cNvSpPr/>
          <p:nvPr/>
        </p:nvSpPr>
        <p:spPr bwMode="auto">
          <a:xfrm>
            <a:off x="7955662"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8" name="Rectangle 988"/>
          <p:cNvSpPr>
            <a:spLocks noChangeArrowheads="true"/>
          </p:cNvSpPr>
          <p:nvPr/>
        </p:nvSpPr>
        <p:spPr bwMode="auto">
          <a:xfrm>
            <a:off x="7826443" y="5674399"/>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25" name="Group 989"/>
          <p:cNvGrpSpPr/>
          <p:nvPr/>
        </p:nvGrpSpPr>
        <p:grpSpPr bwMode="auto">
          <a:xfrm>
            <a:off x="7891293" y="5671195"/>
            <a:ext cx="69903" cy="21117"/>
            <a:chOff x="614" y="2568"/>
            <a:chExt cx="725" cy="139"/>
          </a:xfrm>
        </p:grpSpPr>
        <p:sp>
          <p:nvSpPr>
            <p:cNvPr id="390" name="AutoShape 990"/>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91" name="AutoShape 991"/>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92" name="Rectangle 992"/>
          <p:cNvSpPr>
            <a:spLocks noChangeArrowheads="true"/>
          </p:cNvSpPr>
          <p:nvPr/>
        </p:nvSpPr>
        <p:spPr bwMode="auto">
          <a:xfrm>
            <a:off x="7827646" y="5722750"/>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27" name="Group 993"/>
          <p:cNvGrpSpPr/>
          <p:nvPr/>
        </p:nvGrpSpPr>
        <p:grpSpPr bwMode="auto">
          <a:xfrm>
            <a:off x="7891053" y="5718672"/>
            <a:ext cx="69903" cy="19515"/>
            <a:chOff x="614" y="2568"/>
            <a:chExt cx="725" cy="139"/>
          </a:xfrm>
        </p:grpSpPr>
        <p:sp>
          <p:nvSpPr>
            <p:cNvPr id="394" name="AutoShape 994"/>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95" name="AutoShape 995"/>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96" name="Rectangle 996"/>
          <p:cNvSpPr>
            <a:spLocks noChangeArrowheads="true"/>
          </p:cNvSpPr>
          <p:nvPr/>
        </p:nvSpPr>
        <p:spPr bwMode="auto">
          <a:xfrm>
            <a:off x="7827646" y="5771101"/>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97" name="Rectangle 997"/>
          <p:cNvSpPr>
            <a:spLocks noChangeArrowheads="true"/>
          </p:cNvSpPr>
          <p:nvPr/>
        </p:nvSpPr>
        <p:spPr bwMode="auto">
          <a:xfrm>
            <a:off x="7828849" y="5814938"/>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30" name="Group 998"/>
          <p:cNvGrpSpPr/>
          <p:nvPr/>
        </p:nvGrpSpPr>
        <p:grpSpPr bwMode="auto">
          <a:xfrm>
            <a:off x="7889609" y="5810860"/>
            <a:ext cx="70024" cy="21991"/>
            <a:chOff x="614" y="2568"/>
            <a:chExt cx="725" cy="139"/>
          </a:xfrm>
        </p:grpSpPr>
        <p:sp>
          <p:nvSpPr>
            <p:cNvPr id="399" name="AutoShape 999"/>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00" name="AutoShape 1000"/>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01" name="Freeform 1001"/>
          <p:cNvSpPr/>
          <p:nvPr/>
        </p:nvSpPr>
        <p:spPr bwMode="auto">
          <a:xfrm>
            <a:off x="7956144"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32" name="Group 1002"/>
          <p:cNvGrpSpPr/>
          <p:nvPr/>
        </p:nvGrpSpPr>
        <p:grpSpPr bwMode="auto">
          <a:xfrm>
            <a:off x="7890090" y="5767169"/>
            <a:ext cx="70024" cy="20243"/>
            <a:chOff x="614" y="2568"/>
            <a:chExt cx="725" cy="139"/>
          </a:xfrm>
        </p:grpSpPr>
        <p:sp>
          <p:nvSpPr>
            <p:cNvPr id="403" name="AutoShape 1003"/>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04" name="AutoShape 1004"/>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05" name="Rectangle 1005"/>
          <p:cNvSpPr>
            <a:spLocks noChangeArrowheads="true"/>
          </p:cNvSpPr>
          <p:nvPr/>
        </p:nvSpPr>
        <p:spPr bwMode="auto">
          <a:xfrm>
            <a:off x="7951090" y="5636388"/>
            <a:ext cx="8422" cy="332778"/>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06" name="Freeform 1006"/>
          <p:cNvSpPr/>
          <p:nvPr/>
        </p:nvSpPr>
        <p:spPr bwMode="auto">
          <a:xfrm>
            <a:off x="7959031"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7" name="Freeform 1007"/>
          <p:cNvSpPr/>
          <p:nvPr/>
        </p:nvSpPr>
        <p:spPr bwMode="auto">
          <a:xfrm>
            <a:off x="7959392"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8" name="Oval 1008"/>
          <p:cNvSpPr>
            <a:spLocks noChangeArrowheads="true"/>
          </p:cNvSpPr>
          <p:nvPr/>
        </p:nvSpPr>
        <p:spPr bwMode="auto">
          <a:xfrm>
            <a:off x="7983455"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09" name="Freeform 1009"/>
          <p:cNvSpPr/>
          <p:nvPr/>
        </p:nvSpPr>
        <p:spPr bwMode="auto">
          <a:xfrm>
            <a:off x="7957828"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0" name="AutoShape 1010"/>
          <p:cNvSpPr>
            <a:spLocks noChangeArrowheads="true"/>
          </p:cNvSpPr>
          <p:nvPr/>
        </p:nvSpPr>
        <p:spPr bwMode="auto">
          <a:xfrm>
            <a:off x="7818021" y="5963487"/>
            <a:ext cx="143898"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1" name="AutoShape 1011"/>
          <p:cNvSpPr>
            <a:spLocks noChangeArrowheads="true"/>
          </p:cNvSpPr>
          <p:nvPr/>
        </p:nvSpPr>
        <p:spPr bwMode="auto">
          <a:xfrm>
            <a:off x="7826443" y="5969166"/>
            <a:ext cx="128257" cy="11505"/>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2" name="Oval 1012"/>
          <p:cNvSpPr>
            <a:spLocks noChangeArrowheads="true"/>
          </p:cNvSpPr>
          <p:nvPr/>
        </p:nvSpPr>
        <p:spPr bwMode="auto">
          <a:xfrm>
            <a:off x="7838354"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3" name="Oval 1013"/>
          <p:cNvSpPr>
            <a:spLocks noChangeArrowheads="true"/>
          </p:cNvSpPr>
          <p:nvPr/>
        </p:nvSpPr>
        <p:spPr bwMode="auto">
          <a:xfrm>
            <a:off x="7860011"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414" name="Oval 1014"/>
          <p:cNvSpPr>
            <a:spLocks noChangeArrowheads="true"/>
          </p:cNvSpPr>
          <p:nvPr/>
        </p:nvSpPr>
        <p:spPr bwMode="auto">
          <a:xfrm>
            <a:off x="7880345"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5" name="Rectangle 1015"/>
          <p:cNvSpPr>
            <a:spLocks noChangeArrowheads="true"/>
          </p:cNvSpPr>
          <p:nvPr/>
        </p:nvSpPr>
        <p:spPr bwMode="auto">
          <a:xfrm>
            <a:off x="7929554" y="5841444"/>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6" name="Content Placeholder 3"/>
          <p:cNvSpPr txBox="true"/>
          <p:nvPr/>
        </p:nvSpPr>
        <p:spPr>
          <a:xfrm>
            <a:off x="85470" y="1604898"/>
            <a:ext cx="4824137"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spcBef>
                <a:spcPts val="400"/>
              </a:spcBef>
              <a:buClr>
                <a:schemeClr val="accent2">
                  <a:lumMod val="75000"/>
                </a:schemeClr>
              </a:buClr>
            </a:pPr>
            <a:r>
              <a:rPr lang="en-US" altLang="en-US" sz="2400" i="1" dirty="0" smtClean="0">
                <a:ea typeface="MS PGothic" panose="020B0600070205080204" pitchFamily="34" charset="-128"/>
              </a:rPr>
              <a:t>P2P Challenges: (Future)</a:t>
            </a:r>
            <a:endParaRPr lang="en-US" altLang="en-US" sz="2400" i="1" dirty="0" smtClean="0">
              <a:ea typeface="MS PGothic" panose="020B0600070205080204" pitchFamily="34" charset="-128"/>
            </a:endParaRPr>
          </a:p>
          <a:p>
            <a:pPr marL="587375" indent="-457200" algn="just">
              <a:spcBef>
                <a:spcPts val="400"/>
              </a:spcBef>
              <a:buClr>
                <a:schemeClr val="accent2">
                  <a:lumMod val="75000"/>
                </a:schemeClr>
              </a:buClr>
              <a:buAutoNum type="arabicPeriod"/>
            </a:pPr>
            <a:r>
              <a:rPr lang="en-US" altLang="en-US" sz="2400" dirty="0" smtClean="0">
                <a:ea typeface="MS PGothic" panose="020B0600070205080204" pitchFamily="34" charset="-128"/>
              </a:rPr>
              <a:t>ISP Friendly</a:t>
            </a:r>
            <a:endParaRPr lang="en-US" altLang="en-US" sz="2400" dirty="0" smtClean="0">
              <a:ea typeface="MS PGothic" panose="020B0600070205080204" pitchFamily="34" charset="-128"/>
            </a:endParaRPr>
          </a:p>
          <a:p>
            <a:pPr marL="587375" indent="-457200" algn="just">
              <a:spcBef>
                <a:spcPts val="400"/>
              </a:spcBef>
              <a:buClr>
                <a:schemeClr val="accent2">
                  <a:lumMod val="75000"/>
                </a:schemeClr>
              </a:buClr>
              <a:buAutoNum type="arabicPeriod"/>
            </a:pPr>
            <a:r>
              <a:rPr lang="en-US" altLang="en-US" sz="2400" dirty="0" smtClean="0">
                <a:ea typeface="MS PGothic" panose="020B0600070205080204" pitchFamily="34" charset="-128"/>
              </a:rPr>
              <a:t>Security</a:t>
            </a:r>
            <a:endParaRPr lang="en-US" altLang="en-US" sz="2400" dirty="0" smtClean="0">
              <a:ea typeface="MS PGothic" panose="020B0600070205080204" pitchFamily="34" charset="-128"/>
            </a:endParaRPr>
          </a:p>
          <a:p>
            <a:pPr marL="587375" indent="-457200" algn="just">
              <a:spcBef>
                <a:spcPts val="400"/>
              </a:spcBef>
              <a:buClr>
                <a:schemeClr val="accent2">
                  <a:lumMod val="75000"/>
                </a:schemeClr>
              </a:buClr>
              <a:buAutoNum type="arabicPeriod"/>
            </a:pPr>
            <a:r>
              <a:rPr lang="en-US" altLang="en-US" sz="2400" dirty="0" smtClean="0">
                <a:ea typeface="MS PGothic" panose="020B0600070205080204" pitchFamily="34" charset="-128"/>
              </a:rPr>
              <a:t>Incentive</a:t>
            </a:r>
            <a:endParaRPr lang="en-US" sz="2400" dirty="0"/>
          </a:p>
        </p:txBody>
      </p:sp>
      <p:grpSp>
        <p:nvGrpSpPr>
          <p:cNvPr id="352" name="Group 950"/>
          <p:cNvGrpSpPr/>
          <p:nvPr/>
        </p:nvGrpSpPr>
        <p:grpSpPr bwMode="auto">
          <a:xfrm>
            <a:off x="7802652" y="5616400"/>
            <a:ext cx="214974" cy="403920"/>
            <a:chOff x="4140" y="429"/>
            <a:chExt cx="1425" cy="2396"/>
          </a:xfrm>
        </p:grpSpPr>
        <p:sp>
          <p:nvSpPr>
            <p:cNvPr id="418"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9"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20"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21"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22"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55" name="Group 956"/>
            <p:cNvGrpSpPr/>
            <p:nvPr/>
          </p:nvGrpSpPr>
          <p:grpSpPr bwMode="auto">
            <a:xfrm>
              <a:off x="4749" y="668"/>
              <a:ext cx="581" cy="145"/>
              <a:chOff x="614" y="2568"/>
              <a:chExt cx="725" cy="139"/>
            </a:xfrm>
          </p:grpSpPr>
          <p:sp>
            <p:nvSpPr>
              <p:cNvPr id="448"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9"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24"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58" name="Group 960"/>
            <p:cNvGrpSpPr/>
            <p:nvPr/>
          </p:nvGrpSpPr>
          <p:grpSpPr bwMode="auto">
            <a:xfrm>
              <a:off x="4747" y="994"/>
              <a:ext cx="581" cy="134"/>
              <a:chOff x="614" y="2568"/>
              <a:chExt cx="725" cy="139"/>
            </a:xfrm>
          </p:grpSpPr>
          <p:sp>
            <p:nvSpPr>
              <p:cNvPr id="446"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7"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26"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27"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61" name="Group 965"/>
            <p:cNvGrpSpPr/>
            <p:nvPr/>
          </p:nvGrpSpPr>
          <p:grpSpPr bwMode="auto">
            <a:xfrm>
              <a:off x="4735" y="1627"/>
              <a:ext cx="582" cy="151"/>
              <a:chOff x="614" y="2568"/>
              <a:chExt cx="725" cy="139"/>
            </a:xfrm>
          </p:grpSpPr>
          <p:sp>
            <p:nvSpPr>
              <p:cNvPr id="444"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5"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29"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72" name="Group 969"/>
            <p:cNvGrpSpPr/>
            <p:nvPr/>
          </p:nvGrpSpPr>
          <p:grpSpPr bwMode="auto">
            <a:xfrm>
              <a:off x="4739" y="1327"/>
              <a:ext cx="582" cy="139"/>
              <a:chOff x="614" y="2568"/>
              <a:chExt cx="725" cy="139"/>
            </a:xfrm>
          </p:grpSpPr>
          <p:sp>
            <p:nvSpPr>
              <p:cNvPr id="442"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3"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31"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2"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33"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34"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5"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36"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7"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8"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9"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440"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1"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50" name="Rectangle 449"/>
          <p:cNvSpPr/>
          <p:nvPr/>
        </p:nvSpPr>
        <p:spPr>
          <a:xfrm>
            <a:off x="5025449"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9" name="Group 450"/>
          <p:cNvGrpSpPr/>
          <p:nvPr/>
        </p:nvGrpSpPr>
        <p:grpSpPr>
          <a:xfrm>
            <a:off x="5480468" y="1814171"/>
            <a:ext cx="1991221" cy="4482411"/>
            <a:chOff x="7680324" y="1814171"/>
            <a:chExt cx="1991221" cy="4482411"/>
          </a:xfrm>
        </p:grpSpPr>
        <p:sp>
          <p:nvSpPr>
            <p:cNvPr id="452" name="Oval 451"/>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3" name="Oval 452"/>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4" name="Line 913"/>
            <p:cNvSpPr>
              <a:spLocks noChangeShapeType="true"/>
            </p:cNvSpPr>
            <p:nvPr/>
          </p:nvSpPr>
          <p:spPr bwMode="auto">
            <a:xfrm flipH="true">
              <a:off x="8353326" y="2438326"/>
              <a:ext cx="498897" cy="111475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55" name="Line 911"/>
            <p:cNvSpPr>
              <a:spLocks noChangeShapeType="true"/>
            </p:cNvSpPr>
            <p:nvPr/>
          </p:nvSpPr>
          <p:spPr bwMode="auto">
            <a:xfrm>
              <a:off x="7971176" y="2321758"/>
              <a:ext cx="1187" cy="279353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56" name="Oval 455"/>
            <p:cNvSpPr/>
            <p:nvPr/>
          </p:nvSpPr>
          <p:spPr>
            <a:xfrm>
              <a:off x="8703904" y="194341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7" name="Oval 456"/>
            <p:cNvSpPr/>
            <p:nvPr/>
          </p:nvSpPr>
          <p:spPr>
            <a:xfrm>
              <a:off x="8013358" y="344089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Oval 457"/>
            <p:cNvSpPr/>
            <p:nvPr/>
          </p:nvSpPr>
          <p:spPr>
            <a:xfrm>
              <a:off x="9059242" y="578651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9" name="Line 913"/>
            <p:cNvSpPr>
              <a:spLocks noChangeShapeType="true"/>
            </p:cNvSpPr>
            <p:nvPr/>
          </p:nvSpPr>
          <p:spPr bwMode="auto">
            <a:xfrm>
              <a:off x="9143664" y="2462348"/>
              <a:ext cx="228982" cy="3299611"/>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60" name="Line 913"/>
            <p:cNvSpPr>
              <a:spLocks noChangeShapeType="true"/>
            </p:cNvSpPr>
            <p:nvPr/>
          </p:nvSpPr>
          <p:spPr bwMode="auto">
            <a:xfrm>
              <a:off x="8485044" y="3911282"/>
              <a:ext cx="764880" cy="1866664"/>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nvGrpSpPr>
          <p:cNvPr id="393" name="Group 652"/>
          <p:cNvGrpSpPr/>
          <p:nvPr/>
        </p:nvGrpSpPr>
        <p:grpSpPr bwMode="auto">
          <a:xfrm>
            <a:off x="5550368" y="1859725"/>
            <a:ext cx="415925" cy="385763"/>
            <a:chOff x="2751" y="1851"/>
            <a:chExt cx="462" cy="478"/>
          </a:xfrm>
        </p:grpSpPr>
        <p:pic>
          <p:nvPicPr>
            <p:cNvPr id="462" name="Picture 653" descr="iphone_stylized_small"/>
            <p:cNvPicPr>
              <a:picLocks noChangeAspect="true" noChangeArrowheads="true"/>
            </p:cNvPicPr>
            <p:nvPr/>
          </p:nvPicPr>
          <p:blipFill>
            <a:blip r:embed="rId22" cstate="print">
              <a:extLst>
                <a:ext uri="{28A0092B-C50C-407E-A947-70E740481C1C}">
                  <a14:useLocalDpi xmlns:a14="http://schemas.microsoft.com/office/drawing/2010/main" val="false"/>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3" name="Picture 654" descr="antenna_radiation_stylized"/>
            <p:cNvPicPr>
              <a:picLocks noChangeAspect="true" noChangeArrowheads="true"/>
            </p:cNvPicPr>
            <p:nvPr/>
          </p:nvPicPr>
          <p:blipFill>
            <a:blip r:embed="rId23" cstate="print">
              <a:extLst>
                <a:ext uri="{28A0092B-C50C-407E-A947-70E740481C1C}">
                  <a14:useLocalDpi xmlns:a14="http://schemas.microsoft.com/office/drawing/2010/main" val="false"/>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8" name="Group 463"/>
          <p:cNvGrpSpPr/>
          <p:nvPr/>
        </p:nvGrpSpPr>
        <p:grpSpPr>
          <a:xfrm>
            <a:off x="6299683" y="2059124"/>
            <a:ext cx="849312" cy="226109"/>
            <a:chOff x="8493165" y="2029804"/>
            <a:chExt cx="849312" cy="226109"/>
          </a:xfrm>
        </p:grpSpPr>
        <p:pic>
          <p:nvPicPr>
            <p:cNvPr id="465" name="Picture 603" descr="car_icon_small"/>
            <p:cNvPicPr>
              <a:picLocks noChangeAspect="true" noChangeArrowheads="true"/>
            </p:cNvPicPr>
            <p:nvPr/>
          </p:nvPicPr>
          <p:blipFill>
            <a:blip r:embed="rId24" cstate="print">
              <a:extLst>
                <a:ext uri="{28A0092B-C50C-407E-A947-70E740481C1C}">
                  <a14:useLocalDpi xmlns:a14="http://schemas.microsoft.com/office/drawing/2010/main" val="false"/>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6"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1139"/>
          <p:cNvGrpSpPr/>
          <p:nvPr/>
        </p:nvGrpSpPr>
        <p:grpSpPr bwMode="auto">
          <a:xfrm flipH="true">
            <a:off x="5792140" y="3567143"/>
            <a:ext cx="359261" cy="342045"/>
            <a:chOff x="2839" y="3501"/>
            <a:chExt cx="755" cy="803"/>
          </a:xfrm>
        </p:grpSpPr>
        <p:pic>
          <p:nvPicPr>
            <p:cNvPr id="468" name="Picture 1140" descr="desktop_computer_stylized_medium"/>
            <p:cNvPicPr>
              <a:picLocks noChangeAspect="true" noChangeArrowheads="true"/>
            </p:cNvPicPr>
            <p:nvPr/>
          </p:nvPicPr>
          <p:blipFill>
            <a:blip r:embed="rId25"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417" name="Group 590"/>
          <p:cNvGrpSpPr/>
          <p:nvPr/>
        </p:nvGrpSpPr>
        <p:grpSpPr bwMode="auto">
          <a:xfrm flipH="true">
            <a:off x="5574125" y="5281060"/>
            <a:ext cx="345630" cy="320302"/>
            <a:chOff x="2839" y="3501"/>
            <a:chExt cx="755" cy="803"/>
          </a:xfrm>
        </p:grpSpPr>
        <p:pic>
          <p:nvPicPr>
            <p:cNvPr id="471"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423" name="Group 1064"/>
          <p:cNvGrpSpPr/>
          <p:nvPr/>
        </p:nvGrpSpPr>
        <p:grpSpPr bwMode="auto">
          <a:xfrm>
            <a:off x="7001825" y="5852809"/>
            <a:ext cx="310186" cy="307808"/>
            <a:chOff x="877" y="1008"/>
            <a:chExt cx="2747" cy="2591"/>
          </a:xfrm>
        </p:grpSpPr>
        <p:pic>
          <p:nvPicPr>
            <p:cNvPr id="474" name="Picture 1065" descr="antenna_stylized"/>
            <p:cNvPicPr>
              <a:picLocks noChangeAspect="true" noChangeArrowheads="true"/>
            </p:cNvPicPr>
            <p:nvPr/>
          </p:nvPicPr>
          <p:blipFill>
            <a:blip r:embed="rId26"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5" name="Picture 1066" descr="laptop_keyboard"/>
            <p:cNvPicPr>
              <a:picLocks noChangeAspect="true" noChangeArrowheads="true"/>
            </p:cNvPicPr>
            <p:nvPr/>
          </p:nvPicPr>
          <p:blipFill>
            <a:blip r:embed="rId27"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477" name="Picture 1068" descr="screen"/>
            <p:cNvPicPr>
              <a:picLocks noChangeAspect="true" noChangeArrowheads="true"/>
            </p:cNvPicPr>
            <p:nvPr/>
          </p:nvPicPr>
          <p:blipFill>
            <a:blip r:embed="rId28"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8"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9"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0"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1"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2"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3"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425" name="Group 1075"/>
            <p:cNvGrpSpPr/>
            <p:nvPr/>
          </p:nvGrpSpPr>
          <p:grpSpPr bwMode="auto">
            <a:xfrm>
              <a:off x="1709" y="3008"/>
              <a:ext cx="507" cy="234"/>
              <a:chOff x="1740" y="2642"/>
              <a:chExt cx="752" cy="327"/>
            </a:xfrm>
          </p:grpSpPr>
          <p:sp>
            <p:nvSpPr>
              <p:cNvPr id="491"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2"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3"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4"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5"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6"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485"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6"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7"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8"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9"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0"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Records</a:t>
            </a:r>
            <a:endParaRPr lang="en-IN" sz="2400" b="1" dirty="0">
              <a:solidFill>
                <a:schemeClr val="accent2">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60045" indent="-179705" algn="just">
              <a:lnSpc>
                <a:spcPct val="100000"/>
              </a:lnSpc>
              <a:spcBef>
                <a:spcPts val="600"/>
              </a:spcBef>
              <a:spcAft>
                <a:spcPts val="600"/>
              </a:spcAft>
              <a:buClr>
                <a:schemeClr val="accent2">
                  <a:lumMod val="75000"/>
                </a:schemeClr>
              </a:buClr>
            </a:pPr>
            <a:r>
              <a:rPr lang="en-US" sz="2400" dirty="0" smtClean="0"/>
              <a:t>Type MX RR:</a:t>
            </a:r>
            <a:endParaRPr lang="en-IN" sz="24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If Type=MX, then Value is the canonical name of a mail server that has an alias hostname Name.</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As an example, (foo.com, mail.bar.foo.com, MX) is an MX record.</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MX records allow the hostnames of mail servers to have simple aliases. </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Note that by using the MX record, a company can have the same aliased name for its mail server and for one of its other servers (such as its Web server).</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To obtain the canonical name for the mail server, a DNS client would query for an MX record; to obtain the canonical name for the other server, the DNS client would query for the CNAME record.</a:t>
            </a:r>
            <a:endParaRPr lang="en-US" altLang="en-US" sz="2200" dirty="0">
              <a:solidFill>
                <a:srgbClr val="CC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Records</a:t>
            </a:r>
            <a:endParaRPr lang="en-IN" sz="2400" b="1" dirty="0">
              <a:solidFill>
                <a:schemeClr val="accent2">
                  <a:lumMod val="75000"/>
                </a:schemeClr>
              </a:solidFill>
            </a:endParaRPr>
          </a:p>
        </p:txBody>
      </p:sp>
      <p:sp>
        <p:nvSpPr>
          <p:cNvPr id="8" name="Rectangle 3"/>
          <p:cNvSpPr txBox="true">
            <a:spLocks noChangeArrowheads="true"/>
          </p:cNvSpPr>
          <p:nvPr/>
        </p:nvSpPr>
        <p:spPr>
          <a:xfrm>
            <a:off x="102086" y="1548298"/>
            <a:ext cx="8189658"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dirty="0">
                <a:solidFill>
                  <a:srgbClr val="CC0000"/>
                </a:solidFill>
                <a:ea typeface="MS PGothic" panose="020B0600070205080204" pitchFamily="34" charset="-128"/>
              </a:rPr>
              <a:t>DNS:</a:t>
            </a:r>
            <a:r>
              <a:rPr lang="en-US" altLang="en-US" sz="2400" dirty="0">
                <a:ea typeface="MS PGothic" panose="020B0600070205080204" pitchFamily="34" charset="-128"/>
              </a:rPr>
              <a:t> distributed database storing resource records </a:t>
            </a:r>
            <a:r>
              <a:rPr lang="en-US" altLang="en-US" dirty="0">
                <a:solidFill>
                  <a:srgbClr val="CC0000"/>
                </a:solidFill>
                <a:ea typeface="MS PGothic" panose="020B0600070205080204" pitchFamily="34" charset="-128"/>
              </a:rPr>
              <a:t>(RR)</a:t>
            </a:r>
            <a:endParaRPr lang="en-US" altLang="en-US" dirty="0">
              <a:solidFill>
                <a:srgbClr val="CC0000"/>
              </a:solidFill>
              <a:ea typeface="MS PGothic" panose="020B0600070205080204" pitchFamily="34" charset="-128"/>
            </a:endParaRPr>
          </a:p>
        </p:txBody>
      </p:sp>
      <p:sp>
        <p:nvSpPr>
          <p:cNvPr id="9" name="Rectangle 4"/>
          <p:cNvSpPr txBox="true">
            <a:spLocks noChangeArrowheads="true"/>
          </p:cNvSpPr>
          <p:nvPr/>
        </p:nvSpPr>
        <p:spPr>
          <a:xfrm>
            <a:off x="232398" y="4796136"/>
            <a:ext cx="4547961" cy="161674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4605" indent="0" algn="just">
              <a:buFont typeface="Wingdings" panose="05000000000000000000" pitchFamily="2" charset="2"/>
              <a:buNone/>
            </a:pPr>
            <a:r>
              <a:rPr lang="en-US" altLang="en-US" dirty="0">
                <a:solidFill>
                  <a:srgbClr val="CC0000"/>
                </a:solidFill>
                <a:ea typeface="MS PGothic" panose="020B0600070205080204" pitchFamily="34" charset="-128"/>
              </a:rPr>
              <a:t>type=NS</a:t>
            </a:r>
            <a:endParaRPr lang="en-US" altLang="en-US" dirty="0">
              <a:solidFill>
                <a:srgbClr val="CC0000"/>
              </a:solidFill>
              <a:ea typeface="MS PGothic" panose="020B0600070205080204" pitchFamily="34" charset="-128"/>
            </a:endParaRPr>
          </a:p>
          <a:p>
            <a:pPr marL="346075" lvl="1" indent="-288925" algn="just">
              <a:buClr>
                <a:schemeClr val="accent2">
                  <a:lumMod val="75000"/>
                </a:schemeClr>
              </a:buClr>
              <a:buFont typeface="Wingdings" panose="05000000000000000000" pitchFamily="2" charset="2"/>
              <a:buChar char="§"/>
            </a:pPr>
            <a:r>
              <a:rPr lang="en-US" altLang="en-US" sz="2000" dirty="0">
                <a:latin typeface="Courier" pitchFamily="2" charset="0"/>
                <a:ea typeface="MS PGothic" panose="020B0600070205080204" pitchFamily="34" charset="-128"/>
              </a:rPr>
              <a:t>name</a:t>
            </a:r>
            <a:r>
              <a:rPr lang="en-US" altLang="en-US" sz="2000" dirty="0">
                <a:ea typeface="MS PGothic" panose="020B0600070205080204" pitchFamily="34" charset="-128"/>
              </a:rPr>
              <a:t> is domain (e.g., foo.com)</a:t>
            </a:r>
            <a:endParaRPr lang="en-US" altLang="en-US" sz="2000" dirty="0">
              <a:ea typeface="MS PGothic" panose="020B0600070205080204" pitchFamily="34" charset="-128"/>
            </a:endParaRPr>
          </a:p>
          <a:p>
            <a:pPr marL="346075" lvl="1" indent="-288925" algn="just">
              <a:buClr>
                <a:schemeClr val="accent2">
                  <a:lumMod val="75000"/>
                </a:schemeClr>
              </a:buClr>
              <a:buFont typeface="Wingdings" panose="05000000000000000000" pitchFamily="2" charset="2"/>
              <a:buChar char="§"/>
            </a:pPr>
            <a:r>
              <a:rPr lang="en-US" altLang="en-US" sz="2000" dirty="0">
                <a:latin typeface="Courier" pitchFamily="2" charset="0"/>
                <a:ea typeface="MS PGothic" panose="020B0600070205080204" pitchFamily="34" charset="-128"/>
              </a:rPr>
              <a:t>value </a:t>
            </a:r>
            <a:r>
              <a:rPr lang="en-US" altLang="en-US" sz="2000" dirty="0">
                <a:ea typeface="MS PGothic" panose="020B0600070205080204" pitchFamily="34" charset="-128"/>
              </a:rPr>
              <a:t>is hostname of authoritative name server for this domain</a:t>
            </a:r>
            <a:endParaRPr lang="en-US" altLang="en-US" sz="2000" dirty="0">
              <a:ea typeface="MS PGothic" panose="020B0600070205080204" pitchFamily="34" charset="-128"/>
            </a:endParaRPr>
          </a:p>
        </p:txBody>
      </p:sp>
      <p:sp>
        <p:nvSpPr>
          <p:cNvPr id="11" name="Text Box 6"/>
          <p:cNvSpPr txBox="true">
            <a:spLocks noChangeArrowheads="true"/>
          </p:cNvSpPr>
          <p:nvPr/>
        </p:nvSpPr>
        <p:spPr bwMode="auto">
          <a:xfrm>
            <a:off x="699957" y="2076582"/>
            <a:ext cx="6332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2800" dirty="0">
                <a:latin typeface="+mn-lt"/>
              </a:rPr>
              <a:t>RR format: </a:t>
            </a:r>
            <a:r>
              <a:rPr lang="en-US" altLang="en-US" sz="2400" dirty="0">
                <a:latin typeface="Courier"/>
              </a:rPr>
              <a:t>(name, value, type, </a:t>
            </a:r>
            <a:r>
              <a:rPr lang="en-US" altLang="en-US" sz="2400" dirty="0" err="1">
                <a:latin typeface="Courier"/>
              </a:rPr>
              <a:t>ttl</a:t>
            </a:r>
            <a:r>
              <a:rPr lang="en-US" altLang="en-US" sz="2400" dirty="0">
                <a:latin typeface="Courier"/>
              </a:rPr>
              <a:t>)</a:t>
            </a:r>
            <a:endParaRPr lang="en-US" altLang="en-US" sz="2800" dirty="0">
              <a:latin typeface="Courier"/>
            </a:endParaRPr>
          </a:p>
        </p:txBody>
      </p:sp>
      <p:sp>
        <p:nvSpPr>
          <p:cNvPr id="12" name="Rectangle 8"/>
          <p:cNvSpPr>
            <a:spLocks noChangeArrowheads="true"/>
          </p:cNvSpPr>
          <p:nvPr/>
        </p:nvSpPr>
        <p:spPr bwMode="auto">
          <a:xfrm>
            <a:off x="219249" y="2811948"/>
            <a:ext cx="381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buClr>
                <a:srgbClr val="000099"/>
              </a:buClr>
              <a:buSzPct val="75000"/>
              <a:buFont typeface="Wingdings" panose="05000000000000000000" pitchFamily="2" charset="2"/>
              <a:buNone/>
            </a:pPr>
            <a:r>
              <a:rPr lang="en-US" altLang="en-US" sz="2800" dirty="0">
                <a:solidFill>
                  <a:srgbClr val="CC0000"/>
                </a:solidFill>
                <a:latin typeface="+mn-lt"/>
              </a:rPr>
              <a:t>type=A</a:t>
            </a:r>
            <a:endParaRPr lang="en-US" altLang="en-US" sz="2800" dirty="0">
              <a:solidFill>
                <a:srgbClr val="CC0000"/>
              </a:solidFill>
              <a:latin typeface="+mn-lt"/>
            </a:endParaRPr>
          </a:p>
          <a:p>
            <a:pPr marL="403225" lvl="1" indent="-317500" algn="just">
              <a:buClr>
                <a:schemeClr val="accent2">
                  <a:lumMod val="75000"/>
                </a:schemeClr>
              </a:buClr>
              <a:buSzTx/>
              <a:buFont typeface="Wingdings" panose="05000000000000000000" pitchFamily="2" charset="2"/>
              <a:buChar char="§"/>
            </a:pPr>
            <a:r>
              <a:rPr lang="en-US" altLang="en-US" sz="2400" dirty="0">
                <a:latin typeface="Courier" pitchFamily="2" charset="0"/>
              </a:rPr>
              <a:t>name</a:t>
            </a:r>
            <a:r>
              <a:rPr lang="en-US" altLang="en-US" sz="2400" dirty="0">
                <a:latin typeface="+mn-lt"/>
              </a:rPr>
              <a:t> is hostname</a:t>
            </a:r>
            <a:endParaRPr lang="en-US" altLang="en-US" sz="2400" dirty="0">
              <a:latin typeface="+mn-lt"/>
            </a:endParaRPr>
          </a:p>
          <a:p>
            <a:pPr marL="403225" lvl="1" indent="-317500" algn="just">
              <a:buClr>
                <a:schemeClr val="accent2">
                  <a:lumMod val="75000"/>
                </a:schemeClr>
              </a:buClr>
              <a:buSzTx/>
              <a:buFont typeface="Wingdings" panose="05000000000000000000" pitchFamily="2" charset="2"/>
              <a:buChar char="§"/>
            </a:pPr>
            <a:r>
              <a:rPr lang="en-US" altLang="en-US" sz="2400" dirty="0">
                <a:latin typeface="Courier" pitchFamily="2" charset="0"/>
              </a:rPr>
              <a:t>value</a:t>
            </a:r>
            <a:r>
              <a:rPr lang="en-US" altLang="en-US" sz="2400" dirty="0">
                <a:latin typeface="+mn-lt"/>
              </a:rPr>
              <a:t> is IP address</a:t>
            </a:r>
            <a:endParaRPr lang="en-US" altLang="en-US" sz="2400" dirty="0">
              <a:latin typeface="+mn-lt"/>
            </a:endParaRPr>
          </a:p>
          <a:p>
            <a:pPr algn="just">
              <a:buFont typeface="ZapfDingbats" pitchFamily="82" charset="2"/>
              <a:buChar char="r"/>
            </a:pPr>
            <a:endParaRPr lang="en-US" altLang="en-US" sz="2400" dirty="0">
              <a:latin typeface="+mn-lt"/>
            </a:endParaRPr>
          </a:p>
        </p:txBody>
      </p:sp>
      <p:sp>
        <p:nvSpPr>
          <p:cNvPr id="14" name="Rectangle 9"/>
          <p:cNvSpPr>
            <a:spLocks noChangeArrowheads="true"/>
          </p:cNvSpPr>
          <p:nvPr/>
        </p:nvSpPr>
        <p:spPr bwMode="auto">
          <a:xfrm>
            <a:off x="4884863" y="2548798"/>
            <a:ext cx="5622598" cy="234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r>
              <a:rPr lang="en-US" altLang="en-US" sz="2800" dirty="0">
                <a:solidFill>
                  <a:srgbClr val="CC0000"/>
                </a:solidFill>
                <a:latin typeface="+mn-lt"/>
              </a:rPr>
              <a:t>type=CNAME</a:t>
            </a:r>
            <a:endParaRPr lang="en-US" altLang="en-US" sz="2800" dirty="0">
              <a:solidFill>
                <a:srgbClr val="CC0000"/>
              </a:solidFill>
              <a:latin typeface="+mn-lt"/>
            </a:endParaRPr>
          </a:p>
          <a:p>
            <a:pPr marL="403225" lvl="1" indent="-317500" algn="just">
              <a:buClr>
                <a:schemeClr val="accent2">
                  <a:lumMod val="75000"/>
                </a:schemeClr>
              </a:buClr>
              <a:buSzTx/>
              <a:buFont typeface="Wingdings" panose="05000000000000000000" pitchFamily="2" charset="2"/>
              <a:buChar char="§"/>
            </a:pPr>
            <a:r>
              <a:rPr lang="en-US" altLang="en-US" smtClean="0">
                <a:latin typeface="Courier" pitchFamily="2" charset="0"/>
              </a:rPr>
              <a:t>name </a:t>
            </a:r>
            <a:r>
              <a:rPr lang="en-US" altLang="en-US" smtClean="0">
                <a:latin typeface="+mn-lt"/>
              </a:rPr>
              <a:t>is alias name for some “</a:t>
            </a:r>
            <a:r>
              <a:rPr lang="en-US" altLang="ja-JP" smtClean="0">
                <a:latin typeface="+mn-lt"/>
              </a:rPr>
              <a:t>canonical” (the real) name</a:t>
            </a:r>
            <a:endParaRPr lang="en-US" altLang="ja-JP" smtClean="0">
              <a:latin typeface="+mn-lt"/>
            </a:endParaRPr>
          </a:p>
          <a:p>
            <a:pPr marL="403225" lvl="1" indent="-317500" algn="just">
              <a:buClr>
                <a:schemeClr val="accent2">
                  <a:lumMod val="75000"/>
                </a:schemeClr>
              </a:buClr>
              <a:buSzPct val="120000"/>
              <a:buFont typeface="Wingdings" panose="05000000000000000000" pitchFamily="2" charset="2"/>
              <a:buChar char="§"/>
            </a:pPr>
            <a:r>
              <a:rPr lang="en-US" altLang="en-US" smtClean="0">
                <a:latin typeface="+mn-lt"/>
              </a:rPr>
              <a:t>www.ibm.com is really servereast.backup2.ibm.com</a:t>
            </a:r>
            <a:endParaRPr lang="en-US" altLang="en-US" smtClean="0">
              <a:latin typeface="+mn-lt"/>
            </a:endParaRPr>
          </a:p>
          <a:p>
            <a:pPr marL="403225" lvl="1" indent="-317500" algn="just">
              <a:buClr>
                <a:schemeClr val="accent2">
                  <a:lumMod val="75000"/>
                </a:schemeClr>
              </a:buClr>
              <a:buSzTx/>
              <a:buFont typeface="Wingdings" panose="05000000000000000000" pitchFamily="2" charset="2"/>
              <a:buChar char="§"/>
            </a:pPr>
            <a:r>
              <a:rPr lang="en-US" altLang="en-US" smtClean="0">
                <a:latin typeface="Courier" pitchFamily="2" charset="0"/>
              </a:rPr>
              <a:t>value </a:t>
            </a:r>
            <a:r>
              <a:rPr lang="en-US" altLang="en-US" smtClean="0">
                <a:latin typeface="+mn-lt"/>
              </a:rPr>
              <a:t>is canonical name</a:t>
            </a:r>
            <a:endParaRPr lang="en-US" altLang="en-US" smtClean="0">
              <a:latin typeface="+mn-lt"/>
            </a:endParaRPr>
          </a:p>
          <a:p>
            <a:pPr algn="just">
              <a:buFont typeface="ZapfDingbats" pitchFamily="82" charset="2"/>
              <a:buChar char="r"/>
            </a:pPr>
            <a:endParaRPr lang="en-US" altLang="en-US" sz="2400" dirty="0">
              <a:latin typeface="+mn-lt"/>
            </a:endParaRPr>
          </a:p>
        </p:txBody>
      </p:sp>
      <p:sp>
        <p:nvSpPr>
          <p:cNvPr id="15" name="Rectangle 10"/>
          <p:cNvSpPr>
            <a:spLocks noChangeArrowheads="true"/>
          </p:cNvSpPr>
          <p:nvPr/>
        </p:nvSpPr>
        <p:spPr bwMode="auto">
          <a:xfrm>
            <a:off x="4780359" y="4977158"/>
            <a:ext cx="5396662"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r>
              <a:rPr lang="en-US" altLang="en-US" sz="2800" dirty="0" smtClean="0">
                <a:solidFill>
                  <a:srgbClr val="CC0000"/>
                </a:solidFill>
                <a:latin typeface="+mn-lt"/>
              </a:rPr>
              <a:t>type=MX</a:t>
            </a:r>
            <a:endParaRPr lang="en-US" altLang="en-US" sz="2800" dirty="0" smtClean="0">
              <a:solidFill>
                <a:srgbClr val="CC0000"/>
              </a:solidFill>
              <a:latin typeface="+mn-lt"/>
            </a:endParaRPr>
          </a:p>
          <a:p>
            <a:pPr lvl="1" algn="just">
              <a:buClr>
                <a:schemeClr val="accent2">
                  <a:lumMod val="75000"/>
                </a:schemeClr>
              </a:buClr>
              <a:buSzTx/>
              <a:buFont typeface="Wingdings" panose="05000000000000000000" pitchFamily="2" charset="2"/>
              <a:buChar char="§"/>
            </a:pPr>
            <a:r>
              <a:rPr lang="en-US" altLang="en-US" dirty="0" smtClean="0">
                <a:latin typeface="Courier" pitchFamily="2" charset="0"/>
              </a:rPr>
              <a:t>value</a:t>
            </a:r>
            <a:r>
              <a:rPr lang="en-US" altLang="en-US" dirty="0" smtClean="0">
                <a:latin typeface="+mn-lt"/>
              </a:rPr>
              <a:t> </a:t>
            </a:r>
            <a:r>
              <a:rPr lang="en-US" altLang="en-US" dirty="0">
                <a:latin typeface="+mn-lt"/>
              </a:rPr>
              <a:t>is canonical name of a </a:t>
            </a:r>
            <a:r>
              <a:rPr lang="en-US" altLang="en-US" dirty="0" err="1">
                <a:latin typeface="+mn-lt"/>
              </a:rPr>
              <a:t>mailserver</a:t>
            </a:r>
            <a:r>
              <a:rPr lang="en-US" altLang="en-US" dirty="0">
                <a:latin typeface="+mn-lt"/>
              </a:rPr>
              <a:t> associated with alias hostname </a:t>
            </a:r>
            <a:r>
              <a:rPr lang="en-US" altLang="en-US" dirty="0">
                <a:latin typeface="Courier" pitchFamily="2" charset="0"/>
              </a:rPr>
              <a:t>name</a:t>
            </a:r>
            <a:endParaRPr lang="en-US" altLang="en-US" dirty="0">
              <a:latin typeface="Courier" pitchFamily="2" charset="0"/>
            </a:endParaRPr>
          </a:p>
          <a:p>
            <a:pPr algn="just">
              <a:buFont typeface="ZapfDingbats" pitchFamily="82" charset="2"/>
              <a:buChar char="r"/>
            </a:pPr>
            <a:endParaRPr lang="en-US" altLang="en-US" sz="2400" dirty="0">
              <a:latin typeface="+mn-lt"/>
            </a:endParaRPr>
          </a:p>
        </p:txBody>
      </p:sp>
      <p:sp>
        <p:nvSpPr>
          <p:cNvPr id="2" name="Rectangle 1"/>
          <p:cNvSpPr/>
          <p:nvPr/>
        </p:nvSpPr>
        <p:spPr>
          <a:xfrm>
            <a:off x="283065" y="4017617"/>
            <a:ext cx="3673185" cy="369332"/>
          </a:xfrm>
          <a:prstGeom prst="rect">
            <a:avLst/>
          </a:prstGeom>
        </p:spPr>
        <p:txBody>
          <a:bodyPr wrap="none">
            <a:spAutoFit/>
          </a:bodyPr>
          <a:lstStyle/>
          <a:p>
            <a:pPr algn="just"/>
            <a:r>
              <a:rPr lang="pt-BR" b="1" dirty="0">
                <a:solidFill>
                  <a:srgbClr val="00B050"/>
                </a:solidFill>
              </a:rPr>
              <a:t>relayl.bar.foo.com, 145.37.93.126, A</a:t>
            </a:r>
            <a:endParaRPr lang="en-IN" b="1" dirty="0">
              <a:solidFill>
                <a:srgbClr val="00B050"/>
              </a:solidFill>
            </a:endParaRPr>
          </a:p>
        </p:txBody>
      </p:sp>
      <p:sp>
        <p:nvSpPr>
          <p:cNvPr id="3" name="Rectangle 2"/>
          <p:cNvSpPr/>
          <p:nvPr/>
        </p:nvSpPr>
        <p:spPr>
          <a:xfrm>
            <a:off x="525632" y="6228211"/>
            <a:ext cx="2666114" cy="369332"/>
          </a:xfrm>
          <a:prstGeom prst="rect">
            <a:avLst/>
          </a:prstGeom>
        </p:spPr>
        <p:txBody>
          <a:bodyPr wrap="none">
            <a:spAutoFit/>
          </a:bodyPr>
          <a:lstStyle/>
          <a:p>
            <a:pPr algn="just"/>
            <a:r>
              <a:rPr lang="pt-BR" b="1" dirty="0">
                <a:solidFill>
                  <a:srgbClr val="00B050"/>
                </a:solidFill>
              </a:rPr>
              <a:t>foo.com, dns.foo.com, NS</a:t>
            </a:r>
            <a:endParaRPr lang="en-IN" b="1" dirty="0">
              <a:solidFill>
                <a:srgbClr val="00B050"/>
              </a:solidFill>
            </a:endParaRPr>
          </a:p>
        </p:txBody>
      </p:sp>
      <p:sp>
        <p:nvSpPr>
          <p:cNvPr id="4" name="Rectangle 3"/>
          <p:cNvSpPr/>
          <p:nvPr/>
        </p:nvSpPr>
        <p:spPr>
          <a:xfrm>
            <a:off x="5409641" y="4426804"/>
            <a:ext cx="4722062" cy="369332"/>
          </a:xfrm>
          <a:prstGeom prst="rect">
            <a:avLst/>
          </a:prstGeom>
        </p:spPr>
        <p:txBody>
          <a:bodyPr wrap="none">
            <a:spAutoFit/>
          </a:bodyPr>
          <a:lstStyle/>
          <a:p>
            <a:pPr algn="just"/>
            <a:r>
              <a:rPr lang="pt-BR" b="1" dirty="0">
                <a:solidFill>
                  <a:srgbClr val="00B050"/>
                </a:solidFill>
              </a:rPr>
              <a:t>ibm.com, servereast.backup2.ibm.com, CNAME</a:t>
            </a:r>
            <a:endParaRPr lang="en-IN" b="1" dirty="0">
              <a:solidFill>
                <a:srgbClr val="00B050"/>
              </a:solidFill>
            </a:endParaRPr>
          </a:p>
        </p:txBody>
      </p:sp>
      <p:sp>
        <p:nvSpPr>
          <p:cNvPr id="5" name="Rectangle 4"/>
          <p:cNvSpPr/>
          <p:nvPr/>
        </p:nvSpPr>
        <p:spPr>
          <a:xfrm>
            <a:off x="5515379" y="6102180"/>
            <a:ext cx="4887578" cy="369332"/>
          </a:xfrm>
          <a:prstGeom prst="rect">
            <a:avLst/>
          </a:prstGeom>
        </p:spPr>
        <p:txBody>
          <a:bodyPr wrap="square">
            <a:spAutoFit/>
          </a:bodyPr>
          <a:lstStyle/>
          <a:p>
            <a:pPr algn="just"/>
            <a:r>
              <a:rPr lang="en-IN" b="1" dirty="0">
                <a:solidFill>
                  <a:srgbClr val="00B050"/>
                </a:solidFill>
              </a:rPr>
              <a:t>example.com, mail.example.com, MX</a:t>
            </a:r>
            <a:endParaRPr lang="en-IN" b="1" dirty="0">
              <a:solidFill>
                <a:srgbClr val="00B050"/>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Records</a:t>
            </a:r>
            <a:endParaRPr lang="en-IN" sz="2400" b="1" dirty="0">
              <a:solidFill>
                <a:schemeClr val="accent2">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60045" indent="-179705" algn="just">
              <a:lnSpc>
                <a:spcPct val="100000"/>
              </a:lnSpc>
              <a:spcBef>
                <a:spcPts val="600"/>
              </a:spcBef>
              <a:spcAft>
                <a:spcPts val="600"/>
              </a:spcAft>
              <a:buClr>
                <a:schemeClr val="accent2">
                  <a:lumMod val="75000"/>
                </a:schemeClr>
              </a:buClr>
            </a:pPr>
            <a:r>
              <a:rPr lang="en-IN" sz="2400" dirty="0" smtClean="0"/>
              <a:t>If a DNS server is authoritative for a particular hostname, then the DNS server will contain a Type A record for the hostname. (Even if the DNS server is not authoritative, it may contain a Type A record in its cache.)</a:t>
            </a:r>
            <a:endParaRPr lang="en-IN" sz="2400" dirty="0" smtClean="0"/>
          </a:p>
          <a:p>
            <a:pPr marL="360045" indent="-179705" algn="just">
              <a:lnSpc>
                <a:spcPct val="100000"/>
              </a:lnSpc>
              <a:spcBef>
                <a:spcPts val="600"/>
              </a:spcBef>
              <a:spcAft>
                <a:spcPts val="600"/>
              </a:spcAft>
              <a:buClr>
                <a:schemeClr val="accent2">
                  <a:lumMod val="75000"/>
                </a:schemeClr>
              </a:buClr>
            </a:pPr>
            <a:r>
              <a:rPr lang="en-IN" sz="2400" dirty="0" smtClean="0"/>
              <a:t>If a server is not authoritative for a hostname, then the server will contain a Type NS record for the domain that includes the hostname; it will also contain a Type A record that provides the IP address of the DNS server in the Value field of the NS record.</a:t>
            </a:r>
            <a:endParaRPr lang="en-IN" sz="24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Records</a:t>
            </a:r>
            <a:endParaRPr lang="en-IN" sz="2400" b="1" dirty="0">
              <a:solidFill>
                <a:schemeClr val="accent2">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60045" indent="-179705" algn="just">
              <a:lnSpc>
                <a:spcPct val="100000"/>
              </a:lnSpc>
              <a:spcBef>
                <a:spcPts val="600"/>
              </a:spcBef>
              <a:spcAft>
                <a:spcPts val="600"/>
              </a:spcAft>
              <a:buClr>
                <a:schemeClr val="accent2">
                  <a:lumMod val="75000"/>
                </a:schemeClr>
              </a:buClr>
            </a:pPr>
            <a:r>
              <a:rPr lang="en-IN" sz="2400" dirty="0" smtClean="0"/>
              <a:t>As an example, suppose an </a:t>
            </a:r>
            <a:r>
              <a:rPr lang="en-IN" sz="2400" dirty="0" err="1" smtClean="0"/>
              <a:t>edu</a:t>
            </a:r>
            <a:r>
              <a:rPr lang="en-IN" sz="2400" dirty="0" smtClean="0"/>
              <a:t> TLD server is not authoritative for the host gaia.cs.umass.edu.</a:t>
            </a:r>
            <a:endParaRPr lang="en-IN" sz="2400" dirty="0" smtClean="0"/>
          </a:p>
          <a:p>
            <a:pPr marL="360045" indent="-179705" algn="just">
              <a:lnSpc>
                <a:spcPct val="100000"/>
              </a:lnSpc>
              <a:spcBef>
                <a:spcPts val="600"/>
              </a:spcBef>
              <a:spcAft>
                <a:spcPts val="600"/>
              </a:spcAft>
              <a:buClr>
                <a:schemeClr val="accent2">
                  <a:lumMod val="75000"/>
                </a:schemeClr>
              </a:buClr>
            </a:pPr>
            <a:r>
              <a:rPr lang="en-IN" sz="2400" dirty="0" smtClean="0"/>
              <a:t>Then this server will contain a record for a domain that includes the host gaia.cs.umass.edu, for example, (umass.edu, dns.umass.edu, NS).</a:t>
            </a:r>
            <a:endParaRPr lang="en-IN" sz="2400" dirty="0" smtClean="0"/>
          </a:p>
          <a:p>
            <a:pPr marL="360045" indent="-179705" algn="just">
              <a:lnSpc>
                <a:spcPct val="100000"/>
              </a:lnSpc>
              <a:spcBef>
                <a:spcPts val="600"/>
              </a:spcBef>
              <a:spcAft>
                <a:spcPts val="600"/>
              </a:spcAft>
              <a:buClr>
                <a:schemeClr val="accent2">
                  <a:lumMod val="75000"/>
                </a:schemeClr>
              </a:buClr>
            </a:pPr>
            <a:r>
              <a:rPr lang="en-IN" sz="2400" dirty="0" smtClean="0"/>
              <a:t>The </a:t>
            </a:r>
            <a:r>
              <a:rPr lang="en-IN" sz="2400" dirty="0" err="1" smtClean="0"/>
              <a:t>edu</a:t>
            </a:r>
            <a:r>
              <a:rPr lang="en-IN" sz="2400" dirty="0" smtClean="0"/>
              <a:t> TLD server would also contain a Type A record, which maps the DNS server dns.umass.edu to an IP address, for example, (dns.umass.edu, 128.119.40.111, A).</a:t>
            </a:r>
            <a:endParaRPr lang="en-US" altLang="en-US" sz="2200" dirty="0">
              <a:solidFill>
                <a:srgbClr val="CC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60045" indent="-179705" algn="just">
              <a:lnSpc>
                <a:spcPct val="100000"/>
              </a:lnSpc>
              <a:spcBef>
                <a:spcPts val="600"/>
              </a:spcBef>
              <a:spcAft>
                <a:spcPts val="600"/>
              </a:spcAft>
              <a:buClr>
                <a:schemeClr val="accent2">
                  <a:lumMod val="75000"/>
                </a:schemeClr>
              </a:buClr>
            </a:pPr>
            <a:r>
              <a:rPr lang="en-IN" sz="2400" dirty="0" smtClean="0"/>
              <a:t>DNS query and reply messages are the only two kinds of DNS messages. </a:t>
            </a:r>
            <a:endParaRPr lang="en-IN" sz="2400" dirty="0" smtClean="0"/>
          </a:p>
          <a:p>
            <a:pPr marL="360045" indent="-179705" algn="just">
              <a:lnSpc>
                <a:spcPct val="100000"/>
              </a:lnSpc>
              <a:spcBef>
                <a:spcPts val="600"/>
              </a:spcBef>
              <a:spcAft>
                <a:spcPts val="600"/>
              </a:spcAft>
              <a:buClr>
                <a:schemeClr val="accent2">
                  <a:lumMod val="75000"/>
                </a:schemeClr>
              </a:buClr>
            </a:pPr>
            <a:r>
              <a:rPr lang="en-IN" sz="2400" dirty="0" smtClean="0"/>
              <a:t>Furthermore, both query and reply messages have the same format, as shown in figure.</a:t>
            </a:r>
            <a:endParaRPr lang="en-IN" sz="2400" dirty="0" smtClean="0"/>
          </a:p>
          <a:p>
            <a:pPr marL="360045" indent="-179705" algn="just">
              <a:lnSpc>
                <a:spcPct val="100000"/>
              </a:lnSpc>
              <a:spcBef>
                <a:spcPts val="600"/>
              </a:spcBef>
              <a:spcAft>
                <a:spcPts val="600"/>
              </a:spcAft>
              <a:buClr>
                <a:schemeClr val="accent2">
                  <a:lumMod val="75000"/>
                </a:schemeClr>
              </a:buClr>
            </a:pPr>
            <a:r>
              <a:rPr lang="en-IN" sz="2400" dirty="0" smtClean="0"/>
              <a:t>The semantics of the various fields in a DNS message are as follows:</a:t>
            </a:r>
            <a:endParaRPr lang="en-IN" sz="24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The first 12–bytes is the header section, which has a number of fields.</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The first field is a 16–bit number that identifies the query.</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This identifier is copied into the reply message to a query, allowing the client to match received replies with sent queries.</a:t>
            </a:r>
            <a:endParaRPr lang="en-IN" sz="2200" dirty="0" smtClean="0"/>
          </a:p>
        </p:txBody>
      </p:sp>
      <p:sp>
        <p:nvSpPr>
          <p:cNvPr id="9" name="Rectangle 8"/>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Protocol Messages</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There are a number of flags in the flag field.</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A 1–bit query/reply flag indicates whether the message is a query (0) or a reply (1).</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A 1–bit authoritative flag is set in a reply message when a DNS server is an authoritative server for a queried name.</a:t>
            </a:r>
            <a:endParaRPr lang="en-IN" sz="2200" dirty="0" smtClean="0"/>
          </a:p>
        </p:txBody>
      </p:sp>
      <p:sp>
        <p:nvSpPr>
          <p:cNvPr id="9" name="Rectangle 8"/>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Protocol Messages</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A 1–bit recursion–desired flag is set when a client (host or DNS server) desires that the DNS server perform recursion when it doesn’t have the record.</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A 1–bit recursion–available field is set in a reply if the DNS server supports recursion.</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In the header, there are also four number–of fields.</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These fields indicate the number of occurrences of the four types of data sections that follow the header.</a:t>
            </a:r>
            <a:endParaRPr lang="en-US" altLang="en-US" sz="2200" dirty="0">
              <a:solidFill>
                <a:srgbClr val="CC0000"/>
              </a:solidFill>
              <a:ea typeface="MS PGothic" panose="020B0600070205080204" pitchFamily="34" charset="-128"/>
            </a:endParaRPr>
          </a:p>
        </p:txBody>
      </p:sp>
      <p:sp>
        <p:nvSpPr>
          <p:cNvPr id="9" name="Rectangle 8"/>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Protocol Messages</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The question section contains information about the query that is being made.</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This section includes (1) a name field that contains the name that is being queried, and (2) a type field that indicates the type of question being asked about the name—for example, a host address associated with a name (Type A) or the mail server for a name (Type MX).</a:t>
            </a:r>
            <a:endParaRPr lang="en-US" altLang="en-US" sz="2200" dirty="0">
              <a:solidFill>
                <a:srgbClr val="CC0000"/>
              </a:solidFill>
              <a:ea typeface="MS PGothic" panose="020B0600070205080204" pitchFamily="34" charset="-128"/>
            </a:endParaRPr>
          </a:p>
        </p:txBody>
      </p:sp>
      <p:sp>
        <p:nvSpPr>
          <p:cNvPr id="9" name="Rectangle 8"/>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Protocol Messages</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In a reply from a DNS server, the answer section contains the resource records for the name that was originally queried.</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Recall that in each resource record there is the Type (for example, A, NS, CNAME, and MX), the Value, and the TTL.</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A reply can return multiple RRs in the answer, since a hostname can have multiple IP addresses.</a:t>
            </a:r>
            <a:endParaRPr lang="en-US" altLang="en-US" sz="2200" dirty="0">
              <a:solidFill>
                <a:srgbClr val="CC0000"/>
              </a:solidFill>
              <a:ea typeface="MS PGothic" panose="020B0600070205080204" pitchFamily="34" charset="-128"/>
            </a:endParaRPr>
          </a:p>
        </p:txBody>
      </p:sp>
      <p:sp>
        <p:nvSpPr>
          <p:cNvPr id="9" name="Rectangle 8"/>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Protocol Messages</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The authority section contains records of other authoritative servers.</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The additional section contains other helpful records.</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For example, the answer field in a reply to an MX query contains a resource record providing the canonical hostname of a mail server.</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The additional section contains a Type A record providing the IP address for the canonical hostname of the mail server.</a:t>
            </a:r>
            <a:endParaRPr lang="en-US" altLang="en-US" sz="2200" dirty="0">
              <a:solidFill>
                <a:srgbClr val="CC0000"/>
              </a:solidFill>
              <a:ea typeface="MS PGothic" panose="020B0600070205080204" pitchFamily="34" charset="-128"/>
            </a:endParaRPr>
          </a:p>
        </p:txBody>
      </p:sp>
      <p:sp>
        <p:nvSpPr>
          <p:cNvPr id="9" name="Rectangle 8"/>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Protocol Messages</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66478" y="651233"/>
            <a:ext cx="7999758" cy="461665"/>
          </a:xfrm>
          <a:prstGeom prst="rect">
            <a:avLst/>
          </a:prstGeom>
        </p:spPr>
        <p:txBody>
          <a:bodyPr wrap="square">
            <a:spAutoFit/>
          </a:bodyPr>
          <a:lstStyle/>
          <a:p>
            <a:r>
              <a:rPr lang="en-IN" sz="2400" b="1" dirty="0">
                <a:solidFill>
                  <a:schemeClr val="accent2">
                    <a:lumMod val="75000"/>
                  </a:schemeClr>
                </a:solidFill>
              </a:rPr>
              <a:t>Processes Communicating</a:t>
            </a:r>
            <a:endParaRPr lang="en-IN" sz="2400" b="1" dirty="0">
              <a:solidFill>
                <a:schemeClr val="accent2">
                  <a:lumMod val="75000"/>
                </a:schemeClr>
              </a:solidFill>
            </a:endParaRPr>
          </a:p>
        </p:txBody>
      </p:sp>
      <p:sp>
        <p:nvSpPr>
          <p:cNvPr id="92" name="Content Placeholder 3"/>
          <p:cNvSpPr txBox="true"/>
          <p:nvPr/>
        </p:nvSpPr>
        <p:spPr>
          <a:xfrm>
            <a:off x="78821" y="1565977"/>
            <a:ext cx="4092575"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82880" indent="0" algn="just">
              <a:lnSpc>
                <a:spcPct val="100000"/>
              </a:lnSpc>
              <a:spcBef>
                <a:spcPts val="600"/>
              </a:spcBef>
              <a:spcAft>
                <a:spcPts val="600"/>
              </a:spcAft>
              <a:buNone/>
            </a:pPr>
            <a:r>
              <a:rPr lang="en-US" altLang="en-US" sz="2400" i="1" dirty="0">
                <a:solidFill>
                  <a:srgbClr val="CC0000"/>
                </a:solidFill>
                <a:ea typeface="MS PGothic" panose="020B0600070205080204" pitchFamily="34" charset="-128"/>
              </a:rPr>
              <a:t>process:</a:t>
            </a:r>
            <a:r>
              <a:rPr lang="en-US" altLang="en-US" sz="2400" dirty="0">
                <a:ea typeface="MS PGothic" panose="020B0600070205080204" pitchFamily="34" charset="-128"/>
              </a:rPr>
              <a:t> program running within a host</a:t>
            </a:r>
            <a:endParaRPr lang="en-US" altLang="en-US" sz="2400" dirty="0">
              <a:ea typeface="MS PGothic" panose="020B0600070205080204" pitchFamily="34" charset="-128"/>
            </a:endParaRPr>
          </a:p>
          <a:p>
            <a:pPr algn="just">
              <a:lnSpc>
                <a:spcPct val="100000"/>
              </a:lnSpc>
              <a:spcBef>
                <a:spcPts val="600"/>
              </a:spcBef>
              <a:spcAft>
                <a:spcPts val="600"/>
              </a:spcAft>
              <a:buClr>
                <a:schemeClr val="accent2">
                  <a:lumMod val="75000"/>
                </a:schemeClr>
              </a:buClr>
            </a:pPr>
            <a:r>
              <a:rPr lang="en-US" altLang="en-US" sz="2400" dirty="0">
                <a:ea typeface="MS PGothic" panose="020B0600070205080204" pitchFamily="34" charset="-128"/>
              </a:rPr>
              <a:t>within same host, two processes communicate using  </a:t>
            </a:r>
            <a:r>
              <a:rPr lang="en-US" altLang="en-US" sz="2400" dirty="0" smtClean="0">
                <a:solidFill>
                  <a:srgbClr val="CC0000"/>
                </a:solidFill>
                <a:ea typeface="MS PGothic" panose="020B0600070205080204" pitchFamily="34" charset="-128"/>
              </a:rPr>
              <a:t>inter–process </a:t>
            </a:r>
            <a:r>
              <a:rPr lang="en-US" altLang="en-US" sz="2400" dirty="0">
                <a:solidFill>
                  <a:srgbClr val="CC0000"/>
                </a:solidFill>
                <a:ea typeface="MS PGothic" panose="020B0600070205080204" pitchFamily="34" charset="-128"/>
              </a:rPr>
              <a:t>communication</a:t>
            </a:r>
            <a:r>
              <a:rPr lang="en-US" altLang="en-US" sz="2400" dirty="0">
                <a:ea typeface="MS PGothic" panose="020B0600070205080204" pitchFamily="34" charset="-128"/>
              </a:rPr>
              <a:t> (defined by OS)</a:t>
            </a:r>
            <a:endParaRPr lang="en-US" altLang="en-US" sz="2400" dirty="0">
              <a:ea typeface="MS PGothic" panose="020B0600070205080204" pitchFamily="34" charset="-128"/>
            </a:endParaRPr>
          </a:p>
          <a:p>
            <a:pPr algn="just">
              <a:lnSpc>
                <a:spcPct val="100000"/>
              </a:lnSpc>
              <a:spcBef>
                <a:spcPts val="600"/>
              </a:spcBef>
              <a:spcAft>
                <a:spcPts val="600"/>
              </a:spcAft>
              <a:buClr>
                <a:schemeClr val="accent2">
                  <a:lumMod val="75000"/>
                </a:schemeClr>
              </a:buClr>
            </a:pPr>
            <a:r>
              <a:rPr lang="en-US" altLang="en-US" sz="2400" dirty="0">
                <a:ea typeface="MS PGothic" panose="020B0600070205080204" pitchFamily="34" charset="-128"/>
              </a:rPr>
              <a:t>processes in different hosts communicate by exchanging </a:t>
            </a:r>
            <a:r>
              <a:rPr lang="en-US" altLang="en-US" sz="2400" dirty="0">
                <a:solidFill>
                  <a:srgbClr val="CC0000"/>
                </a:solidFill>
                <a:ea typeface="MS PGothic" panose="020B0600070205080204" pitchFamily="34" charset="-128"/>
              </a:rPr>
              <a:t>messages</a:t>
            </a:r>
            <a:endParaRPr lang="en-US" altLang="en-US" sz="2400" dirty="0">
              <a:solidFill>
                <a:srgbClr val="CC0000"/>
              </a:solidFill>
              <a:ea typeface="MS PGothic" panose="020B0600070205080204" pitchFamily="34" charset="-128"/>
            </a:endParaRPr>
          </a:p>
          <a:p>
            <a:pPr algn="just"/>
            <a:endParaRPr lang="en-US" dirty="0"/>
          </a:p>
        </p:txBody>
      </p:sp>
      <p:sp>
        <p:nvSpPr>
          <p:cNvPr id="93" name="Rectangle 4"/>
          <p:cNvSpPr txBox="true">
            <a:spLocks noChangeArrowheads="true"/>
          </p:cNvSpPr>
          <p:nvPr/>
        </p:nvSpPr>
        <p:spPr>
          <a:xfrm>
            <a:off x="4481184" y="1923839"/>
            <a:ext cx="3989387" cy="2033587"/>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91440" indent="0" algn="just">
              <a:lnSpc>
                <a:spcPct val="100000"/>
              </a:lnSpc>
              <a:spcBef>
                <a:spcPts val="600"/>
              </a:spcBef>
              <a:spcAft>
                <a:spcPts val="600"/>
              </a:spcAft>
              <a:buFont typeface="Wingdings" panose="05000000000000000000" pitchFamily="2" charset="2"/>
              <a:buNone/>
            </a:pPr>
            <a:r>
              <a:rPr lang="en-US" altLang="en-US" sz="2400" i="1" dirty="0">
                <a:solidFill>
                  <a:srgbClr val="CC0000"/>
                </a:solidFill>
                <a:ea typeface="MS PGothic" panose="020B0600070205080204" pitchFamily="34" charset="-128"/>
              </a:rPr>
              <a:t>client process:</a:t>
            </a:r>
            <a:r>
              <a:rPr lang="en-US" altLang="en-US" sz="2400" dirty="0">
                <a:ea typeface="MS PGothic" panose="020B0600070205080204" pitchFamily="34" charset="-128"/>
              </a:rPr>
              <a:t> process that initiates communication</a:t>
            </a:r>
            <a:endParaRPr lang="en-US" altLang="en-US" sz="2400" dirty="0">
              <a:ea typeface="MS PGothic" panose="020B0600070205080204" pitchFamily="34" charset="-128"/>
            </a:endParaRPr>
          </a:p>
          <a:p>
            <a:pPr marL="91440" indent="0" algn="just">
              <a:lnSpc>
                <a:spcPct val="100000"/>
              </a:lnSpc>
              <a:spcBef>
                <a:spcPts val="600"/>
              </a:spcBef>
              <a:spcAft>
                <a:spcPts val="600"/>
              </a:spcAft>
              <a:buFont typeface="Wingdings" panose="05000000000000000000" pitchFamily="2" charset="2"/>
              <a:buNone/>
            </a:pPr>
            <a:r>
              <a:rPr lang="en-US" altLang="en-US" sz="2400" i="1" dirty="0">
                <a:solidFill>
                  <a:srgbClr val="CC0000"/>
                </a:solidFill>
                <a:ea typeface="MS PGothic" panose="020B0600070205080204" pitchFamily="34" charset="-128"/>
              </a:rPr>
              <a:t>server process:</a:t>
            </a:r>
            <a:r>
              <a:rPr lang="en-US" altLang="en-US" sz="2400" dirty="0">
                <a:ea typeface="MS PGothic" panose="020B0600070205080204" pitchFamily="34" charset="-128"/>
              </a:rPr>
              <a:t> process that waits to be </a:t>
            </a:r>
            <a:r>
              <a:rPr lang="en-US" altLang="en-US" sz="2400" dirty="0" smtClean="0">
                <a:ea typeface="MS PGothic" panose="020B0600070205080204" pitchFamily="34" charset="-128"/>
              </a:rPr>
              <a:t>contacted</a:t>
            </a:r>
            <a:endParaRPr lang="en-US" altLang="en-US" sz="2400" dirty="0">
              <a:ea typeface="MS PGothic" panose="020B0600070205080204" pitchFamily="34" charset="-128"/>
            </a:endParaRPr>
          </a:p>
        </p:txBody>
      </p:sp>
      <p:sp>
        <p:nvSpPr>
          <p:cNvPr id="94" name="Rectangle 7"/>
          <p:cNvSpPr>
            <a:spLocks noChangeArrowheads="true"/>
          </p:cNvSpPr>
          <p:nvPr/>
        </p:nvSpPr>
        <p:spPr bwMode="auto">
          <a:xfrm>
            <a:off x="4432815" y="4032787"/>
            <a:ext cx="3989387"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90000"/>
              </a:lnSpc>
              <a:buClr>
                <a:schemeClr val="accent2">
                  <a:lumMod val="75000"/>
                </a:schemeClr>
              </a:buClr>
              <a:buSzPct val="100000"/>
              <a:buFont typeface="Wingdings" panose="05000000000000000000" pitchFamily="2" charset="2"/>
              <a:buChar char="§"/>
            </a:pPr>
            <a:r>
              <a:rPr lang="en-US" altLang="en-US" sz="2400" dirty="0">
                <a:latin typeface="+mn-lt"/>
              </a:rPr>
              <a:t>note: applications with P2P architectures have client processes &amp; server processes</a:t>
            </a:r>
            <a:endParaRPr lang="en-US" altLang="en-US" sz="2400" dirty="0">
              <a:latin typeface="+mn-lt"/>
            </a:endParaRPr>
          </a:p>
        </p:txBody>
      </p:sp>
      <p:sp>
        <p:nvSpPr>
          <p:cNvPr id="95" name="Rectangle 13"/>
          <p:cNvSpPr>
            <a:spLocks noChangeArrowheads="true"/>
          </p:cNvSpPr>
          <p:nvPr/>
        </p:nvSpPr>
        <p:spPr bwMode="auto">
          <a:xfrm>
            <a:off x="4429589" y="1815526"/>
            <a:ext cx="4092575" cy="2062163"/>
          </a:xfrm>
          <a:prstGeom prst="rect">
            <a:avLst/>
          </a:prstGeom>
          <a:noFill/>
          <a:ln w="28575">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1800" dirty="0">
              <a:latin typeface="+mn-lt"/>
            </a:endParaRPr>
          </a:p>
        </p:txBody>
      </p:sp>
      <p:sp>
        <p:nvSpPr>
          <p:cNvPr id="96" name="Text Box 14"/>
          <p:cNvSpPr txBox="true">
            <a:spLocks noChangeArrowheads="true"/>
          </p:cNvSpPr>
          <p:nvPr/>
        </p:nvSpPr>
        <p:spPr bwMode="auto">
          <a:xfrm>
            <a:off x="4550241" y="1488501"/>
            <a:ext cx="20342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dirty="0" smtClean="0">
                <a:latin typeface="+mn-lt"/>
              </a:rPr>
              <a:t>clients, servers</a:t>
            </a:r>
            <a:endParaRPr lang="en-US" altLang="en-US" sz="2400" dirty="0">
              <a:latin typeface="+mn-lt"/>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Protocol Messages</a:t>
            </a:r>
            <a:endParaRPr lang="en-IN" sz="2400" b="1" dirty="0">
              <a:solidFill>
                <a:schemeClr val="accent2">
                  <a:lumMod val="75000"/>
                </a:schemeClr>
              </a:solidFill>
            </a:endParaRPr>
          </a:p>
        </p:txBody>
      </p:sp>
      <p:sp>
        <p:nvSpPr>
          <p:cNvPr id="8" name="Rectangle 3"/>
          <p:cNvSpPr txBox="true">
            <a:spLocks noChangeArrowheads="true"/>
          </p:cNvSpPr>
          <p:nvPr/>
        </p:nvSpPr>
        <p:spPr>
          <a:xfrm>
            <a:off x="3948" y="1440298"/>
            <a:ext cx="8822001"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30175" indent="0">
              <a:buNone/>
            </a:pPr>
            <a:r>
              <a:rPr lang="en-US" altLang="en-US" dirty="0">
                <a:ea typeface="MS PGothic" panose="020B0600070205080204" pitchFamily="34" charset="-128"/>
              </a:rPr>
              <a:t>DNS</a:t>
            </a:r>
            <a:r>
              <a:rPr lang="en-US" altLang="en-US" i="1" dirty="0">
                <a:ea typeface="MS PGothic" panose="020B0600070205080204" pitchFamily="34" charset="-128"/>
              </a:rPr>
              <a:t> </a:t>
            </a:r>
            <a:r>
              <a:rPr lang="en-US" altLang="en-US" i="1" dirty="0">
                <a:solidFill>
                  <a:srgbClr val="CC0000"/>
                </a:solidFill>
                <a:ea typeface="MS PGothic" panose="020B0600070205080204" pitchFamily="34" charset="-128"/>
              </a:rPr>
              <a:t>query</a:t>
            </a:r>
            <a:r>
              <a:rPr lang="en-US" altLang="en-US" dirty="0">
                <a:solidFill>
                  <a:srgbClr val="FF0000"/>
                </a:solidFill>
                <a:ea typeface="MS PGothic" panose="020B0600070205080204" pitchFamily="34" charset="-128"/>
              </a:rPr>
              <a:t> </a:t>
            </a:r>
            <a:r>
              <a:rPr lang="en-US" altLang="en-US" dirty="0">
                <a:ea typeface="MS PGothic" panose="020B0600070205080204" pitchFamily="34" charset="-128"/>
              </a:rPr>
              <a:t>and </a:t>
            </a:r>
            <a:r>
              <a:rPr lang="en-US" altLang="en-US" i="1" dirty="0">
                <a:solidFill>
                  <a:srgbClr val="CC0000"/>
                </a:solidFill>
                <a:ea typeface="MS PGothic" panose="020B0600070205080204" pitchFamily="34" charset="-128"/>
              </a:rPr>
              <a:t>reply</a:t>
            </a:r>
            <a:r>
              <a:rPr lang="en-US" altLang="en-US" dirty="0">
                <a:ea typeface="MS PGothic" panose="020B0600070205080204" pitchFamily="34" charset="-128"/>
              </a:rPr>
              <a:t> messages, both have same  </a:t>
            </a:r>
            <a:r>
              <a:rPr lang="en-US" altLang="en-US" i="1" dirty="0">
                <a:solidFill>
                  <a:srgbClr val="CC0000"/>
                </a:solidFill>
                <a:ea typeface="MS PGothic" panose="020B0600070205080204" pitchFamily="34" charset="-128"/>
              </a:rPr>
              <a:t>format:</a:t>
            </a:r>
            <a:endParaRPr lang="en-US" altLang="en-US" dirty="0">
              <a:solidFill>
                <a:srgbClr val="CC0000"/>
              </a:solidFill>
              <a:ea typeface="MS PGothic" panose="020B0600070205080204" pitchFamily="34" charset="-128"/>
            </a:endParaRPr>
          </a:p>
        </p:txBody>
      </p:sp>
      <p:sp>
        <p:nvSpPr>
          <p:cNvPr id="9" name="Rectangle 4"/>
          <p:cNvSpPr>
            <a:spLocks noChangeArrowheads="true"/>
          </p:cNvSpPr>
          <p:nvPr/>
        </p:nvSpPr>
        <p:spPr bwMode="auto">
          <a:xfrm>
            <a:off x="241696" y="2474476"/>
            <a:ext cx="4688114" cy="3838575"/>
          </a:xfrm>
          <a:prstGeom prst="rect">
            <a:avLst/>
          </a:prstGeom>
          <a:noFill/>
          <a:ln>
            <a:noFill/>
          </a:ln>
        </p:spPr>
        <p:txBody>
          <a:bodyPr/>
          <a:lstStyle/>
          <a:p>
            <a:pPr marL="342900" indent="-342900">
              <a:buFont typeface="ZapfDingbats" charset="0"/>
              <a:buNone/>
              <a:defRPr/>
            </a:pPr>
            <a:r>
              <a:rPr lang="en-US" sz="2800" dirty="0">
                <a:ea typeface="MS PGothic" charset="0"/>
                <a:cs typeface="MS PGothic" charset="0"/>
              </a:rPr>
              <a:t>message header:</a:t>
            </a:r>
            <a:endParaRPr lang="en-US" sz="2800" dirty="0">
              <a:ea typeface="MS PGothic" charset="0"/>
              <a:cs typeface="MS PGothic" charset="0"/>
            </a:endParaRPr>
          </a:p>
          <a:p>
            <a:pPr marL="227330" indent="-227330" algn="just">
              <a:buClr>
                <a:schemeClr val="accent2">
                  <a:lumMod val="75000"/>
                </a:schemeClr>
              </a:buClr>
              <a:buSzPct val="100000"/>
              <a:buFont typeface="Wingdings" panose="05000000000000000000" pitchFamily="2" charset="2"/>
              <a:buChar char="§"/>
              <a:defRPr/>
            </a:pPr>
            <a:r>
              <a:rPr lang="en-US" sz="2400" dirty="0">
                <a:solidFill>
                  <a:srgbClr val="000099"/>
                </a:solidFill>
                <a:ea typeface="MS PGothic" charset="0"/>
                <a:cs typeface="MS PGothic" charset="0"/>
              </a:rPr>
              <a:t>identification:</a:t>
            </a:r>
            <a:r>
              <a:rPr lang="en-US" sz="2400" dirty="0">
                <a:ea typeface="MS PGothic" charset="0"/>
                <a:cs typeface="MS PGothic" charset="0"/>
              </a:rPr>
              <a:t> 16 bit # for query, reply to query uses same #</a:t>
            </a:r>
            <a:endParaRPr lang="en-US" sz="2400" dirty="0">
              <a:ea typeface="MS PGothic" charset="0"/>
              <a:cs typeface="MS PGothic" charset="0"/>
            </a:endParaRPr>
          </a:p>
          <a:p>
            <a:pPr marL="227330" indent="-227330" algn="just">
              <a:buClr>
                <a:schemeClr val="accent2">
                  <a:lumMod val="75000"/>
                </a:schemeClr>
              </a:buClr>
              <a:buSzPct val="100000"/>
              <a:buFont typeface="Wingdings" panose="05000000000000000000" pitchFamily="2" charset="2"/>
              <a:buChar char="§"/>
              <a:defRPr/>
            </a:pPr>
            <a:r>
              <a:rPr lang="en-US" sz="2400" dirty="0">
                <a:solidFill>
                  <a:srgbClr val="000099"/>
                </a:solidFill>
                <a:ea typeface="MS PGothic" charset="0"/>
                <a:cs typeface="MS PGothic" charset="0"/>
              </a:rPr>
              <a:t>flags:</a:t>
            </a:r>
            <a:endParaRPr lang="en-US" sz="2400" dirty="0">
              <a:solidFill>
                <a:srgbClr val="000099"/>
              </a:solidFill>
              <a:ea typeface="MS PGothic" charset="0"/>
              <a:cs typeface="MS PGothic" charset="0"/>
            </a:endParaRPr>
          </a:p>
          <a:p>
            <a:pPr marL="460375" lvl="1" indent="-230505" algn="just">
              <a:buClr>
                <a:schemeClr val="accent2">
                  <a:lumMod val="75000"/>
                </a:schemeClr>
              </a:buClr>
              <a:buSzTx/>
              <a:buFont typeface="Arial" panose="02080604020202020204" pitchFamily="34" charset="0"/>
              <a:buChar char="•"/>
              <a:defRPr/>
            </a:pPr>
            <a:r>
              <a:rPr lang="en-US" sz="2400" dirty="0">
                <a:ea typeface="MS PGothic" charset="0"/>
                <a:cs typeface="MS PGothic" charset="0"/>
              </a:rPr>
              <a:t>query or reply</a:t>
            </a:r>
            <a:endParaRPr lang="en-US" sz="2400" dirty="0">
              <a:ea typeface="MS PGothic" charset="0"/>
              <a:cs typeface="MS PGothic" charset="0"/>
            </a:endParaRPr>
          </a:p>
          <a:p>
            <a:pPr marL="460375" lvl="1" indent="-230505" algn="just">
              <a:buClr>
                <a:schemeClr val="accent2">
                  <a:lumMod val="75000"/>
                </a:schemeClr>
              </a:buClr>
              <a:buSzTx/>
              <a:buFont typeface="Arial" panose="02080604020202020204" pitchFamily="34" charset="0"/>
              <a:buChar char="•"/>
              <a:defRPr/>
            </a:pPr>
            <a:r>
              <a:rPr lang="en-US" sz="2400" dirty="0">
                <a:ea typeface="MS PGothic" charset="0"/>
                <a:cs typeface="MS PGothic" charset="0"/>
              </a:rPr>
              <a:t>recursion desired </a:t>
            </a:r>
            <a:endParaRPr lang="en-US" sz="2400" dirty="0">
              <a:ea typeface="MS PGothic" charset="0"/>
              <a:cs typeface="MS PGothic" charset="0"/>
            </a:endParaRPr>
          </a:p>
          <a:p>
            <a:pPr marL="460375" lvl="1" indent="-230505" algn="just">
              <a:buClr>
                <a:schemeClr val="accent2">
                  <a:lumMod val="75000"/>
                </a:schemeClr>
              </a:buClr>
              <a:buSzTx/>
              <a:buFont typeface="Arial" panose="02080604020202020204" pitchFamily="34" charset="0"/>
              <a:buChar char="•"/>
              <a:defRPr/>
            </a:pPr>
            <a:r>
              <a:rPr lang="en-US" sz="2400" dirty="0">
                <a:ea typeface="MS PGothic" charset="0"/>
                <a:cs typeface="MS PGothic" charset="0"/>
              </a:rPr>
              <a:t>recursion available</a:t>
            </a:r>
            <a:endParaRPr lang="en-US" sz="2400" dirty="0">
              <a:ea typeface="MS PGothic" charset="0"/>
              <a:cs typeface="MS PGothic" charset="0"/>
            </a:endParaRPr>
          </a:p>
          <a:p>
            <a:pPr marL="460375" lvl="1" indent="-230505" algn="just">
              <a:buClr>
                <a:schemeClr val="accent2">
                  <a:lumMod val="75000"/>
                </a:schemeClr>
              </a:buClr>
              <a:buSzTx/>
              <a:buFont typeface="Arial" panose="02080604020202020204" pitchFamily="34" charset="0"/>
              <a:buChar char="•"/>
              <a:defRPr/>
            </a:pPr>
            <a:r>
              <a:rPr lang="en-US" sz="2400" dirty="0">
                <a:ea typeface="MS PGothic" charset="0"/>
                <a:cs typeface="MS PGothic" charset="0"/>
              </a:rPr>
              <a:t>reply is authoritative</a:t>
            </a:r>
            <a:endParaRPr lang="en-US" sz="2400" dirty="0">
              <a:ea typeface="MS PGothic" charset="0"/>
              <a:cs typeface="MS PGothic" charset="0"/>
            </a:endParaRPr>
          </a:p>
        </p:txBody>
      </p:sp>
      <p:grpSp>
        <p:nvGrpSpPr>
          <p:cNvPr id="11" name="Group 36"/>
          <p:cNvGrpSpPr/>
          <p:nvPr/>
        </p:nvGrpSpPr>
        <p:grpSpPr bwMode="auto">
          <a:xfrm>
            <a:off x="5106021" y="2337951"/>
            <a:ext cx="3725863" cy="4184650"/>
            <a:chOff x="2672" y="1396"/>
            <a:chExt cx="2347" cy="2636"/>
          </a:xfrm>
        </p:grpSpPr>
        <p:sp>
          <p:nvSpPr>
            <p:cNvPr id="12" name="Rectangle 33"/>
            <p:cNvSpPr>
              <a:spLocks noChangeArrowheads="true"/>
            </p:cNvSpPr>
            <p:nvPr/>
          </p:nvSpPr>
          <p:spPr bwMode="auto">
            <a:xfrm>
              <a:off x="2742" y="1396"/>
              <a:ext cx="2277" cy="25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14" name="Rectangle 12"/>
            <p:cNvSpPr>
              <a:spLocks noChangeArrowheads="true"/>
            </p:cNvSpPr>
            <p:nvPr/>
          </p:nvSpPr>
          <p:spPr bwMode="auto">
            <a:xfrm>
              <a:off x="2688" y="1447"/>
              <a:ext cx="2277" cy="2585"/>
            </a:xfrm>
            <a:prstGeom prst="rect">
              <a:avLst/>
            </a:prstGeom>
            <a:solidFill>
              <a:schemeClr val="bg1"/>
            </a:solidFill>
            <a:ln w="19050">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15" name="Line 13"/>
            <p:cNvSpPr>
              <a:spLocks noChangeShapeType="true"/>
            </p:cNvSpPr>
            <p:nvPr/>
          </p:nvSpPr>
          <p:spPr bwMode="auto">
            <a:xfrm>
              <a:off x="2681" y="3606"/>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6" name="Line 14"/>
            <p:cNvSpPr>
              <a:spLocks noChangeShapeType="true"/>
            </p:cNvSpPr>
            <p:nvPr/>
          </p:nvSpPr>
          <p:spPr bwMode="auto">
            <a:xfrm>
              <a:off x="2688" y="3174"/>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7" name="Line 15"/>
            <p:cNvSpPr>
              <a:spLocks noChangeShapeType="true"/>
            </p:cNvSpPr>
            <p:nvPr/>
          </p:nvSpPr>
          <p:spPr bwMode="auto">
            <a:xfrm>
              <a:off x="2681" y="2742"/>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8" name="Line 16"/>
            <p:cNvSpPr>
              <a:spLocks noChangeShapeType="true"/>
            </p:cNvSpPr>
            <p:nvPr/>
          </p:nvSpPr>
          <p:spPr bwMode="auto">
            <a:xfrm>
              <a:off x="2681" y="2317"/>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9" name="Line 17"/>
            <p:cNvSpPr>
              <a:spLocks noChangeShapeType="true"/>
            </p:cNvSpPr>
            <p:nvPr/>
          </p:nvSpPr>
          <p:spPr bwMode="auto">
            <a:xfrm>
              <a:off x="2680" y="2029"/>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0" name="Line 18"/>
            <p:cNvSpPr>
              <a:spLocks noChangeShapeType="true"/>
            </p:cNvSpPr>
            <p:nvPr/>
          </p:nvSpPr>
          <p:spPr bwMode="auto">
            <a:xfrm>
              <a:off x="2672" y="1745"/>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1" name="Line 19"/>
            <p:cNvSpPr>
              <a:spLocks noChangeShapeType="true"/>
            </p:cNvSpPr>
            <p:nvPr/>
          </p:nvSpPr>
          <p:spPr bwMode="auto">
            <a:xfrm>
              <a:off x="3826" y="1454"/>
              <a:ext cx="2" cy="85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2" name="Text Box 20"/>
            <p:cNvSpPr txBox="true">
              <a:spLocks noChangeArrowheads="true"/>
            </p:cNvSpPr>
            <p:nvPr/>
          </p:nvSpPr>
          <p:spPr bwMode="auto">
            <a:xfrm>
              <a:off x="2842" y="1492"/>
              <a:ext cx="8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identification</a:t>
              </a:r>
              <a:endParaRPr lang="en-US" altLang="en-US" sz="1600"/>
            </a:p>
          </p:txBody>
        </p:sp>
        <p:sp>
          <p:nvSpPr>
            <p:cNvPr id="23" name="Text Box 21"/>
            <p:cNvSpPr txBox="true">
              <a:spLocks noChangeArrowheads="true"/>
            </p:cNvSpPr>
            <p:nvPr/>
          </p:nvSpPr>
          <p:spPr bwMode="auto">
            <a:xfrm>
              <a:off x="4180" y="1492"/>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flags</a:t>
              </a:r>
              <a:endParaRPr lang="en-US" altLang="en-US" sz="1600"/>
            </a:p>
          </p:txBody>
        </p:sp>
        <p:sp>
          <p:nvSpPr>
            <p:cNvPr id="24" name="Text Box 22"/>
            <p:cNvSpPr txBox="true">
              <a:spLocks noChangeArrowheads="true"/>
            </p:cNvSpPr>
            <p:nvPr/>
          </p:nvSpPr>
          <p:spPr bwMode="auto">
            <a:xfrm>
              <a:off x="2862" y="1780"/>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 questions</a:t>
              </a:r>
              <a:endParaRPr lang="en-US" altLang="en-US" sz="1600"/>
            </a:p>
          </p:txBody>
        </p:sp>
        <p:sp>
          <p:nvSpPr>
            <p:cNvPr id="25" name="Text Box 23"/>
            <p:cNvSpPr txBox="true">
              <a:spLocks noChangeArrowheads="true"/>
            </p:cNvSpPr>
            <p:nvPr/>
          </p:nvSpPr>
          <p:spPr bwMode="auto">
            <a:xfrm>
              <a:off x="2789" y="2417"/>
              <a:ext cx="20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questions (variable # of questions)</a:t>
              </a:r>
              <a:endParaRPr lang="en-US" altLang="en-US" sz="1600"/>
            </a:p>
          </p:txBody>
        </p:sp>
        <p:sp>
          <p:nvSpPr>
            <p:cNvPr id="26" name="Text Box 26"/>
            <p:cNvSpPr txBox="true">
              <a:spLocks noChangeArrowheads="true"/>
            </p:cNvSpPr>
            <p:nvPr/>
          </p:nvSpPr>
          <p:spPr bwMode="auto">
            <a:xfrm>
              <a:off x="3866" y="2067"/>
              <a:ext cx="10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 additional RRs</a:t>
              </a:r>
              <a:endParaRPr lang="en-US" altLang="en-US" sz="1600"/>
            </a:p>
          </p:txBody>
        </p:sp>
        <p:sp>
          <p:nvSpPr>
            <p:cNvPr id="27" name="Text Box 27"/>
            <p:cNvSpPr txBox="true">
              <a:spLocks noChangeArrowheads="true"/>
            </p:cNvSpPr>
            <p:nvPr/>
          </p:nvSpPr>
          <p:spPr bwMode="auto">
            <a:xfrm>
              <a:off x="2762" y="2068"/>
              <a:ext cx="9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 authority RRs</a:t>
              </a:r>
              <a:endParaRPr lang="en-US" altLang="en-US" sz="1600"/>
            </a:p>
          </p:txBody>
        </p:sp>
        <p:sp>
          <p:nvSpPr>
            <p:cNvPr id="28" name="Text Box 28"/>
            <p:cNvSpPr txBox="true">
              <a:spLocks noChangeArrowheads="true"/>
            </p:cNvSpPr>
            <p:nvPr/>
          </p:nvSpPr>
          <p:spPr bwMode="auto">
            <a:xfrm>
              <a:off x="3928" y="1786"/>
              <a:ext cx="9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 answer RRs</a:t>
              </a:r>
              <a:endParaRPr lang="en-US" altLang="en-US" sz="1600"/>
            </a:p>
          </p:txBody>
        </p:sp>
        <p:sp>
          <p:nvSpPr>
            <p:cNvPr id="29" name="Text Box 30"/>
            <p:cNvSpPr txBox="true">
              <a:spLocks noChangeArrowheads="true"/>
            </p:cNvSpPr>
            <p:nvPr/>
          </p:nvSpPr>
          <p:spPr bwMode="auto">
            <a:xfrm>
              <a:off x="2983" y="2848"/>
              <a:ext cx="16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answers (variable # of RRs)</a:t>
              </a:r>
              <a:endParaRPr lang="en-US" altLang="en-US" sz="1600"/>
            </a:p>
          </p:txBody>
        </p:sp>
        <p:sp>
          <p:nvSpPr>
            <p:cNvPr id="30" name="Text Box 31"/>
            <p:cNvSpPr txBox="true">
              <a:spLocks noChangeArrowheads="true"/>
            </p:cNvSpPr>
            <p:nvPr/>
          </p:nvSpPr>
          <p:spPr bwMode="auto">
            <a:xfrm>
              <a:off x="3002" y="3280"/>
              <a:ext cx="17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authority (variable # of RRs)</a:t>
              </a:r>
              <a:endParaRPr lang="en-US" altLang="en-US" sz="1600"/>
            </a:p>
          </p:txBody>
        </p:sp>
        <p:sp>
          <p:nvSpPr>
            <p:cNvPr id="31" name="Text Box 32"/>
            <p:cNvSpPr txBox="true">
              <a:spLocks noChangeArrowheads="true"/>
            </p:cNvSpPr>
            <p:nvPr/>
          </p:nvSpPr>
          <p:spPr bwMode="auto">
            <a:xfrm>
              <a:off x="2811" y="3700"/>
              <a:ext cx="20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additional info (variable # of RRs)</a:t>
              </a:r>
              <a:endParaRPr lang="en-US" altLang="en-US" sz="1600"/>
            </a:p>
          </p:txBody>
        </p:sp>
      </p:grpSp>
      <p:sp>
        <p:nvSpPr>
          <p:cNvPr id="32" name="Line 34"/>
          <p:cNvSpPr>
            <a:spLocks noChangeShapeType="true"/>
          </p:cNvSpPr>
          <p:nvPr/>
        </p:nvSpPr>
        <p:spPr bwMode="auto">
          <a:xfrm flipV="true">
            <a:off x="2544481" y="2690376"/>
            <a:ext cx="2902854" cy="295274"/>
          </a:xfrm>
          <a:prstGeom prst="line">
            <a:avLst/>
          </a:prstGeom>
          <a:noFill/>
          <a:ln w="12700">
            <a:solidFill>
              <a:srgbClr val="CC0000"/>
            </a:solidFill>
            <a:round/>
          </a:ln>
          <a:extLst>
            <a:ext uri="{909E8E84-426E-40DD-AFC4-6F175D3DCCD1}">
              <a14:hiddenFill xmlns:a14="http://schemas.microsoft.com/office/drawing/2010/main">
                <a:noFill/>
              </a14:hiddenFill>
            </a:ext>
          </a:extLst>
        </p:spPr>
        <p:txBody>
          <a:bodyPr/>
          <a:lstStyle/>
          <a:p>
            <a:endParaRPr lang="en-US"/>
          </a:p>
        </p:txBody>
      </p:sp>
      <p:sp>
        <p:nvSpPr>
          <p:cNvPr id="33" name="Line 35"/>
          <p:cNvSpPr>
            <a:spLocks noChangeShapeType="true"/>
          </p:cNvSpPr>
          <p:nvPr/>
        </p:nvSpPr>
        <p:spPr bwMode="auto">
          <a:xfrm flipV="true">
            <a:off x="1186484" y="2669739"/>
            <a:ext cx="6383337" cy="1208088"/>
          </a:xfrm>
          <a:prstGeom prst="line">
            <a:avLst/>
          </a:prstGeom>
          <a:noFill/>
          <a:ln w="12700">
            <a:solidFill>
              <a:srgbClr val="CC0000"/>
            </a:solidFill>
            <a:round/>
          </a:ln>
          <a:extLst>
            <a:ext uri="{909E8E84-426E-40DD-AFC4-6F175D3DCCD1}">
              <a14:hiddenFill xmlns:a14="http://schemas.microsoft.com/office/drawing/2010/main">
                <a:noFill/>
              </a14:hiddenFill>
            </a:ext>
          </a:extLst>
        </p:spPr>
        <p:txBody>
          <a:bodyPr/>
          <a:lstStyle/>
          <a:p>
            <a:endParaRPr lang="en-US"/>
          </a:p>
        </p:txBody>
      </p:sp>
      <p:grpSp>
        <p:nvGrpSpPr>
          <p:cNvPr id="34" name="Group 60"/>
          <p:cNvGrpSpPr/>
          <p:nvPr/>
        </p:nvGrpSpPr>
        <p:grpSpPr bwMode="auto">
          <a:xfrm>
            <a:off x="5136184" y="2017276"/>
            <a:ext cx="1747837" cy="274638"/>
            <a:chOff x="2691" y="1194"/>
            <a:chExt cx="1101" cy="173"/>
          </a:xfrm>
        </p:grpSpPr>
        <p:sp>
          <p:nvSpPr>
            <p:cNvPr id="35" name="Text Box 57"/>
            <p:cNvSpPr txBox="true">
              <a:spLocks noChangeArrowheads="true"/>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200"/>
                <a:t>2 bytes</a:t>
              </a:r>
              <a:endParaRPr lang="en-US" altLang="en-US" sz="1200"/>
            </a:p>
          </p:txBody>
        </p:sp>
        <p:sp>
          <p:nvSpPr>
            <p:cNvPr id="36" name="Line 58"/>
            <p:cNvSpPr>
              <a:spLocks noChangeShapeType="true"/>
            </p:cNvSpPr>
            <p:nvPr/>
          </p:nvSpPr>
          <p:spPr bwMode="auto">
            <a:xfrm>
              <a:off x="3465" y="1284"/>
              <a:ext cx="32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Line 59"/>
            <p:cNvSpPr>
              <a:spLocks noChangeShapeType="true"/>
            </p:cNvSpPr>
            <p:nvPr/>
          </p:nvSpPr>
          <p:spPr bwMode="auto">
            <a:xfrm flipH="true" flipV="true">
              <a:off x="2691" y="1284"/>
              <a:ext cx="32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8" name="Group 61"/>
          <p:cNvGrpSpPr/>
          <p:nvPr/>
        </p:nvGrpSpPr>
        <p:grpSpPr bwMode="auto">
          <a:xfrm>
            <a:off x="6911009" y="2017276"/>
            <a:ext cx="1747837" cy="274638"/>
            <a:chOff x="2691" y="1194"/>
            <a:chExt cx="1101" cy="173"/>
          </a:xfrm>
        </p:grpSpPr>
        <p:sp>
          <p:nvSpPr>
            <p:cNvPr id="39" name="Text Box 62"/>
            <p:cNvSpPr txBox="true">
              <a:spLocks noChangeArrowheads="true"/>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200"/>
                <a:t>2 bytes</a:t>
              </a:r>
              <a:endParaRPr lang="en-US" altLang="en-US" sz="1200"/>
            </a:p>
          </p:txBody>
        </p:sp>
        <p:sp>
          <p:nvSpPr>
            <p:cNvPr id="40" name="Line 63"/>
            <p:cNvSpPr>
              <a:spLocks noChangeShapeType="true"/>
            </p:cNvSpPr>
            <p:nvPr/>
          </p:nvSpPr>
          <p:spPr bwMode="auto">
            <a:xfrm>
              <a:off x="3465" y="1284"/>
              <a:ext cx="32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64"/>
            <p:cNvSpPr>
              <a:spLocks noChangeShapeType="true"/>
            </p:cNvSpPr>
            <p:nvPr/>
          </p:nvSpPr>
          <p:spPr bwMode="auto">
            <a:xfrm flipH="true" flipV="true">
              <a:off x="2691" y="1284"/>
              <a:ext cx="32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3"/>
          <p:cNvSpPr txBox="true">
            <a:spLocks noChangeArrowheads="true"/>
          </p:cNvSpPr>
          <p:nvPr/>
        </p:nvSpPr>
        <p:spPr>
          <a:xfrm>
            <a:off x="83454" y="1510825"/>
            <a:ext cx="9025758"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30175" indent="0">
              <a:buNone/>
            </a:pPr>
            <a:r>
              <a:rPr lang="en-US" altLang="en-US" dirty="0">
                <a:ea typeface="MS PGothic" panose="020B0600070205080204" pitchFamily="34" charset="-128"/>
              </a:rPr>
              <a:t>DNS</a:t>
            </a:r>
            <a:r>
              <a:rPr lang="en-US" altLang="en-US" i="1" dirty="0">
                <a:ea typeface="MS PGothic" panose="020B0600070205080204" pitchFamily="34" charset="-128"/>
              </a:rPr>
              <a:t> </a:t>
            </a:r>
            <a:r>
              <a:rPr lang="en-US" altLang="en-US" i="1" dirty="0">
                <a:solidFill>
                  <a:srgbClr val="CC0000"/>
                </a:solidFill>
                <a:ea typeface="MS PGothic" panose="020B0600070205080204" pitchFamily="34" charset="-128"/>
              </a:rPr>
              <a:t>query</a:t>
            </a:r>
            <a:r>
              <a:rPr lang="en-US" altLang="en-US" dirty="0">
                <a:solidFill>
                  <a:srgbClr val="FF0000"/>
                </a:solidFill>
                <a:ea typeface="MS PGothic" panose="020B0600070205080204" pitchFamily="34" charset="-128"/>
              </a:rPr>
              <a:t> </a:t>
            </a:r>
            <a:r>
              <a:rPr lang="en-US" altLang="en-US" dirty="0">
                <a:ea typeface="MS PGothic" panose="020B0600070205080204" pitchFamily="34" charset="-128"/>
              </a:rPr>
              <a:t>and </a:t>
            </a:r>
            <a:r>
              <a:rPr lang="en-US" altLang="en-US" i="1" dirty="0">
                <a:solidFill>
                  <a:srgbClr val="CC0000"/>
                </a:solidFill>
                <a:ea typeface="MS PGothic" panose="020B0600070205080204" pitchFamily="34" charset="-128"/>
              </a:rPr>
              <a:t>reply</a:t>
            </a:r>
            <a:r>
              <a:rPr lang="en-US" altLang="en-US" dirty="0">
                <a:ea typeface="MS PGothic" panose="020B0600070205080204" pitchFamily="34" charset="-128"/>
              </a:rPr>
              <a:t> messages, both have same  </a:t>
            </a:r>
            <a:r>
              <a:rPr lang="en-US" altLang="en-US" i="1" dirty="0">
                <a:solidFill>
                  <a:srgbClr val="CC0000"/>
                </a:solidFill>
                <a:ea typeface="MS PGothic" panose="020B0600070205080204" pitchFamily="34" charset="-128"/>
              </a:rPr>
              <a:t>format:</a:t>
            </a:r>
            <a:endParaRPr lang="en-US" altLang="en-US" dirty="0">
              <a:solidFill>
                <a:srgbClr val="CC0000"/>
              </a:solidFill>
              <a:ea typeface="MS PGothic" panose="020B0600070205080204" pitchFamily="34" charset="-128"/>
            </a:endParaRPr>
          </a:p>
        </p:txBody>
      </p:sp>
      <p:grpSp>
        <p:nvGrpSpPr>
          <p:cNvPr id="9" name="Group 36"/>
          <p:cNvGrpSpPr/>
          <p:nvPr/>
        </p:nvGrpSpPr>
        <p:grpSpPr bwMode="auto">
          <a:xfrm>
            <a:off x="5437324" y="2377707"/>
            <a:ext cx="3725863" cy="4184650"/>
            <a:chOff x="2672" y="1396"/>
            <a:chExt cx="2347" cy="2636"/>
          </a:xfrm>
        </p:grpSpPr>
        <p:sp>
          <p:nvSpPr>
            <p:cNvPr id="11" name="Rectangle 33"/>
            <p:cNvSpPr>
              <a:spLocks noChangeArrowheads="true"/>
            </p:cNvSpPr>
            <p:nvPr/>
          </p:nvSpPr>
          <p:spPr bwMode="auto">
            <a:xfrm>
              <a:off x="2742" y="1396"/>
              <a:ext cx="2277" cy="25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12" name="Rectangle 12"/>
            <p:cNvSpPr>
              <a:spLocks noChangeArrowheads="true"/>
            </p:cNvSpPr>
            <p:nvPr/>
          </p:nvSpPr>
          <p:spPr bwMode="auto">
            <a:xfrm>
              <a:off x="2688" y="1447"/>
              <a:ext cx="2277" cy="2585"/>
            </a:xfrm>
            <a:prstGeom prst="rect">
              <a:avLst/>
            </a:prstGeom>
            <a:solidFill>
              <a:schemeClr val="bg1"/>
            </a:solidFill>
            <a:ln w="19050">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14" name="Line 13"/>
            <p:cNvSpPr>
              <a:spLocks noChangeShapeType="true"/>
            </p:cNvSpPr>
            <p:nvPr/>
          </p:nvSpPr>
          <p:spPr bwMode="auto">
            <a:xfrm>
              <a:off x="2681" y="3606"/>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5" name="Line 14"/>
            <p:cNvSpPr>
              <a:spLocks noChangeShapeType="true"/>
            </p:cNvSpPr>
            <p:nvPr/>
          </p:nvSpPr>
          <p:spPr bwMode="auto">
            <a:xfrm>
              <a:off x="2688" y="3174"/>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6" name="Line 15"/>
            <p:cNvSpPr>
              <a:spLocks noChangeShapeType="true"/>
            </p:cNvSpPr>
            <p:nvPr/>
          </p:nvSpPr>
          <p:spPr bwMode="auto">
            <a:xfrm>
              <a:off x="2681" y="2742"/>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7" name="Line 16"/>
            <p:cNvSpPr>
              <a:spLocks noChangeShapeType="true"/>
            </p:cNvSpPr>
            <p:nvPr/>
          </p:nvSpPr>
          <p:spPr bwMode="auto">
            <a:xfrm>
              <a:off x="2681" y="2317"/>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8" name="Line 17"/>
            <p:cNvSpPr>
              <a:spLocks noChangeShapeType="true"/>
            </p:cNvSpPr>
            <p:nvPr/>
          </p:nvSpPr>
          <p:spPr bwMode="auto">
            <a:xfrm>
              <a:off x="2680" y="2029"/>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9" name="Line 18"/>
            <p:cNvSpPr>
              <a:spLocks noChangeShapeType="true"/>
            </p:cNvSpPr>
            <p:nvPr/>
          </p:nvSpPr>
          <p:spPr bwMode="auto">
            <a:xfrm>
              <a:off x="2672" y="1745"/>
              <a:ext cx="229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0" name="Line 19"/>
            <p:cNvSpPr>
              <a:spLocks noChangeShapeType="true"/>
            </p:cNvSpPr>
            <p:nvPr/>
          </p:nvSpPr>
          <p:spPr bwMode="auto">
            <a:xfrm>
              <a:off x="3826" y="1454"/>
              <a:ext cx="2" cy="85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1" name="Text Box 20"/>
            <p:cNvSpPr txBox="true">
              <a:spLocks noChangeArrowheads="true"/>
            </p:cNvSpPr>
            <p:nvPr/>
          </p:nvSpPr>
          <p:spPr bwMode="auto">
            <a:xfrm>
              <a:off x="2842" y="1492"/>
              <a:ext cx="8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identification</a:t>
              </a:r>
              <a:endParaRPr lang="en-US" altLang="en-US" sz="1600"/>
            </a:p>
          </p:txBody>
        </p:sp>
        <p:sp>
          <p:nvSpPr>
            <p:cNvPr id="22" name="Text Box 21"/>
            <p:cNvSpPr txBox="true">
              <a:spLocks noChangeArrowheads="true"/>
            </p:cNvSpPr>
            <p:nvPr/>
          </p:nvSpPr>
          <p:spPr bwMode="auto">
            <a:xfrm>
              <a:off x="4180" y="1492"/>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flags</a:t>
              </a:r>
              <a:endParaRPr lang="en-US" altLang="en-US" sz="1600"/>
            </a:p>
          </p:txBody>
        </p:sp>
        <p:sp>
          <p:nvSpPr>
            <p:cNvPr id="23" name="Text Box 22"/>
            <p:cNvSpPr txBox="true">
              <a:spLocks noChangeArrowheads="true"/>
            </p:cNvSpPr>
            <p:nvPr/>
          </p:nvSpPr>
          <p:spPr bwMode="auto">
            <a:xfrm>
              <a:off x="2862" y="1780"/>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 questions</a:t>
              </a:r>
              <a:endParaRPr lang="en-US" altLang="en-US" sz="1600"/>
            </a:p>
          </p:txBody>
        </p:sp>
        <p:sp>
          <p:nvSpPr>
            <p:cNvPr id="24" name="Text Box 23"/>
            <p:cNvSpPr txBox="true">
              <a:spLocks noChangeArrowheads="true"/>
            </p:cNvSpPr>
            <p:nvPr/>
          </p:nvSpPr>
          <p:spPr bwMode="auto">
            <a:xfrm>
              <a:off x="2789" y="2417"/>
              <a:ext cx="20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questions (variable # of questions)</a:t>
              </a:r>
              <a:endParaRPr lang="en-US" altLang="en-US" sz="1600"/>
            </a:p>
          </p:txBody>
        </p:sp>
        <p:sp>
          <p:nvSpPr>
            <p:cNvPr id="25" name="Text Box 26"/>
            <p:cNvSpPr txBox="true">
              <a:spLocks noChangeArrowheads="true"/>
            </p:cNvSpPr>
            <p:nvPr/>
          </p:nvSpPr>
          <p:spPr bwMode="auto">
            <a:xfrm>
              <a:off x="3866" y="2067"/>
              <a:ext cx="10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 additional RRs</a:t>
              </a:r>
              <a:endParaRPr lang="en-US" altLang="en-US" sz="1600"/>
            </a:p>
          </p:txBody>
        </p:sp>
        <p:sp>
          <p:nvSpPr>
            <p:cNvPr id="26" name="Text Box 27"/>
            <p:cNvSpPr txBox="true">
              <a:spLocks noChangeArrowheads="true"/>
            </p:cNvSpPr>
            <p:nvPr/>
          </p:nvSpPr>
          <p:spPr bwMode="auto">
            <a:xfrm>
              <a:off x="2762" y="2068"/>
              <a:ext cx="9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 authority RRs</a:t>
              </a:r>
              <a:endParaRPr lang="en-US" altLang="en-US" sz="1600"/>
            </a:p>
          </p:txBody>
        </p:sp>
        <p:sp>
          <p:nvSpPr>
            <p:cNvPr id="27" name="Text Box 28"/>
            <p:cNvSpPr txBox="true">
              <a:spLocks noChangeArrowheads="true"/>
            </p:cNvSpPr>
            <p:nvPr/>
          </p:nvSpPr>
          <p:spPr bwMode="auto">
            <a:xfrm>
              <a:off x="3928" y="1786"/>
              <a:ext cx="9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 answer RRs</a:t>
              </a:r>
              <a:endParaRPr lang="en-US" altLang="en-US" sz="1600"/>
            </a:p>
          </p:txBody>
        </p:sp>
        <p:sp>
          <p:nvSpPr>
            <p:cNvPr id="28" name="Text Box 30"/>
            <p:cNvSpPr txBox="true">
              <a:spLocks noChangeArrowheads="true"/>
            </p:cNvSpPr>
            <p:nvPr/>
          </p:nvSpPr>
          <p:spPr bwMode="auto">
            <a:xfrm>
              <a:off x="2983" y="2848"/>
              <a:ext cx="16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answers (variable # of RRs)</a:t>
              </a:r>
              <a:endParaRPr lang="en-US" altLang="en-US" sz="1600"/>
            </a:p>
          </p:txBody>
        </p:sp>
        <p:sp>
          <p:nvSpPr>
            <p:cNvPr id="29" name="Text Box 31"/>
            <p:cNvSpPr txBox="true">
              <a:spLocks noChangeArrowheads="true"/>
            </p:cNvSpPr>
            <p:nvPr/>
          </p:nvSpPr>
          <p:spPr bwMode="auto">
            <a:xfrm>
              <a:off x="3002" y="3280"/>
              <a:ext cx="17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authority (variable # of RRs)</a:t>
              </a:r>
              <a:endParaRPr lang="en-US" altLang="en-US" sz="1600"/>
            </a:p>
          </p:txBody>
        </p:sp>
        <p:sp>
          <p:nvSpPr>
            <p:cNvPr id="30" name="Text Box 32"/>
            <p:cNvSpPr txBox="true">
              <a:spLocks noChangeArrowheads="true"/>
            </p:cNvSpPr>
            <p:nvPr/>
          </p:nvSpPr>
          <p:spPr bwMode="auto">
            <a:xfrm>
              <a:off x="2811" y="3700"/>
              <a:ext cx="20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a:t>additional info (variable # of RRs)</a:t>
              </a:r>
              <a:endParaRPr lang="en-US" altLang="en-US" sz="1600"/>
            </a:p>
          </p:txBody>
        </p:sp>
      </p:grpSp>
      <p:grpSp>
        <p:nvGrpSpPr>
          <p:cNvPr id="31" name="Group 60"/>
          <p:cNvGrpSpPr/>
          <p:nvPr/>
        </p:nvGrpSpPr>
        <p:grpSpPr bwMode="auto">
          <a:xfrm>
            <a:off x="5467487" y="2057032"/>
            <a:ext cx="1747837" cy="274638"/>
            <a:chOff x="2691" y="1194"/>
            <a:chExt cx="1101" cy="173"/>
          </a:xfrm>
        </p:grpSpPr>
        <p:sp>
          <p:nvSpPr>
            <p:cNvPr id="32" name="Text Box 57"/>
            <p:cNvSpPr txBox="true">
              <a:spLocks noChangeArrowheads="true"/>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200"/>
                <a:t>2 bytes</a:t>
              </a:r>
              <a:endParaRPr lang="en-US" altLang="en-US" sz="1200"/>
            </a:p>
          </p:txBody>
        </p:sp>
        <p:sp>
          <p:nvSpPr>
            <p:cNvPr id="33" name="Line 58"/>
            <p:cNvSpPr>
              <a:spLocks noChangeShapeType="true"/>
            </p:cNvSpPr>
            <p:nvPr/>
          </p:nvSpPr>
          <p:spPr bwMode="auto">
            <a:xfrm>
              <a:off x="3465" y="1284"/>
              <a:ext cx="32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Line 59"/>
            <p:cNvSpPr>
              <a:spLocks noChangeShapeType="true"/>
            </p:cNvSpPr>
            <p:nvPr/>
          </p:nvSpPr>
          <p:spPr bwMode="auto">
            <a:xfrm flipH="true" flipV="true">
              <a:off x="2691" y="1284"/>
              <a:ext cx="32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5" name="Group 61"/>
          <p:cNvGrpSpPr/>
          <p:nvPr/>
        </p:nvGrpSpPr>
        <p:grpSpPr bwMode="auto">
          <a:xfrm>
            <a:off x="7242312" y="2057032"/>
            <a:ext cx="1747837" cy="274638"/>
            <a:chOff x="2691" y="1194"/>
            <a:chExt cx="1101" cy="173"/>
          </a:xfrm>
        </p:grpSpPr>
        <p:sp>
          <p:nvSpPr>
            <p:cNvPr id="36" name="Text Box 62"/>
            <p:cNvSpPr txBox="true">
              <a:spLocks noChangeArrowheads="true"/>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200"/>
                <a:t>2 bytes</a:t>
              </a:r>
              <a:endParaRPr lang="en-US" altLang="en-US" sz="1200"/>
            </a:p>
          </p:txBody>
        </p:sp>
        <p:sp>
          <p:nvSpPr>
            <p:cNvPr id="37" name="Line 63"/>
            <p:cNvSpPr>
              <a:spLocks noChangeShapeType="true"/>
            </p:cNvSpPr>
            <p:nvPr/>
          </p:nvSpPr>
          <p:spPr bwMode="auto">
            <a:xfrm>
              <a:off x="3465" y="1284"/>
              <a:ext cx="32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64"/>
            <p:cNvSpPr>
              <a:spLocks noChangeShapeType="true"/>
            </p:cNvSpPr>
            <p:nvPr/>
          </p:nvSpPr>
          <p:spPr bwMode="auto">
            <a:xfrm flipH="true" flipV="true">
              <a:off x="2691" y="1284"/>
              <a:ext cx="32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9" name="Text Box 4"/>
          <p:cNvSpPr txBox="true">
            <a:spLocks noChangeArrowheads="true"/>
          </p:cNvSpPr>
          <p:nvPr/>
        </p:nvSpPr>
        <p:spPr bwMode="auto">
          <a:xfrm>
            <a:off x="192907" y="4001750"/>
            <a:ext cx="3970338"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85000"/>
              </a:lnSpc>
              <a:spcBef>
                <a:spcPct val="0"/>
              </a:spcBef>
              <a:buClrTx/>
              <a:buSzTx/>
              <a:buFontTx/>
              <a:buNone/>
            </a:pPr>
            <a:r>
              <a:rPr lang="en-US" altLang="en-US" sz="2400" dirty="0">
                <a:latin typeface="+mn-lt"/>
              </a:rPr>
              <a:t>name, type fields for a query</a:t>
            </a:r>
            <a:endParaRPr lang="en-US" altLang="en-US" sz="2800" dirty="0">
              <a:latin typeface="+mn-lt"/>
            </a:endParaRPr>
          </a:p>
        </p:txBody>
      </p:sp>
      <p:sp>
        <p:nvSpPr>
          <p:cNvPr id="40" name="Text Box 5"/>
          <p:cNvSpPr txBox="true">
            <a:spLocks noChangeArrowheads="true"/>
          </p:cNvSpPr>
          <p:nvPr/>
        </p:nvSpPr>
        <p:spPr bwMode="auto">
          <a:xfrm>
            <a:off x="163250" y="4724062"/>
            <a:ext cx="4003170"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lnSpc>
                <a:spcPct val="85000"/>
              </a:lnSpc>
              <a:spcBef>
                <a:spcPct val="0"/>
              </a:spcBef>
              <a:buClrTx/>
              <a:buSzTx/>
              <a:buFontTx/>
              <a:buNone/>
            </a:pPr>
            <a:r>
              <a:rPr lang="en-US" altLang="en-US" sz="2400" dirty="0">
                <a:latin typeface="+mn-lt"/>
              </a:rPr>
              <a:t>RRs in response to query</a:t>
            </a:r>
            <a:endParaRPr lang="en-US" altLang="en-US" sz="2800" dirty="0">
              <a:latin typeface="+mn-lt"/>
            </a:endParaRPr>
          </a:p>
        </p:txBody>
      </p:sp>
      <p:sp>
        <p:nvSpPr>
          <p:cNvPr id="41" name="Text Box 6"/>
          <p:cNvSpPr txBox="true">
            <a:spLocks noChangeArrowheads="true"/>
          </p:cNvSpPr>
          <p:nvPr/>
        </p:nvSpPr>
        <p:spPr bwMode="auto">
          <a:xfrm>
            <a:off x="-617173" y="5391039"/>
            <a:ext cx="4801281"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lnSpc>
                <a:spcPct val="85000"/>
              </a:lnSpc>
              <a:spcBef>
                <a:spcPct val="0"/>
              </a:spcBef>
              <a:buClrTx/>
              <a:buSzTx/>
              <a:buFontTx/>
              <a:buNone/>
            </a:pPr>
            <a:r>
              <a:rPr lang="en-US" altLang="en-US" sz="2400" dirty="0">
                <a:latin typeface="+mn-lt"/>
              </a:rPr>
              <a:t>records for authoritative servers</a:t>
            </a:r>
            <a:endParaRPr lang="en-US" altLang="en-US" sz="2800" dirty="0">
              <a:latin typeface="+mn-lt"/>
            </a:endParaRPr>
          </a:p>
        </p:txBody>
      </p:sp>
      <p:sp>
        <p:nvSpPr>
          <p:cNvPr id="42" name="Text Box 7"/>
          <p:cNvSpPr txBox="true">
            <a:spLocks noChangeArrowheads="true"/>
          </p:cNvSpPr>
          <p:nvPr/>
        </p:nvSpPr>
        <p:spPr bwMode="auto">
          <a:xfrm>
            <a:off x="192907" y="5909669"/>
            <a:ext cx="3985985"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lnSpc>
                <a:spcPct val="85000"/>
              </a:lnSpc>
              <a:spcBef>
                <a:spcPct val="0"/>
              </a:spcBef>
              <a:buClrTx/>
              <a:buSzTx/>
              <a:buFontTx/>
              <a:buNone/>
            </a:pPr>
            <a:r>
              <a:rPr lang="en-US" altLang="en-US" sz="2400" dirty="0">
                <a:latin typeface="+mn-lt"/>
              </a:rPr>
              <a:t>additional “ </a:t>
            </a:r>
            <a:r>
              <a:rPr lang="en-US" altLang="ja-JP" sz="2400" dirty="0">
                <a:latin typeface="+mn-lt"/>
              </a:rPr>
              <a:t>helpful” </a:t>
            </a:r>
            <a:r>
              <a:rPr lang="en-US" altLang="en-US" sz="2400" dirty="0">
                <a:latin typeface="+mn-lt"/>
              </a:rPr>
              <a:t>info that may be used</a:t>
            </a:r>
            <a:endParaRPr lang="en-US" altLang="en-US" sz="2800" dirty="0">
              <a:latin typeface="+mn-lt"/>
            </a:endParaRPr>
          </a:p>
        </p:txBody>
      </p:sp>
      <p:sp>
        <p:nvSpPr>
          <p:cNvPr id="43" name="Line 37"/>
          <p:cNvSpPr>
            <a:spLocks noChangeShapeType="true"/>
          </p:cNvSpPr>
          <p:nvPr/>
        </p:nvSpPr>
        <p:spPr bwMode="auto">
          <a:xfrm flipH="true">
            <a:off x="4235587" y="6245972"/>
            <a:ext cx="1371600" cy="0"/>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endParaRPr lang="en-US" sz="2000"/>
          </a:p>
        </p:txBody>
      </p:sp>
      <p:sp>
        <p:nvSpPr>
          <p:cNvPr id="44" name="Line 38"/>
          <p:cNvSpPr>
            <a:spLocks noChangeShapeType="true"/>
          </p:cNvSpPr>
          <p:nvPr/>
        </p:nvSpPr>
        <p:spPr bwMode="auto">
          <a:xfrm flipH="true">
            <a:off x="4243525" y="5587159"/>
            <a:ext cx="1371600" cy="0"/>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endParaRPr lang="en-US" sz="2000"/>
          </a:p>
        </p:txBody>
      </p:sp>
      <p:sp>
        <p:nvSpPr>
          <p:cNvPr id="45" name="Line 39"/>
          <p:cNvSpPr>
            <a:spLocks noChangeShapeType="true"/>
          </p:cNvSpPr>
          <p:nvPr/>
        </p:nvSpPr>
        <p:spPr bwMode="auto">
          <a:xfrm flipH="true">
            <a:off x="4251462" y="4928347"/>
            <a:ext cx="1371600" cy="0"/>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endParaRPr lang="en-US" sz="2000"/>
          </a:p>
        </p:txBody>
      </p:sp>
      <p:sp>
        <p:nvSpPr>
          <p:cNvPr id="46" name="Line 40"/>
          <p:cNvSpPr>
            <a:spLocks noChangeShapeType="true"/>
          </p:cNvSpPr>
          <p:nvPr/>
        </p:nvSpPr>
        <p:spPr bwMode="auto">
          <a:xfrm flipH="true">
            <a:off x="4237175" y="4202859"/>
            <a:ext cx="1371600" cy="0"/>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endParaRPr lang="en-US" sz="2000"/>
          </a:p>
        </p:txBody>
      </p:sp>
      <p:sp>
        <p:nvSpPr>
          <p:cNvPr id="47" name="Rectangle 4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Protocol Messages</a:t>
            </a:r>
            <a:endParaRPr lang="en-IN" sz="2400" b="1" dirty="0">
              <a:solidFill>
                <a:schemeClr val="accent2">
                  <a:lumMod val="75000"/>
                </a:schemeClr>
              </a:solidFill>
            </a:endParaRPr>
          </a:p>
        </p:txBody>
      </p:sp>
      <p:sp>
        <p:nvSpPr>
          <p:cNvPr id="2" name="Rectangle 1"/>
          <p:cNvSpPr/>
          <p:nvPr/>
        </p:nvSpPr>
        <p:spPr>
          <a:xfrm>
            <a:off x="9194937" y="4404967"/>
            <a:ext cx="2537101" cy="923330"/>
          </a:xfrm>
          <a:prstGeom prst="rect">
            <a:avLst/>
          </a:prstGeom>
        </p:spPr>
        <p:txBody>
          <a:bodyPr wrap="square">
            <a:spAutoFit/>
          </a:bodyPr>
          <a:lstStyle/>
          <a:p>
            <a:pPr algn="just"/>
            <a:r>
              <a:rPr lang="en-US" dirty="0"/>
              <a:t>Type (for example, A, NS, CNAME, and MX), the Value, and the TTL.</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Emulating Local DNS Server (Step 1: Ask Root)</a:t>
            </a:r>
            <a:endParaRPr lang="en-IN" sz="2400" b="1" dirty="0">
              <a:solidFill>
                <a:schemeClr val="accent2">
                  <a:lumMod val="75000"/>
                </a:schemeClr>
              </a:solidFill>
            </a:endParaRPr>
          </a:p>
        </p:txBody>
      </p:sp>
      <p:pic>
        <p:nvPicPr>
          <p:cNvPr id="8" name="Picture 7" descr="Screen Clipping"/>
          <p:cNvPicPr>
            <a:picLocks noChangeAspect="true"/>
          </p:cNvPicPr>
          <p:nvPr/>
        </p:nvPicPr>
        <p:blipFill>
          <a:blip r:embed="rId2" cstate="print">
            <a:extLst>
              <a:ext uri="{28A0092B-C50C-407E-A947-70E740481C1C}">
                <a14:useLocalDpi xmlns:a14="http://schemas.microsoft.com/office/drawing/2010/main" val="false"/>
              </a:ext>
            </a:extLst>
          </a:blip>
          <a:stretch>
            <a:fillRect/>
          </a:stretch>
        </p:blipFill>
        <p:spPr>
          <a:xfrm>
            <a:off x="255136" y="2195338"/>
            <a:ext cx="8024105" cy="3511643"/>
          </a:xfrm>
          <a:prstGeom prst="rect">
            <a:avLst/>
          </a:prstGeom>
        </p:spPr>
      </p:pic>
      <p:sp>
        <p:nvSpPr>
          <p:cNvPr id="9" name="TextBox 8"/>
          <p:cNvSpPr txBox="true"/>
          <p:nvPr/>
        </p:nvSpPr>
        <p:spPr>
          <a:xfrm>
            <a:off x="4325114" y="1635887"/>
            <a:ext cx="4075090" cy="400110"/>
          </a:xfrm>
          <a:prstGeom prst="rect">
            <a:avLst/>
          </a:prstGeom>
          <a:noFill/>
        </p:spPr>
        <p:txBody>
          <a:bodyPr wrap="none" rtlCol="0">
            <a:spAutoFit/>
          </a:bodyPr>
          <a:lstStyle/>
          <a:p>
            <a:r>
              <a:rPr lang="en-US" sz="2000" dirty="0"/>
              <a:t>Directly send the query to this server.</a:t>
            </a:r>
            <a:endParaRPr lang="en-US" sz="2000" dirty="0"/>
          </a:p>
        </p:txBody>
      </p:sp>
      <p:sp>
        <p:nvSpPr>
          <p:cNvPr id="11" name="Right Arrow 4"/>
          <p:cNvSpPr/>
          <p:nvPr/>
        </p:nvSpPr>
        <p:spPr>
          <a:xfrm rot="9794900">
            <a:off x="3761117" y="1912460"/>
            <a:ext cx="552091" cy="163901"/>
          </a:xfrm>
          <a:prstGeom prst="rightArrow">
            <a:avLst/>
          </a:prstGeom>
          <a:solidFill>
            <a:srgbClr val="EA7F25"/>
          </a:solidFill>
          <a:ln>
            <a:solidFill>
              <a:srgbClr val="EA7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p:nvCxnSpPr>
        <p:spPr>
          <a:xfrm>
            <a:off x="2551918" y="2502160"/>
            <a:ext cx="1785668" cy="0"/>
          </a:xfrm>
          <a:prstGeom prst="line">
            <a:avLst/>
          </a:prstGeom>
          <a:ln w="38100">
            <a:solidFill>
              <a:srgbClr val="112344"/>
            </a:solidFill>
          </a:ln>
        </p:spPr>
        <p:style>
          <a:lnRef idx="1">
            <a:schemeClr val="accent1"/>
          </a:lnRef>
          <a:fillRef idx="0">
            <a:schemeClr val="accent1"/>
          </a:fillRef>
          <a:effectRef idx="0">
            <a:schemeClr val="accent1"/>
          </a:effectRef>
          <a:fontRef idx="minor">
            <a:schemeClr val="tx1"/>
          </a:fontRef>
        </p:style>
      </p:cxnSp>
      <p:sp>
        <p:nvSpPr>
          <p:cNvPr id="14" name="TextBox 13"/>
          <p:cNvSpPr txBox="true"/>
          <p:nvPr/>
        </p:nvSpPr>
        <p:spPr>
          <a:xfrm>
            <a:off x="8534400" y="2611913"/>
            <a:ext cx="2716696" cy="1015663"/>
          </a:xfrm>
          <a:prstGeom prst="rect">
            <a:avLst/>
          </a:prstGeom>
          <a:noFill/>
        </p:spPr>
        <p:txBody>
          <a:bodyPr wrap="square" rtlCol="0">
            <a:spAutoFit/>
          </a:bodyPr>
          <a:lstStyle/>
          <a:p>
            <a:r>
              <a:rPr lang="en-US" sz="2000" dirty="0"/>
              <a:t>No answer (the root does not know the answer)</a:t>
            </a:r>
            <a:endParaRPr lang="en-US" sz="2000" dirty="0"/>
          </a:p>
        </p:txBody>
      </p:sp>
      <p:sp>
        <p:nvSpPr>
          <p:cNvPr id="15" name="Right Arrow 12"/>
          <p:cNvSpPr/>
          <p:nvPr/>
        </p:nvSpPr>
        <p:spPr>
          <a:xfrm rot="10800000">
            <a:off x="7230956" y="3058077"/>
            <a:ext cx="829816" cy="103427"/>
          </a:xfrm>
          <a:prstGeom prst="rightArrow">
            <a:avLst/>
          </a:prstGeom>
          <a:solidFill>
            <a:srgbClr val="EA7F25"/>
          </a:solidFill>
          <a:ln>
            <a:solidFill>
              <a:srgbClr val="EA7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p:cNvSpPr txBox="true"/>
          <p:nvPr/>
        </p:nvSpPr>
        <p:spPr>
          <a:xfrm>
            <a:off x="8555294" y="3964639"/>
            <a:ext cx="2104225" cy="400110"/>
          </a:xfrm>
          <a:prstGeom prst="rect">
            <a:avLst/>
          </a:prstGeom>
          <a:noFill/>
        </p:spPr>
        <p:txBody>
          <a:bodyPr wrap="square" rtlCol="0">
            <a:spAutoFit/>
          </a:bodyPr>
          <a:lstStyle/>
          <a:p>
            <a:r>
              <a:rPr lang="en-US" sz="2000" dirty="0"/>
              <a:t>Go ask them!</a:t>
            </a:r>
            <a:endParaRPr lang="en-US" sz="2000" dirty="0"/>
          </a:p>
        </p:txBody>
      </p:sp>
      <p:sp>
        <p:nvSpPr>
          <p:cNvPr id="17" name="Right Brace 16"/>
          <p:cNvSpPr/>
          <p:nvPr/>
        </p:nvSpPr>
        <p:spPr>
          <a:xfrm>
            <a:off x="8061448" y="3538109"/>
            <a:ext cx="163902" cy="1375074"/>
          </a:xfrm>
          <a:prstGeom prst="rightBrace">
            <a:avLst>
              <a:gd name="adj1" fmla="val 87280"/>
              <a:gd name="adj2" fmla="val 46719"/>
            </a:avLst>
          </a:prstGeom>
          <a:noFill/>
          <a:ln w="28575">
            <a:solidFill>
              <a:srgbClr val="EA7F2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8" name="Right Arrow 16"/>
          <p:cNvSpPr/>
          <p:nvPr/>
        </p:nvSpPr>
        <p:spPr>
          <a:xfrm rot="10800000">
            <a:off x="8330887" y="4100096"/>
            <a:ext cx="205853" cy="147150"/>
          </a:xfrm>
          <a:prstGeom prst="rightArrow">
            <a:avLst/>
          </a:prstGeom>
          <a:solidFill>
            <a:srgbClr val="EA7F25"/>
          </a:solidFill>
          <a:ln>
            <a:solidFill>
              <a:srgbClr val="EA7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GB" sz="2400" b="1" dirty="0">
                <a:solidFill>
                  <a:schemeClr val="accent2">
                    <a:lumMod val="75000"/>
                  </a:schemeClr>
                </a:solidFill>
              </a:rPr>
              <a:t>Steps </a:t>
            </a:r>
            <a:r>
              <a:rPr lang="en-GB" sz="2400" b="1" dirty="0" smtClean="0">
                <a:solidFill>
                  <a:schemeClr val="accent2">
                    <a:lumMod val="75000"/>
                  </a:schemeClr>
                </a:solidFill>
              </a:rPr>
              <a:t>2–3: </a:t>
            </a:r>
            <a:r>
              <a:rPr lang="en-GB" sz="2400" b="1" dirty="0">
                <a:solidFill>
                  <a:schemeClr val="accent2">
                    <a:lumMod val="75000"/>
                  </a:schemeClr>
                </a:solidFill>
              </a:rPr>
              <a:t>Ask </a:t>
            </a:r>
            <a:r>
              <a:rPr lang="en-GB" sz="2400" b="1" dirty="0" err="1">
                <a:solidFill>
                  <a:schemeClr val="accent2">
                    <a:lumMod val="75000"/>
                  </a:schemeClr>
                </a:solidFill>
              </a:rPr>
              <a:t>.net</a:t>
            </a:r>
            <a:r>
              <a:rPr lang="en-GB" sz="2400" b="1" dirty="0">
                <a:solidFill>
                  <a:schemeClr val="accent2">
                    <a:lumMod val="75000"/>
                  </a:schemeClr>
                </a:solidFill>
              </a:rPr>
              <a:t> &amp; example.net servers</a:t>
            </a:r>
            <a:endParaRPr lang="en-IN" sz="2400" b="1" dirty="0">
              <a:solidFill>
                <a:schemeClr val="accent2">
                  <a:lumMod val="75000"/>
                </a:schemeClr>
              </a:solidFill>
            </a:endParaRPr>
          </a:p>
        </p:txBody>
      </p:sp>
      <p:sp>
        <p:nvSpPr>
          <p:cNvPr id="8" name="Shape 140"/>
          <p:cNvSpPr txBox="true"/>
          <p:nvPr/>
        </p:nvSpPr>
        <p:spPr>
          <a:xfrm>
            <a:off x="7297293" y="1602065"/>
            <a:ext cx="3574377" cy="362586"/>
          </a:xfrm>
          <a:prstGeom prst="rect">
            <a:avLst/>
          </a:prstGeom>
          <a:noFill/>
          <a:ln>
            <a:noFill/>
          </a:ln>
        </p:spPr>
        <p:txBody>
          <a:bodyPr wrap="square" lIns="91425" tIns="91425" rIns="91425" bIns="91425" anchor="t" anchorCtr="false">
            <a:noAutofit/>
          </a:bodyPr>
          <a:lstStyle/>
          <a:p>
            <a:pPr marL="285750" indent="-285750">
              <a:buBlip>
                <a:blip r:embed="rId2"/>
              </a:buBlip>
            </a:pPr>
            <a:r>
              <a:rPr lang="en-GB" sz="2000" dirty="0">
                <a:solidFill>
                  <a:srgbClr val="3A3A3A"/>
                </a:solidFill>
                <a:latin typeface="Calibri" panose="020F0502020204030204" pitchFamily="34" charset="0"/>
                <a:cs typeface="Calibri" panose="020F0502020204030204" pitchFamily="34" charset="0"/>
              </a:rPr>
              <a:t>Ask a </a:t>
            </a:r>
            <a:r>
              <a:rPr lang="en-GB" sz="2000" dirty="0" err="1">
                <a:solidFill>
                  <a:srgbClr val="3A3A3A"/>
                </a:solidFill>
                <a:latin typeface="Calibri" panose="020F0502020204030204" pitchFamily="34" charset="0"/>
                <a:cs typeface="Calibri" panose="020F0502020204030204" pitchFamily="34" charset="0"/>
              </a:rPr>
              <a:t>.net</a:t>
            </a:r>
            <a:r>
              <a:rPr lang="en-GB" sz="2000" dirty="0">
                <a:solidFill>
                  <a:srgbClr val="3A3A3A"/>
                </a:solidFill>
                <a:latin typeface="Calibri" panose="020F0502020204030204" pitchFamily="34" charset="0"/>
                <a:cs typeface="Calibri" panose="020F0502020204030204" pitchFamily="34" charset="0"/>
              </a:rPr>
              <a:t> nameservers. </a:t>
            </a:r>
            <a:endParaRPr lang="en-GB" sz="2000" dirty="0">
              <a:solidFill>
                <a:srgbClr val="3A3A3A"/>
              </a:solidFill>
              <a:latin typeface="Calibri" panose="020F0502020204030204" pitchFamily="34" charset="0"/>
              <a:cs typeface="Calibri" panose="020F0502020204030204" pitchFamily="34" charset="0"/>
            </a:endParaRPr>
          </a:p>
        </p:txBody>
      </p:sp>
      <p:sp>
        <p:nvSpPr>
          <p:cNvPr id="9" name="Shape 141"/>
          <p:cNvSpPr txBox="true"/>
          <p:nvPr/>
        </p:nvSpPr>
        <p:spPr>
          <a:xfrm>
            <a:off x="7526829" y="4313708"/>
            <a:ext cx="2881760" cy="554687"/>
          </a:xfrm>
          <a:prstGeom prst="rect">
            <a:avLst/>
          </a:prstGeom>
          <a:noFill/>
          <a:ln>
            <a:noFill/>
          </a:ln>
        </p:spPr>
        <p:txBody>
          <a:bodyPr wrap="square" lIns="91425" tIns="91425" rIns="91425" bIns="91425" anchor="t" anchorCtr="false">
            <a:noAutofit/>
          </a:bodyPr>
          <a:lstStyle/>
          <a:p>
            <a:pPr marL="285750" indent="-285750">
              <a:buBlip>
                <a:blip r:embed="rId2"/>
              </a:buBlip>
            </a:pPr>
            <a:r>
              <a:rPr lang="en-GB" sz="2000" dirty="0">
                <a:solidFill>
                  <a:srgbClr val="3A3A3A"/>
                </a:solidFill>
                <a:latin typeface="Calibri" panose="020F0502020204030204" pitchFamily="34" charset="0"/>
                <a:cs typeface="Calibri" panose="020F0502020204030204" pitchFamily="34" charset="0"/>
              </a:rPr>
              <a:t>Ask an </a:t>
            </a:r>
            <a:r>
              <a:rPr lang="en-GB" sz="2000" dirty="0" err="1">
                <a:solidFill>
                  <a:srgbClr val="3A3A3A"/>
                </a:solidFill>
                <a:latin typeface="Calibri" panose="020F0502020204030204" pitchFamily="34" charset="0"/>
                <a:cs typeface="Calibri" panose="020F0502020204030204" pitchFamily="34" charset="0"/>
              </a:rPr>
              <a:t>example.net</a:t>
            </a:r>
            <a:r>
              <a:rPr lang="en-GB" sz="2000" dirty="0">
                <a:solidFill>
                  <a:srgbClr val="3A3A3A"/>
                </a:solidFill>
                <a:latin typeface="Calibri" panose="020F0502020204030204" pitchFamily="34" charset="0"/>
                <a:cs typeface="Calibri" panose="020F0502020204030204" pitchFamily="34" charset="0"/>
              </a:rPr>
              <a:t> nameservers. </a:t>
            </a:r>
            <a:endParaRPr lang="en-GB" sz="2000" dirty="0">
              <a:solidFill>
                <a:srgbClr val="3A3A3A"/>
              </a:solidFill>
              <a:latin typeface="Calibri" panose="020F0502020204030204" pitchFamily="34" charset="0"/>
              <a:cs typeface="Calibri" panose="020F0502020204030204" pitchFamily="34" charset="0"/>
            </a:endParaRPr>
          </a:p>
        </p:txBody>
      </p:sp>
      <p:pic>
        <p:nvPicPr>
          <p:cNvPr id="11" name="Picture 10" descr="Screen Clipping"/>
          <p:cNvPicPr>
            <a:picLocks noChangeAspect="true"/>
          </p:cNvPicPr>
          <p:nvPr/>
        </p:nvPicPr>
        <p:blipFill>
          <a:blip r:embed="rId3" cstate="print">
            <a:extLst>
              <a:ext uri="{28A0092B-C50C-407E-A947-70E740481C1C}">
                <a14:useLocalDpi xmlns:a14="http://schemas.microsoft.com/office/drawing/2010/main" val="false"/>
              </a:ext>
            </a:extLst>
          </a:blip>
          <a:stretch>
            <a:fillRect/>
          </a:stretch>
        </p:blipFill>
        <p:spPr>
          <a:xfrm>
            <a:off x="255706" y="1668052"/>
            <a:ext cx="6926972" cy="2424440"/>
          </a:xfrm>
          <a:prstGeom prst="rect">
            <a:avLst/>
          </a:prstGeom>
        </p:spPr>
      </p:pic>
      <p:sp>
        <p:nvSpPr>
          <p:cNvPr id="12" name="TextBox 11"/>
          <p:cNvSpPr txBox="true"/>
          <p:nvPr/>
        </p:nvSpPr>
        <p:spPr>
          <a:xfrm>
            <a:off x="8012740" y="3142455"/>
            <a:ext cx="1992650" cy="400110"/>
          </a:xfrm>
          <a:prstGeom prst="rect">
            <a:avLst/>
          </a:prstGeom>
          <a:noFill/>
        </p:spPr>
        <p:txBody>
          <a:bodyPr wrap="square" rtlCol="0">
            <a:spAutoFit/>
          </a:bodyPr>
          <a:lstStyle/>
          <a:p>
            <a:r>
              <a:rPr lang="en-US" sz="2000" dirty="0">
                <a:solidFill>
                  <a:srgbClr val="3A3A3A"/>
                </a:solidFill>
                <a:latin typeface="Calibri" panose="020F0502020204030204" pitchFamily="34" charset="0"/>
                <a:cs typeface="Calibri" panose="020F0502020204030204" pitchFamily="34" charset="0"/>
              </a:rPr>
              <a:t>Go ask them!</a:t>
            </a:r>
            <a:endParaRPr lang="en-US" sz="2000" dirty="0">
              <a:solidFill>
                <a:srgbClr val="3A3A3A"/>
              </a:solidFill>
              <a:latin typeface="Calibri" panose="020F0502020204030204" pitchFamily="34" charset="0"/>
              <a:cs typeface="Calibri" panose="020F0502020204030204" pitchFamily="34" charset="0"/>
            </a:endParaRPr>
          </a:p>
        </p:txBody>
      </p:sp>
      <p:sp>
        <p:nvSpPr>
          <p:cNvPr id="14" name="Right Brace 13"/>
          <p:cNvSpPr/>
          <p:nvPr/>
        </p:nvSpPr>
        <p:spPr>
          <a:xfrm>
            <a:off x="7236278" y="2705409"/>
            <a:ext cx="231099" cy="1435776"/>
          </a:xfrm>
          <a:prstGeom prst="rightBrace">
            <a:avLst>
              <a:gd name="adj1" fmla="val 87280"/>
              <a:gd name="adj2" fmla="val 46719"/>
            </a:avLst>
          </a:prstGeom>
          <a:ln w="28575">
            <a:solidFill>
              <a:srgbClr val="EA7F2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5" name="Right Arrow 9"/>
          <p:cNvSpPr/>
          <p:nvPr/>
        </p:nvSpPr>
        <p:spPr>
          <a:xfrm rot="10800000">
            <a:off x="7650761" y="3306569"/>
            <a:ext cx="212238" cy="116359"/>
          </a:xfrm>
          <a:prstGeom prst="rightArrow">
            <a:avLst/>
          </a:prstGeom>
          <a:solidFill>
            <a:srgbClr val="EA7F25"/>
          </a:solidFill>
          <a:ln>
            <a:solidFill>
              <a:srgbClr val="EA7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descr="Screen Clipping"/>
          <p:cNvPicPr>
            <a:picLocks noChangeAspect="true"/>
          </p:cNvPicPr>
          <p:nvPr/>
        </p:nvPicPr>
        <p:blipFill>
          <a:blip r:embed="rId4" cstate="print">
            <a:extLst>
              <a:ext uri="{28A0092B-C50C-407E-A947-70E740481C1C}">
                <a14:useLocalDpi xmlns:a14="http://schemas.microsoft.com/office/drawing/2010/main" val="false"/>
              </a:ext>
            </a:extLst>
          </a:blip>
          <a:stretch>
            <a:fillRect/>
          </a:stretch>
        </p:blipFill>
        <p:spPr>
          <a:xfrm>
            <a:off x="254765" y="4397637"/>
            <a:ext cx="7202832" cy="1584622"/>
          </a:xfrm>
          <a:prstGeom prst="rect">
            <a:avLst/>
          </a:prstGeom>
        </p:spPr>
      </p:pic>
      <p:sp>
        <p:nvSpPr>
          <p:cNvPr id="17" name="TextBox 16"/>
          <p:cNvSpPr txBox="true"/>
          <p:nvPr/>
        </p:nvSpPr>
        <p:spPr>
          <a:xfrm>
            <a:off x="7517694" y="5647718"/>
            <a:ext cx="2796520" cy="400110"/>
          </a:xfrm>
          <a:prstGeom prst="rect">
            <a:avLst/>
          </a:prstGeom>
          <a:noFill/>
        </p:spPr>
        <p:txBody>
          <a:bodyPr wrap="square" rtlCol="0">
            <a:spAutoFit/>
          </a:bodyPr>
          <a:lstStyle/>
          <a:p>
            <a:r>
              <a:rPr lang="en-US" sz="2000" dirty="0">
                <a:solidFill>
                  <a:srgbClr val="3A3A3A"/>
                </a:solidFill>
                <a:latin typeface="Calibri" panose="020F0502020204030204" pitchFamily="34" charset="0"/>
                <a:cs typeface="Calibri" panose="020F0502020204030204" pitchFamily="34" charset="0"/>
              </a:rPr>
              <a:t>Finally got the answer</a:t>
            </a:r>
            <a:endParaRPr lang="en-US" sz="2000" dirty="0">
              <a:solidFill>
                <a:srgbClr val="3A3A3A"/>
              </a:solidFill>
              <a:latin typeface="Calibri" panose="020F0502020204030204" pitchFamily="34" charset="0"/>
              <a:cs typeface="Calibri" panose="020F0502020204030204" pitchFamily="34" charset="0"/>
            </a:endParaRPr>
          </a:p>
        </p:txBody>
      </p:sp>
      <p:sp>
        <p:nvSpPr>
          <p:cNvPr id="18" name="Right Arrow 12"/>
          <p:cNvSpPr/>
          <p:nvPr/>
        </p:nvSpPr>
        <p:spPr>
          <a:xfrm rot="10800000">
            <a:off x="7150600" y="5789593"/>
            <a:ext cx="212238" cy="116359"/>
          </a:xfrm>
          <a:prstGeom prst="rightArrow">
            <a:avLst/>
          </a:prstGeom>
          <a:solidFill>
            <a:srgbClr val="EA7F25"/>
          </a:solidFill>
          <a:ln>
            <a:solidFill>
              <a:srgbClr val="EA7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Summary</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Inserting records into DNS</a:t>
            </a:r>
            <a:endParaRPr lang="en-IN" sz="2400" b="1" dirty="0">
              <a:solidFill>
                <a:schemeClr val="accent2">
                  <a:lumMod val="75000"/>
                </a:schemeClr>
              </a:solidFill>
            </a:endParaRPr>
          </a:p>
        </p:txBody>
      </p:sp>
      <p:sp>
        <p:nvSpPr>
          <p:cNvPr id="8" name="Rectangle 4"/>
          <p:cNvSpPr txBox="true">
            <a:spLocks noChangeArrowheads="true"/>
          </p:cNvSpPr>
          <p:nvPr/>
        </p:nvSpPr>
        <p:spPr>
          <a:xfrm>
            <a:off x="502922" y="1576058"/>
            <a:ext cx="843832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4605" indent="0" algn="just">
              <a:buNone/>
            </a:pPr>
            <a:r>
              <a:rPr lang="en-US" altLang="en-US" sz="2400" dirty="0">
                <a:ea typeface="MS PGothic" panose="020B0600070205080204" pitchFamily="34" charset="-128"/>
              </a:rPr>
              <a:t>Example: new startup “</a:t>
            </a:r>
            <a:r>
              <a:rPr lang="en-US" altLang="ja-JP" sz="2400" dirty="0">
                <a:ea typeface="MS PGothic" panose="020B0600070205080204" pitchFamily="34" charset="-128"/>
              </a:rPr>
              <a:t>Network Utopia”</a:t>
            </a:r>
            <a:endParaRPr lang="en-US" altLang="ja-JP" sz="2400" dirty="0">
              <a:ea typeface="MS PGothic" panose="020B0600070205080204" pitchFamily="34" charset="-128"/>
            </a:endParaRPr>
          </a:p>
          <a:p>
            <a:pPr indent="-295275" algn="just">
              <a:buClr>
                <a:schemeClr val="accent2">
                  <a:lumMod val="75000"/>
                </a:schemeClr>
              </a:buClr>
            </a:pPr>
            <a:r>
              <a:rPr lang="en-US" altLang="en-US" sz="2400" dirty="0">
                <a:ea typeface="MS PGothic" panose="020B0600070205080204" pitchFamily="34" charset="-128"/>
              </a:rPr>
              <a:t>register name </a:t>
            </a:r>
            <a:r>
              <a:rPr lang="en-US" altLang="en-US" sz="2400" b="1" dirty="0" err="1">
                <a:ea typeface="MS PGothic" panose="020B0600070205080204" pitchFamily="34" charset="-128"/>
              </a:rPr>
              <a:t>networkuptopia.com</a:t>
            </a:r>
            <a:r>
              <a:rPr lang="en-US" altLang="en-US" sz="2400" b="1" dirty="0">
                <a:ea typeface="MS PGothic" panose="020B0600070205080204" pitchFamily="34" charset="-128"/>
              </a:rPr>
              <a:t> </a:t>
            </a:r>
            <a:r>
              <a:rPr lang="en-US" altLang="en-US" sz="2400" dirty="0">
                <a:ea typeface="MS PGothic" panose="020B0600070205080204" pitchFamily="34" charset="-128"/>
              </a:rPr>
              <a:t>at </a:t>
            </a:r>
            <a:r>
              <a:rPr lang="en-US" altLang="en-US" sz="2400" i="1" dirty="0">
                <a:solidFill>
                  <a:srgbClr val="CC0000"/>
                </a:solidFill>
                <a:ea typeface="MS PGothic" panose="020B0600070205080204" pitchFamily="34" charset="-128"/>
              </a:rPr>
              <a:t>DNS registrar</a:t>
            </a:r>
            <a:r>
              <a:rPr lang="en-US" altLang="en-US" sz="2400" dirty="0">
                <a:ea typeface="MS PGothic" panose="020B0600070205080204" pitchFamily="34" charset="-128"/>
              </a:rPr>
              <a:t> (e.g., Network Solutions)</a:t>
            </a:r>
            <a:endParaRPr lang="en-US" altLang="en-US" sz="2400" dirty="0">
              <a:ea typeface="MS PGothic" panose="020B0600070205080204" pitchFamily="34" charset="-128"/>
            </a:endParaRPr>
          </a:p>
          <a:p>
            <a:pPr lvl="1" algn="just">
              <a:buClr>
                <a:schemeClr val="accent2">
                  <a:lumMod val="75000"/>
                </a:schemeClr>
              </a:buClr>
            </a:pPr>
            <a:r>
              <a:rPr lang="en-US" altLang="en-US" sz="2000" dirty="0">
                <a:ea typeface="MS PGothic" panose="020B0600070205080204" pitchFamily="34" charset="-128"/>
              </a:rPr>
              <a:t>provide names, IP addresses of authoritative name server (primary and secondary)</a:t>
            </a:r>
            <a:endParaRPr lang="en-US" altLang="en-US" sz="2000" dirty="0">
              <a:ea typeface="MS PGothic" panose="020B0600070205080204" pitchFamily="34" charset="-128"/>
            </a:endParaRPr>
          </a:p>
          <a:p>
            <a:pPr lvl="1" algn="just">
              <a:buClr>
                <a:schemeClr val="accent2">
                  <a:lumMod val="75000"/>
                </a:schemeClr>
              </a:buClr>
            </a:pPr>
            <a:r>
              <a:rPr lang="en-US" altLang="en-US" sz="2000" dirty="0">
                <a:ea typeface="MS PGothic" panose="020B0600070205080204" pitchFamily="34" charset="-128"/>
              </a:rPr>
              <a:t>registrar inserts NS, A RRs into .com TLD server:</a:t>
            </a:r>
            <a:endParaRPr lang="en-US" altLang="en-US" dirty="0">
              <a:ea typeface="MS PGothic" panose="020B0600070205080204" pitchFamily="34" charset="-128"/>
            </a:endParaRPr>
          </a:p>
          <a:p>
            <a:pPr marL="463550" lvl="1" indent="0" algn="just">
              <a:buClr>
                <a:schemeClr val="accent2">
                  <a:lumMod val="75000"/>
                </a:schemeClr>
              </a:buClr>
              <a:buNone/>
            </a:pPr>
            <a:r>
              <a:rPr lang="en-US" altLang="en-US" sz="2000" dirty="0" smtClean="0">
                <a:ea typeface="MS PGothic" panose="020B0600070205080204" pitchFamily="34" charset="-128"/>
              </a:rPr>
              <a:t> </a:t>
            </a:r>
            <a:r>
              <a:rPr lang="en-US" altLang="en-US" sz="2200" dirty="0">
                <a:ea typeface="MS PGothic" panose="020B0600070205080204" pitchFamily="34" charset="-128"/>
              </a:rPr>
              <a:t>(networkutopia.com, dns1.networkutopia.com, NS)</a:t>
            </a:r>
            <a:endParaRPr lang="en-US" altLang="en-US" sz="2200" dirty="0">
              <a:ea typeface="MS PGothic" panose="020B0600070205080204" pitchFamily="34" charset="-128"/>
            </a:endParaRPr>
          </a:p>
          <a:p>
            <a:pPr lvl="1" algn="just">
              <a:buClr>
                <a:schemeClr val="accent2">
                  <a:lumMod val="75000"/>
                </a:schemeClr>
              </a:buClr>
              <a:buFont typeface="Wingdings" panose="05000000000000000000" pitchFamily="2" charset="2"/>
              <a:buNone/>
            </a:pPr>
            <a:r>
              <a:rPr lang="en-US" altLang="en-US" sz="2200" dirty="0">
                <a:ea typeface="MS PGothic" panose="020B0600070205080204" pitchFamily="34" charset="-128"/>
              </a:rPr>
              <a:t> (dns1.networkutopia.com, 212.212.212.1, A)</a:t>
            </a:r>
            <a:endParaRPr lang="en-US" altLang="en-US" sz="2200" dirty="0">
              <a:solidFill>
                <a:schemeClr val="accent2"/>
              </a:solidFill>
              <a:ea typeface="MS PGothic" panose="020B0600070205080204" pitchFamily="34" charset="-128"/>
            </a:endParaRPr>
          </a:p>
          <a:p>
            <a:pPr indent="-295275" algn="just">
              <a:buClr>
                <a:schemeClr val="accent2">
                  <a:lumMod val="75000"/>
                </a:schemeClr>
              </a:buClr>
            </a:pPr>
            <a:r>
              <a:rPr lang="en-US" altLang="en-US" sz="2400" dirty="0">
                <a:ea typeface="MS PGothic" panose="020B0600070205080204" pitchFamily="34" charset="-128"/>
              </a:rPr>
              <a:t>create authoritative server locally with IP address </a:t>
            </a:r>
            <a:r>
              <a:rPr lang="en-US" altLang="en-US" sz="1800" dirty="0">
                <a:ea typeface="MS PGothic" panose="020B0600070205080204" pitchFamily="34" charset="-128"/>
              </a:rPr>
              <a:t>212.212.212.1</a:t>
            </a:r>
            <a:endParaRPr lang="en-US" altLang="en-US" sz="1800" dirty="0">
              <a:ea typeface="MS PGothic" panose="020B0600070205080204" pitchFamily="34" charset="-128"/>
            </a:endParaRPr>
          </a:p>
          <a:p>
            <a:pPr lvl="1" indent="-295275" algn="just">
              <a:buClr>
                <a:schemeClr val="accent2">
                  <a:lumMod val="75000"/>
                </a:schemeClr>
              </a:buClr>
            </a:pPr>
            <a:r>
              <a:rPr lang="en-US" altLang="en-US" sz="2000" dirty="0">
                <a:ea typeface="MS PGothic" panose="020B0600070205080204" pitchFamily="34" charset="-128"/>
              </a:rPr>
              <a:t>type A record for www.networkuptopia.com</a:t>
            </a:r>
            <a:endParaRPr lang="en-US" altLang="en-US" sz="2000" dirty="0">
              <a:ea typeface="MS PGothic" panose="020B0600070205080204" pitchFamily="34" charset="-128"/>
            </a:endParaRPr>
          </a:p>
          <a:p>
            <a:pPr lvl="1" indent="-295275" algn="just">
              <a:buClr>
                <a:schemeClr val="accent2">
                  <a:lumMod val="75000"/>
                </a:schemeClr>
              </a:buClr>
            </a:pPr>
            <a:r>
              <a:rPr lang="en-US" altLang="en-US" sz="2000" dirty="0">
                <a:ea typeface="MS PGothic" panose="020B0600070205080204" pitchFamily="34" charset="-128"/>
              </a:rPr>
              <a:t>type MX record for </a:t>
            </a:r>
            <a:r>
              <a:rPr lang="en-US" altLang="en-US" sz="2000" dirty="0" smtClean="0">
                <a:ea typeface="MS PGothic" panose="020B0600070205080204" pitchFamily="34" charset="-128"/>
              </a:rPr>
              <a:t>networkutopia.com</a:t>
            </a:r>
            <a:endParaRPr lang="en-US" altLang="en-US" sz="2000" dirty="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Request - Wireshark Packet Capture</a:t>
            </a:r>
            <a:endParaRPr lang="en-IN" sz="2400" b="1" dirty="0">
              <a:solidFill>
                <a:schemeClr val="accent2">
                  <a:lumMod val="75000"/>
                </a:schemeClr>
              </a:solidFill>
            </a:endParaRPr>
          </a:p>
        </p:txBody>
      </p:sp>
      <p:pic>
        <p:nvPicPr>
          <p:cNvPr id="3074" name="Picture 2"/>
          <p:cNvPicPr>
            <a:picLocks noChangeAspect="true" noChangeArrowheads="true"/>
          </p:cNvPicPr>
          <p:nvPr/>
        </p:nvPicPr>
        <p:blipFill rotWithShape="true">
          <a:blip r:embed="rId2" cstate="print">
            <a:extLst>
              <a:ext uri="{28A0092B-C50C-407E-A947-70E740481C1C}">
                <a14:useLocalDpi xmlns:a14="http://schemas.microsoft.com/office/drawing/2010/main" val="false"/>
              </a:ext>
            </a:extLst>
          </a:blip>
          <a:srcRect r="14457" b="14652"/>
          <a:stretch>
            <a:fillRect/>
          </a:stretch>
        </p:blipFill>
        <p:spPr bwMode="auto">
          <a:xfrm>
            <a:off x="53009" y="1385334"/>
            <a:ext cx="10230072" cy="54395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Response - Wireshark Packet Capture</a:t>
            </a:r>
            <a:endParaRPr lang="en-IN" sz="2400" b="1" dirty="0">
              <a:solidFill>
                <a:schemeClr val="accent2">
                  <a:lumMod val="75000"/>
                </a:schemeClr>
              </a:solidFill>
            </a:endParaRPr>
          </a:p>
        </p:txBody>
      </p:sp>
      <p:pic>
        <p:nvPicPr>
          <p:cNvPr id="2052" name="Picture 4"/>
          <p:cNvPicPr>
            <a:picLocks noChangeAspect="true" noChangeArrowheads="true"/>
          </p:cNvPicPr>
          <p:nvPr/>
        </p:nvPicPr>
        <p:blipFill rotWithShape="true">
          <a:blip r:embed="rId2" cstate="print">
            <a:extLst>
              <a:ext uri="{28A0092B-C50C-407E-A947-70E740481C1C}">
                <a14:useLocalDpi xmlns:a14="http://schemas.microsoft.com/office/drawing/2010/main" val="false"/>
              </a:ext>
            </a:extLst>
          </a:blip>
          <a:srcRect t="11312" r="18587" b="2824"/>
          <a:stretch>
            <a:fillRect/>
          </a:stretch>
        </p:blipFill>
        <p:spPr bwMode="auto">
          <a:xfrm>
            <a:off x="53008" y="1378222"/>
            <a:ext cx="9690117" cy="5446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Suggested Readings</a:t>
            </a:r>
            <a:endParaRPr lang="en-IN" sz="2400" b="1" dirty="0">
              <a:solidFill>
                <a:schemeClr val="accent2">
                  <a:lumMod val="75000"/>
                </a:schemeClr>
              </a:solidFill>
            </a:endParaRPr>
          </a:p>
        </p:txBody>
      </p:sp>
      <p:pic>
        <p:nvPicPr>
          <p:cNvPr id="8" name="Google Shape;665;p70"/>
          <p:cNvPicPr preferRelativeResize="false"/>
          <p:nvPr/>
        </p:nvPicPr>
        <p:blipFill>
          <a:blip r:embed="rId2" cstate="print"/>
          <a:stretch>
            <a:fillRect/>
          </a:stretch>
        </p:blipFill>
        <p:spPr>
          <a:xfrm>
            <a:off x="7717145" y="1513221"/>
            <a:ext cx="1864568" cy="1899298"/>
          </a:xfrm>
          <a:prstGeom prst="rect">
            <a:avLst/>
          </a:prstGeom>
          <a:noFill/>
          <a:ln>
            <a:noFill/>
          </a:ln>
        </p:spPr>
      </p:pic>
      <p:sp>
        <p:nvSpPr>
          <p:cNvPr id="9" name="Content Placeholder 3"/>
          <p:cNvSpPr txBox="true"/>
          <p:nvPr/>
        </p:nvSpPr>
        <p:spPr>
          <a:xfrm>
            <a:off x="185536" y="1456928"/>
            <a:ext cx="6453803"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sz="2400" dirty="0"/>
          </a:p>
          <a:p>
            <a:endParaRPr lang="en-US" sz="2400" dirty="0"/>
          </a:p>
        </p:txBody>
      </p:sp>
      <p:sp>
        <p:nvSpPr>
          <p:cNvPr id="11" name="Content Placeholder 3"/>
          <p:cNvSpPr txBox="true"/>
          <p:nvPr/>
        </p:nvSpPr>
        <p:spPr>
          <a:xfrm>
            <a:off x="185536" y="1456928"/>
            <a:ext cx="7182673" cy="3221089"/>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sz="2400" dirty="0"/>
              <a:t>DNS (Domain Name System) – Explained – </a:t>
            </a:r>
            <a:r>
              <a:rPr lang="en-US" sz="2400" dirty="0">
                <a:hlinkClick r:id="rId3"/>
              </a:rPr>
              <a:t>https://youtu.be/JkEYOt08-rU</a:t>
            </a:r>
            <a:endParaRPr lang="en-US" sz="2400" dirty="0"/>
          </a:p>
          <a:p>
            <a:pPr algn="just">
              <a:buClr>
                <a:schemeClr val="accent2">
                  <a:lumMod val="75000"/>
                </a:schemeClr>
              </a:buClr>
            </a:pPr>
            <a:r>
              <a:rPr lang="en-US" sz="2400" dirty="0"/>
              <a:t>How a DNS Server (Domain Name System) works – </a:t>
            </a:r>
            <a:r>
              <a:rPr lang="en-US" sz="2400" dirty="0">
                <a:hlinkClick r:id="rId4"/>
              </a:rPr>
              <a:t>https://youtu.be/rdVPflECed8</a:t>
            </a:r>
            <a:endParaRPr lang="en-US" sz="2400" dirty="0"/>
          </a:p>
          <a:p>
            <a:pPr algn="just">
              <a:buClr>
                <a:schemeClr val="accent2">
                  <a:lumMod val="75000"/>
                </a:schemeClr>
              </a:buClr>
            </a:pPr>
            <a:r>
              <a:rPr lang="en-IN" sz="2400" dirty="0"/>
              <a:t>Wireshark Lab: DNS v7.0 – </a:t>
            </a:r>
            <a:r>
              <a:rPr lang="en-IN" sz="2400" dirty="0">
                <a:hlinkClick r:id="rId5"/>
              </a:rPr>
              <a:t>http://www-net.cs.umass.edu/wireshark-labs/Wireshark_DNS_v7.0.pdf</a:t>
            </a:r>
            <a:endParaRPr lang="en-US" sz="2400" dirty="0"/>
          </a:p>
          <a:p>
            <a:endParaRPr lang="en-US" sz="2400" dirty="0"/>
          </a:p>
          <a:p>
            <a:endParaRPr lang="en-US" sz="2400" dirty="0"/>
          </a:p>
          <a:p>
            <a:endParaRPr lang="en-US" sz="2400" dirty="0"/>
          </a:p>
        </p:txBody>
      </p:sp>
      <p:pic>
        <p:nvPicPr>
          <p:cNvPr id="2050" name="Picture 2"/>
          <p:cNvPicPr>
            <a:picLocks noChangeAspect="true" noChangeArrowheads="true"/>
          </p:cNvPicPr>
          <p:nvPr/>
        </p:nvPicPr>
        <p:blipFill rotWithShape="true">
          <a:blip r:embed="rId6" cstate="print">
            <a:extLst>
              <a:ext uri="{28A0092B-C50C-407E-A947-70E740481C1C}">
                <a14:useLocalDpi xmlns:a14="http://schemas.microsoft.com/office/drawing/2010/main" val="false"/>
              </a:ext>
            </a:extLst>
          </a:blip>
          <a:srcRect t="31405" r="27837" b="36218"/>
          <a:stretch>
            <a:fillRect/>
          </a:stretch>
        </p:blipFill>
        <p:spPr bwMode="auto">
          <a:xfrm>
            <a:off x="1799424" y="4769885"/>
            <a:ext cx="5842450" cy="1470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497214" cy="646331"/>
          </a:xfrm>
          <a:prstGeom prst="rect">
            <a:avLst/>
          </a:prstGeom>
        </p:spPr>
        <p:txBody>
          <a:bodyPr wrap="square">
            <a:spAutoFit/>
          </a:bodyPr>
          <a:lstStyle/>
          <a:p>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p:cNvSpPr/>
          <p:nvPr/>
        </p:nvSpPr>
        <p:spPr>
          <a:xfrm>
            <a:off x="4781916" y="3642664"/>
            <a:ext cx="6751057" cy="461665"/>
          </a:xfrm>
          <a:prstGeom prst="rect">
            <a:avLst/>
          </a:prstGeom>
        </p:spPr>
        <p:txBody>
          <a:bodyPr wrap="square">
            <a:spAutoFit/>
          </a:bodyPr>
          <a:lstStyle/>
          <a:p>
            <a:pPr algn="just"/>
            <a:r>
              <a:rPr lang="en-US" sz="2400" b="1" dirty="0" smtClean="0">
                <a:solidFill>
                  <a:schemeClr val="accent5">
                    <a:lumMod val="75000"/>
                  </a:schemeClr>
                </a:solidFill>
              </a:rPr>
              <a:t>Mahesh H.B.</a:t>
            </a:r>
            <a:endParaRPr lang="en-IN" sz="2400" b="1" dirty="0">
              <a:solidFill>
                <a:schemeClr val="accent5">
                  <a:lumMod val="75000"/>
                </a:schemeClr>
              </a:solidFill>
            </a:endParaRPr>
          </a:p>
        </p:txBody>
      </p:sp>
      <p:sp>
        <p:nvSpPr>
          <p:cNvPr id="21" name="Rectangle 20"/>
          <p:cNvSpPr/>
          <p:nvPr/>
        </p:nvSpPr>
        <p:spPr>
          <a:xfrm>
            <a:off x="4781916" y="4040269"/>
            <a:ext cx="6575197" cy="461665"/>
          </a:xfrm>
          <a:prstGeom prst="rect">
            <a:avLst/>
          </a:prstGeom>
        </p:spPr>
        <p:txBody>
          <a:bodyPr wrap="square">
            <a:spAutoFit/>
          </a:bodyPr>
          <a:lstStyle/>
          <a:p>
            <a:pPr algn="just"/>
            <a:r>
              <a:rPr lang="en-US" sz="2400" b="1" dirty="0">
                <a:solidFill>
                  <a:schemeClr val="accent5">
                    <a:lumMod val="75000"/>
                  </a:schemeClr>
                </a:solidFill>
              </a:rPr>
              <a:t>Department of Computer Science and Engineering</a:t>
            </a:r>
            <a:endParaRPr lang="en-IN" sz="2400" b="1" dirty="0">
              <a:solidFill>
                <a:schemeClr val="accent5">
                  <a:lumMod val="75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66478" y="651233"/>
            <a:ext cx="7999758" cy="461665"/>
          </a:xfrm>
          <a:prstGeom prst="rect">
            <a:avLst/>
          </a:prstGeom>
        </p:spPr>
        <p:txBody>
          <a:bodyPr wrap="square">
            <a:spAutoFit/>
          </a:bodyPr>
          <a:lstStyle/>
          <a:p>
            <a:r>
              <a:rPr lang="en-IN" sz="2400" b="1" dirty="0">
                <a:solidFill>
                  <a:schemeClr val="accent2">
                    <a:lumMod val="75000"/>
                  </a:schemeClr>
                </a:solidFill>
              </a:rPr>
              <a:t>Processes Communicating</a:t>
            </a:r>
            <a:endParaRPr lang="en-IN" sz="2400" b="1" dirty="0">
              <a:solidFill>
                <a:schemeClr val="accent2">
                  <a:lumMod val="75000"/>
                </a:schemeClr>
              </a:solidFill>
            </a:endParaRPr>
          </a:p>
        </p:txBody>
      </p:sp>
      <p:sp>
        <p:nvSpPr>
          <p:cNvPr id="92" name="Content Placeholder 3"/>
          <p:cNvSpPr txBox="true"/>
          <p:nvPr/>
        </p:nvSpPr>
        <p:spPr>
          <a:xfrm>
            <a:off x="78821" y="1565977"/>
            <a:ext cx="4092575"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endParaRPr lang="en-US" dirty="0"/>
          </a:p>
        </p:txBody>
      </p:sp>
      <p:sp>
        <p:nvSpPr>
          <p:cNvPr id="95" name="Rectangle 13"/>
          <p:cNvSpPr>
            <a:spLocks noChangeArrowheads="true"/>
          </p:cNvSpPr>
          <p:nvPr/>
        </p:nvSpPr>
        <p:spPr bwMode="auto">
          <a:xfrm>
            <a:off x="840259" y="1815526"/>
            <a:ext cx="7681905" cy="2624669"/>
          </a:xfrm>
          <a:prstGeom prst="rect">
            <a:avLst/>
          </a:prstGeom>
          <a:noFill/>
          <a:ln w="28575">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1800" dirty="0">
              <a:latin typeface="+mn-lt"/>
            </a:endParaRPr>
          </a:p>
        </p:txBody>
      </p:sp>
      <p:sp>
        <p:nvSpPr>
          <p:cNvPr id="11" name="Rectangle 4"/>
          <p:cNvSpPr txBox="true">
            <a:spLocks noChangeArrowheads="true"/>
          </p:cNvSpPr>
          <p:nvPr/>
        </p:nvSpPr>
        <p:spPr>
          <a:xfrm>
            <a:off x="864702" y="1833221"/>
            <a:ext cx="7644984" cy="2541071"/>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28600" indent="-228600" algn="just">
              <a:lnSpc>
                <a:spcPct val="100000"/>
              </a:lnSpc>
              <a:spcBef>
                <a:spcPts val="600"/>
              </a:spcBef>
              <a:spcAft>
                <a:spcPts val="600"/>
              </a:spcAft>
              <a:buClr>
                <a:schemeClr val="accent2">
                  <a:lumMod val="75000"/>
                </a:schemeClr>
              </a:buClr>
              <a:buFont typeface="Wingdings" panose="05000000000000000000" pitchFamily="2" charset="2"/>
              <a:buChar char="ü"/>
            </a:pPr>
            <a:r>
              <a:rPr lang="en-IN" sz="2400" i="1" dirty="0" smtClean="0"/>
              <a:t>In the context of a communication session between a pair of processes, the process that initiates the communication (that is, initially contacts the other process at the beginning of the session) is labeled as the </a:t>
            </a:r>
            <a:r>
              <a:rPr lang="en-IN" sz="2400" b="1" i="1" dirty="0" smtClean="0">
                <a:solidFill>
                  <a:srgbClr val="FF0000"/>
                </a:solidFill>
              </a:rPr>
              <a:t>client</a:t>
            </a:r>
            <a:r>
              <a:rPr lang="en-IN" sz="2400" i="1" dirty="0" smtClean="0"/>
              <a:t>.</a:t>
            </a:r>
            <a:endParaRPr lang="en-IN" sz="2400" i="1" dirty="0" smtClean="0"/>
          </a:p>
          <a:p>
            <a:pPr marL="228600" indent="-228600" algn="just">
              <a:lnSpc>
                <a:spcPct val="100000"/>
              </a:lnSpc>
              <a:spcBef>
                <a:spcPts val="600"/>
              </a:spcBef>
              <a:spcAft>
                <a:spcPts val="600"/>
              </a:spcAft>
              <a:buClr>
                <a:schemeClr val="accent2">
                  <a:lumMod val="75000"/>
                </a:schemeClr>
              </a:buClr>
              <a:buFont typeface="Wingdings" panose="05000000000000000000" pitchFamily="2" charset="2"/>
              <a:buChar char="ü"/>
            </a:pPr>
            <a:r>
              <a:rPr lang="en-IN" sz="2400" i="1" dirty="0" smtClean="0"/>
              <a:t>The process that waits to be contacted to begin the session is the </a:t>
            </a:r>
            <a:r>
              <a:rPr lang="en-IN" sz="2400" b="1" i="1" dirty="0" smtClean="0">
                <a:solidFill>
                  <a:srgbClr val="0070C0"/>
                </a:solidFill>
              </a:rPr>
              <a:t>server</a:t>
            </a:r>
            <a:r>
              <a:rPr lang="en-IN" sz="2400" i="1" dirty="0" smtClean="0"/>
              <a:t>.</a:t>
            </a:r>
            <a:endParaRPr lang="en-IN" sz="2400" dirty="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r>
              <a:rPr lang="en-US" sz="3600" b="1" cap="all" dirty="0"/>
              <a:t>COMPUTER NETWORKS</a:t>
            </a:r>
            <a:endParaRPr lang="en-US" sz="3600" b="1" cap="all" dirty="0"/>
          </a:p>
        </p:txBody>
      </p:sp>
      <p:sp>
        <p:nvSpPr>
          <p:cNvPr id="13" name="Rectangle 12"/>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chemeClr val="accent5">
                    <a:lumMod val="75000"/>
                  </a:schemeClr>
                </a:solidFill>
              </a:rPr>
              <a:t>Mahesh H.B.</a:t>
            </a:r>
            <a:endParaRPr lang="en-IN" sz="2400" b="1" dirty="0">
              <a:solidFill>
                <a:schemeClr val="accent5">
                  <a:lumMod val="75000"/>
                </a:schemeClr>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chemeClr val="accent5">
                    <a:lumMod val="75000"/>
                  </a:schemeClr>
                </a:solidFill>
              </a:rPr>
              <a:t>Department of Computer Science and Engineering</a:t>
            </a:r>
            <a:endParaRPr lang="en-IN" sz="2000" b="1" dirty="0">
              <a:solidFill>
                <a:schemeClr val="accent5">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
        <p:nvSpPr>
          <p:cNvPr id="10" name="Rectangle 9"/>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cxnSp>
        <p:nvCxnSpPr>
          <p:cNvPr id="14" name="Straight Connector 13"/>
          <p:cNvCxnSpPr/>
          <p:nvPr/>
        </p:nvCxnSpPr>
        <p:spPr>
          <a:xfrm>
            <a:off x="-8308" y="854815"/>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3"/>
          <p:cNvSpPr txBox="true">
            <a:spLocks noChangeArrowheads="true"/>
          </p:cNvSpPr>
          <p:nvPr/>
        </p:nvSpPr>
        <p:spPr>
          <a:xfrm>
            <a:off x="310549" y="1868852"/>
            <a:ext cx="8300052" cy="4452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lnSpc>
                <a:spcPct val="100000"/>
              </a:lnSpc>
              <a:buNone/>
            </a:pPr>
            <a:r>
              <a:rPr lang="en-US" altLang="en-US" dirty="0">
                <a:solidFill>
                  <a:schemeClr val="bg1">
                    <a:lumMod val="75000"/>
                  </a:schemeClr>
                </a:solidFill>
                <a:latin typeface="Calibri" panose="020F0502020204030204" pitchFamily="34" charset="0"/>
                <a:cs typeface="Calibri" panose="020F0502020204030204" pitchFamily="34" charset="0"/>
              </a:rPr>
              <a:t>2.1 Principles of Network Applications</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lvl="1">
              <a:lnSpc>
                <a:spcPct val="100000"/>
              </a:lnSpc>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2.2 Web, HTTP and HTTPS </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2.3 The Domain Name System</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solidFill>
                  <a:srgbClr val="000099"/>
                </a:solidFill>
              </a:rPr>
              <a:t>2.4</a:t>
            </a: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t>P2P Applications</a:t>
            </a:r>
            <a:endParaRPr lang="en-US" altLang="en-US" dirty="0"/>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2.5 Socket Programming with TCP &amp; UDP</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2.6 Other Application Layer Protocols </a:t>
            </a:r>
            <a:endParaRPr lang="en-US" altLang="en-US" dirty="0">
              <a:solidFill>
                <a:schemeClr val="bg1">
                  <a:lumMod val="75000"/>
                </a:schemeClr>
              </a:solidFill>
              <a:latin typeface="Calibri" panose="020F0502020204030204" pitchFamily="34" charset="0"/>
              <a:cs typeface="Calibri" panose="020F0502020204030204" pitchFamily="34" charset="0"/>
            </a:endParaRPr>
          </a:p>
        </p:txBody>
      </p:sp>
      <p:sp>
        <p:nvSpPr>
          <p:cNvPr id="9" name="Rectangle 8"/>
          <p:cNvSpPr/>
          <p:nvPr/>
        </p:nvSpPr>
        <p:spPr>
          <a:xfrm>
            <a:off x="393111" y="1126730"/>
            <a:ext cx="3457100" cy="461665"/>
          </a:xfrm>
          <a:prstGeom prst="rect">
            <a:avLst/>
          </a:prstGeom>
        </p:spPr>
        <p:txBody>
          <a:bodyPr wrap="none">
            <a:spAutoFit/>
          </a:bodyPr>
          <a:lstStyle/>
          <a:p>
            <a:r>
              <a:rPr lang="en-GB" sz="2400" b="1" dirty="0">
                <a:solidFill>
                  <a:schemeClr val="accent1">
                    <a:lumMod val="75000"/>
                  </a:schemeClr>
                </a:solidFill>
              </a:rPr>
              <a:t>Unit – 2 Application Layer</a:t>
            </a:r>
            <a:endParaRPr lang="en-IN" sz="2400" b="1" dirty="0">
              <a:solidFill>
                <a:schemeClr val="accent1">
                  <a:lumMod val="75000"/>
                </a:schemeClr>
              </a:solidFill>
            </a:endParaRPr>
          </a:p>
        </p:txBody>
      </p:sp>
      <p:pic>
        <p:nvPicPr>
          <p:cNvPr id="2050" name="Picture 2"/>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6645769" y="1702721"/>
            <a:ext cx="2322443" cy="10392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6799101" y="4633089"/>
            <a:ext cx="2227401" cy="1484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true" noChangeArrowheads="true"/>
          </p:cNvPicPr>
          <p:nvPr/>
        </p:nvPicPr>
        <p:blipFill>
          <a:blip r:embed="rId4" cstate="print">
            <a:extLst>
              <a:ext uri="{28A0092B-C50C-407E-A947-70E740481C1C}">
                <a14:useLocalDpi xmlns:a14="http://schemas.microsoft.com/office/drawing/2010/main" val="false"/>
              </a:ext>
            </a:extLst>
          </a:blip>
          <a:srcRect/>
          <a:stretch>
            <a:fillRect/>
          </a:stretch>
        </p:blipFill>
        <p:spPr bwMode="auto">
          <a:xfrm>
            <a:off x="8253625" y="3208932"/>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6445838" y="3022471"/>
            <a:ext cx="1444487" cy="14444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smtClean="0">
                <a:solidFill>
                  <a:schemeClr val="accent2">
                    <a:lumMod val="75000"/>
                  </a:schemeClr>
                </a:solidFill>
              </a:rPr>
              <a:t>Peer–to–peer </a:t>
            </a:r>
            <a:r>
              <a:rPr lang="en-US" altLang="en-US" sz="2400" b="1" dirty="0">
                <a:solidFill>
                  <a:schemeClr val="accent2">
                    <a:lumMod val="75000"/>
                  </a:schemeClr>
                </a:solidFill>
              </a:rPr>
              <a:t>(P2P) architecture</a:t>
            </a:r>
            <a:endParaRPr lang="en-IN" sz="2400" b="1" dirty="0">
              <a:solidFill>
                <a:schemeClr val="accent2">
                  <a:lumMod val="75000"/>
                </a:schemeClr>
              </a:solidFill>
            </a:endParaRPr>
          </a:p>
        </p:txBody>
      </p:sp>
      <p:sp>
        <p:nvSpPr>
          <p:cNvPr id="8" name="Content Placeholder 3"/>
          <p:cNvSpPr txBox="true"/>
          <p:nvPr/>
        </p:nvSpPr>
        <p:spPr>
          <a:xfrm>
            <a:off x="81235" y="1436098"/>
            <a:ext cx="4461826"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spcBef>
                <a:spcPts val="400"/>
              </a:spcBef>
              <a:buClr>
                <a:schemeClr val="accent2">
                  <a:lumMod val="75000"/>
                </a:schemeClr>
              </a:buClr>
            </a:pPr>
            <a:r>
              <a:rPr lang="en-US" altLang="en-US" sz="2400" i="1" dirty="0" smtClean="0">
                <a:ea typeface="MS PGothic" panose="020B0600070205080204" pitchFamily="34" charset="-128"/>
              </a:rPr>
              <a:t>not</a:t>
            </a:r>
            <a:r>
              <a:rPr lang="en-US" altLang="en-US" sz="2400" dirty="0" smtClean="0">
                <a:ea typeface="MS PGothic" panose="020B0600070205080204" pitchFamily="34" charset="-128"/>
              </a:rPr>
              <a:t> always–on </a:t>
            </a:r>
            <a:r>
              <a:rPr lang="en-US" altLang="en-US" sz="2400" dirty="0">
                <a:ea typeface="MS PGothic" panose="020B0600070205080204" pitchFamily="34" charset="-128"/>
              </a:rPr>
              <a:t>server</a:t>
            </a:r>
            <a:endParaRPr lang="en-US" altLang="en-US" sz="2400" dirty="0">
              <a:ea typeface="MS PGothic" panose="020B0600070205080204" pitchFamily="34" charset="-128"/>
            </a:endParaRPr>
          </a:p>
          <a:p>
            <a:pPr algn="just">
              <a:spcBef>
                <a:spcPts val="400"/>
              </a:spcBef>
              <a:buClr>
                <a:schemeClr val="accent2">
                  <a:lumMod val="75000"/>
                </a:schemeClr>
              </a:buClr>
            </a:pPr>
            <a:r>
              <a:rPr lang="en-US" altLang="en-US" sz="2400" dirty="0">
                <a:ea typeface="MS PGothic" panose="020B0600070205080204" pitchFamily="34" charset="-128"/>
              </a:rPr>
              <a:t>arbitrary end systems directly communicate</a:t>
            </a:r>
            <a:endParaRPr lang="en-US" altLang="en-US" sz="2400" dirty="0">
              <a:ea typeface="MS PGothic" panose="020B0600070205080204" pitchFamily="34" charset="-128"/>
            </a:endParaRPr>
          </a:p>
          <a:p>
            <a:pPr algn="just">
              <a:spcBef>
                <a:spcPts val="400"/>
              </a:spcBef>
              <a:buClr>
                <a:schemeClr val="accent2">
                  <a:lumMod val="75000"/>
                </a:schemeClr>
              </a:buClr>
            </a:pPr>
            <a:r>
              <a:rPr lang="en-US" altLang="en-US" sz="2400" dirty="0">
                <a:ea typeface="MS PGothic" panose="020B0600070205080204" pitchFamily="34" charset="-128"/>
              </a:rPr>
              <a:t>peers request service from other peers, provide service in return to other peers</a:t>
            </a:r>
            <a:endParaRPr lang="en-US" altLang="en-US" sz="2400" dirty="0">
              <a:ea typeface="MS PGothic" panose="020B0600070205080204" pitchFamily="34" charset="-128"/>
            </a:endParaRPr>
          </a:p>
          <a:p>
            <a:pPr marL="582930" lvl="1" indent="-225425" algn="just">
              <a:buClr>
                <a:schemeClr val="accent2">
                  <a:lumMod val="75000"/>
                </a:schemeClr>
              </a:buClr>
            </a:pPr>
            <a:r>
              <a:rPr lang="en-US" altLang="en-US" sz="2000" i="1" dirty="0">
                <a:solidFill>
                  <a:srgbClr val="CC0000"/>
                </a:solidFill>
                <a:ea typeface="MS PGothic" panose="020B0600070205080204" pitchFamily="34" charset="-128"/>
              </a:rPr>
              <a:t>self scalability</a:t>
            </a:r>
            <a:r>
              <a:rPr lang="en-US" altLang="en-US" sz="2000" dirty="0">
                <a:solidFill>
                  <a:srgbClr val="CC0000"/>
                </a:solidFill>
                <a:ea typeface="MS PGothic" panose="020B0600070205080204" pitchFamily="34" charset="-128"/>
              </a:rPr>
              <a:t> – new peers bring new service capacity, and new service demands</a:t>
            </a:r>
            <a:endParaRPr lang="en-US" altLang="en-US" sz="2000" dirty="0">
              <a:solidFill>
                <a:srgbClr val="CC0000"/>
              </a:solidFill>
              <a:ea typeface="MS PGothic" panose="020B0600070205080204" pitchFamily="34" charset="-128"/>
            </a:endParaRPr>
          </a:p>
          <a:p>
            <a:pPr algn="just">
              <a:spcBef>
                <a:spcPts val="400"/>
              </a:spcBef>
              <a:buClr>
                <a:schemeClr val="accent2">
                  <a:lumMod val="75000"/>
                </a:schemeClr>
              </a:buClr>
            </a:pPr>
            <a:r>
              <a:rPr lang="en-US" altLang="en-US" sz="2400" dirty="0">
                <a:ea typeface="MS PGothic" panose="020B0600070205080204" pitchFamily="34" charset="-128"/>
              </a:rPr>
              <a:t>peers are intermittently connected and change IP addresses</a:t>
            </a:r>
            <a:endParaRPr lang="en-US" altLang="en-US" sz="2400" dirty="0">
              <a:ea typeface="MS PGothic" panose="020B0600070205080204" pitchFamily="34" charset="-128"/>
            </a:endParaRPr>
          </a:p>
          <a:p>
            <a:pPr lvl="1" algn="just">
              <a:spcBef>
                <a:spcPts val="400"/>
              </a:spcBef>
              <a:buClr>
                <a:schemeClr val="accent2">
                  <a:lumMod val="75000"/>
                </a:schemeClr>
              </a:buClr>
            </a:pPr>
            <a:r>
              <a:rPr lang="en-US" altLang="en-US" sz="2000" dirty="0">
                <a:ea typeface="MS PGothic" panose="020B0600070205080204" pitchFamily="34" charset="-128"/>
              </a:rPr>
              <a:t>complex management</a:t>
            </a:r>
            <a:endParaRPr lang="en-US" altLang="en-US" sz="2000" dirty="0">
              <a:ea typeface="MS PGothic" panose="020B0600070205080204" pitchFamily="34" charset="-128"/>
            </a:endParaRPr>
          </a:p>
          <a:p>
            <a:pPr algn="just">
              <a:spcBef>
                <a:spcPts val="400"/>
              </a:spcBef>
              <a:buClr>
                <a:schemeClr val="accent2">
                  <a:lumMod val="75000"/>
                </a:schemeClr>
              </a:buClr>
            </a:pPr>
            <a:r>
              <a:rPr lang="en-US" sz="2400" dirty="0"/>
              <a:t>examples: </a:t>
            </a:r>
            <a:r>
              <a:rPr lang="en-US" sz="2000" dirty="0"/>
              <a:t>P2P file sharing (BitTorrent), media streaming (Spotify), VoIP (Skype)</a:t>
            </a:r>
            <a:endParaRPr lang="en-US" sz="2400" dirty="0"/>
          </a:p>
        </p:txBody>
      </p:sp>
      <p:sp>
        <p:nvSpPr>
          <p:cNvPr id="9" name="Freeform 370"/>
          <p:cNvSpPr/>
          <p:nvPr/>
        </p:nvSpPr>
        <p:spPr>
          <a:xfrm>
            <a:off x="6493785"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a:p>
        </p:txBody>
      </p:sp>
      <p:sp>
        <p:nvSpPr>
          <p:cNvPr id="11" name="Freeform 417"/>
          <p:cNvSpPr/>
          <p:nvPr/>
        </p:nvSpPr>
        <p:spPr bwMode="auto">
          <a:xfrm>
            <a:off x="4782673"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a:p>
        </p:txBody>
      </p:sp>
      <p:sp>
        <p:nvSpPr>
          <p:cNvPr id="12" name="Rectangle 419"/>
          <p:cNvSpPr>
            <a:spLocks noChangeArrowheads="true"/>
          </p:cNvSpPr>
          <p:nvPr/>
        </p:nvSpPr>
        <p:spPr bwMode="auto">
          <a:xfrm>
            <a:off x="4947671"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14" name="AutoShape 420"/>
          <p:cNvSpPr>
            <a:spLocks noChangeArrowheads="true"/>
          </p:cNvSpPr>
          <p:nvPr/>
        </p:nvSpPr>
        <p:spPr bwMode="auto">
          <a:xfrm>
            <a:off x="4713947"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a:lnSpc>
                <a:spcPct val="100000"/>
              </a:lnSpc>
              <a:spcBef>
                <a:spcPct val="0"/>
              </a:spcBef>
              <a:buClrTx/>
              <a:buSzTx/>
              <a:buFontTx/>
              <a:buNone/>
            </a:pPr>
            <a:endParaRPr lang="en-US" altLang="en-US" sz="2400">
              <a:solidFill>
                <a:srgbClr val="00CCFF"/>
              </a:solidFill>
              <a:latin typeface="Arial" panose="02080604020202020204" pitchFamily="34" charset="0"/>
            </a:endParaRPr>
          </a:p>
        </p:txBody>
      </p:sp>
      <p:sp>
        <p:nvSpPr>
          <p:cNvPr id="15" name="Freeform 427"/>
          <p:cNvSpPr/>
          <p:nvPr/>
        </p:nvSpPr>
        <p:spPr bwMode="auto">
          <a:xfrm>
            <a:off x="5220998"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a:p>
        </p:txBody>
      </p:sp>
      <p:sp>
        <p:nvSpPr>
          <p:cNvPr id="16" name="Text Box 580"/>
          <p:cNvSpPr txBox="true">
            <a:spLocks noChangeArrowheads="true"/>
          </p:cNvSpPr>
          <p:nvPr/>
        </p:nvSpPr>
        <p:spPr bwMode="auto">
          <a:xfrm>
            <a:off x="5187871"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r>
              <a:rPr lang="en-US" altLang="en-US" sz="1400" dirty="0">
                <a:latin typeface="+mn-lt"/>
              </a:rPr>
              <a:t>mobile network</a:t>
            </a:r>
            <a:endParaRPr lang="en-US" altLang="en-US" sz="1400" dirty="0">
              <a:latin typeface="+mn-lt"/>
            </a:endParaRPr>
          </a:p>
        </p:txBody>
      </p:sp>
      <p:sp>
        <p:nvSpPr>
          <p:cNvPr id="17" name="Text Box 580"/>
          <p:cNvSpPr txBox="true">
            <a:spLocks noChangeArrowheads="true"/>
          </p:cNvSpPr>
          <p:nvPr/>
        </p:nvSpPr>
        <p:spPr bwMode="auto">
          <a:xfrm>
            <a:off x="4839432"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home network</a:t>
            </a:r>
            <a:endParaRPr lang="en-US" altLang="en-US" sz="1400" dirty="0">
              <a:latin typeface="+mn-lt"/>
            </a:endParaRPr>
          </a:p>
        </p:txBody>
      </p:sp>
      <p:sp>
        <p:nvSpPr>
          <p:cNvPr id="18" name="Text Box 580"/>
          <p:cNvSpPr txBox="true">
            <a:spLocks noChangeArrowheads="true"/>
          </p:cNvSpPr>
          <p:nvPr/>
        </p:nvSpPr>
        <p:spPr bwMode="auto">
          <a:xfrm>
            <a:off x="4815505"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enterprise</a:t>
            </a:r>
            <a:endParaRPr lang="en-US" altLang="en-US" sz="1400" dirty="0">
              <a:latin typeface="+mn-lt"/>
            </a:endParaRPr>
          </a:p>
          <a:p>
            <a:pPr>
              <a:lnSpc>
                <a:spcPct val="80000"/>
              </a:lnSpc>
              <a:spcBef>
                <a:spcPct val="0"/>
              </a:spcBef>
              <a:buClrTx/>
              <a:buSzTx/>
              <a:buFontTx/>
              <a:buNone/>
            </a:pPr>
            <a:r>
              <a:rPr lang="en-US" altLang="en-US" sz="1400" dirty="0">
                <a:latin typeface="+mn-lt"/>
              </a:rPr>
              <a:t>          network</a:t>
            </a:r>
            <a:endParaRPr lang="en-US" altLang="en-US" sz="1400" dirty="0">
              <a:latin typeface="+mn-lt"/>
            </a:endParaRPr>
          </a:p>
        </p:txBody>
      </p:sp>
      <p:sp>
        <p:nvSpPr>
          <p:cNvPr id="19" name="Freeform 371"/>
          <p:cNvSpPr/>
          <p:nvPr/>
        </p:nvSpPr>
        <p:spPr>
          <a:xfrm>
            <a:off x="7730743"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true">
            <a:gsLst>
              <a:gs pos="0">
                <a:srgbClr val="9CDFF9"/>
              </a:gs>
              <a:gs pos="100000">
                <a:schemeClr val="bg1"/>
              </a:gs>
              <a:gs pos="59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a:p>
        </p:txBody>
      </p:sp>
      <p:grpSp>
        <p:nvGrpSpPr>
          <p:cNvPr id="20" name="Group 19"/>
          <p:cNvGrpSpPr/>
          <p:nvPr/>
        </p:nvGrpSpPr>
        <p:grpSpPr>
          <a:xfrm>
            <a:off x="8346297" y="3928050"/>
            <a:ext cx="687393" cy="721548"/>
            <a:chOff x="5203089" y="1751190"/>
            <a:chExt cx="858331" cy="662414"/>
          </a:xfrm>
        </p:grpSpPr>
        <p:sp>
          <p:nvSpPr>
            <p:cNvPr id="21" name="Freeform 381"/>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a:p>
          </p:txBody>
        </p:sp>
        <p:sp>
          <p:nvSpPr>
            <p:cNvPr id="22" name="Freeform 382"/>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a:p>
          </p:txBody>
        </p:sp>
        <p:cxnSp>
          <p:nvCxnSpPr>
            <p:cNvPr id="23" name="Straight Connector 22"/>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8279768" y="3194171"/>
            <a:ext cx="594613" cy="648336"/>
            <a:chOff x="5203089" y="1751190"/>
            <a:chExt cx="858331" cy="662414"/>
          </a:xfrm>
        </p:grpSpPr>
        <p:sp>
          <p:nvSpPr>
            <p:cNvPr id="30" name="Freeform 398"/>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a:p>
          </p:txBody>
        </p:sp>
        <p:sp>
          <p:nvSpPr>
            <p:cNvPr id="31" name="Freeform 399"/>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a:p>
          </p:txBody>
        </p:sp>
        <p:cxnSp>
          <p:nvCxnSpPr>
            <p:cNvPr id="32" name="Straight Connector 31"/>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8" name="Freeform 561"/>
          <p:cNvSpPr/>
          <p:nvPr/>
        </p:nvSpPr>
        <p:spPr>
          <a:xfrm>
            <a:off x="7049410"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true">
            <a:gsLst>
              <a:gs pos="0">
                <a:srgbClr val="9CDFF9"/>
              </a:gs>
              <a:gs pos="100000">
                <a:schemeClr val="bg1"/>
              </a:gs>
              <a:gs pos="57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a:p>
        </p:txBody>
      </p:sp>
      <p:sp>
        <p:nvSpPr>
          <p:cNvPr id="39" name="TextBox 38"/>
          <p:cNvSpPr txBox="true"/>
          <p:nvPr/>
        </p:nvSpPr>
        <p:spPr>
          <a:xfrm>
            <a:off x="6935798" y="1851195"/>
            <a:ext cx="1725088" cy="286232"/>
          </a:xfrm>
          <a:prstGeom prst="rect">
            <a:avLst/>
          </a:prstGeom>
          <a:noFill/>
        </p:spPr>
        <p:txBody>
          <a:bodyPr wrap="none" rtlCol="0">
            <a:spAutoFit/>
          </a:bodyPr>
          <a:lstStyle/>
          <a:p>
            <a:pPr>
              <a:lnSpc>
                <a:spcPct val="90000"/>
              </a:lnSpc>
            </a:pPr>
            <a:r>
              <a:rPr lang="en-US" sz="1400" dirty="0"/>
              <a:t>national or global ISP</a:t>
            </a:r>
            <a:endParaRPr lang="en-US" sz="1400" dirty="0"/>
          </a:p>
        </p:txBody>
      </p:sp>
      <p:sp>
        <p:nvSpPr>
          <p:cNvPr id="40" name="Rectangle 39"/>
          <p:cNvSpPr/>
          <p:nvPr/>
        </p:nvSpPr>
        <p:spPr>
          <a:xfrm>
            <a:off x="6787665"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true"/>
          <p:nvPr/>
        </p:nvSpPr>
        <p:spPr>
          <a:xfrm>
            <a:off x="6274759" y="3447919"/>
            <a:ext cx="1040639" cy="480131"/>
          </a:xfrm>
          <a:prstGeom prst="rect">
            <a:avLst/>
          </a:prstGeom>
          <a:noFill/>
        </p:spPr>
        <p:txBody>
          <a:bodyPr wrap="square" rtlCol="0">
            <a:spAutoFit/>
          </a:bodyPr>
          <a:lstStyle/>
          <a:p>
            <a:pPr>
              <a:lnSpc>
                <a:spcPct val="90000"/>
              </a:lnSpc>
            </a:pPr>
            <a:r>
              <a:rPr lang="en-US" sz="1400" dirty="0"/>
              <a:t>local or regional ISP</a:t>
            </a:r>
            <a:endParaRPr lang="en-US" sz="1400" dirty="0"/>
          </a:p>
        </p:txBody>
      </p:sp>
      <p:sp>
        <p:nvSpPr>
          <p:cNvPr id="42" name="TextBox 41"/>
          <p:cNvSpPr txBox="true"/>
          <p:nvPr/>
        </p:nvSpPr>
        <p:spPr>
          <a:xfrm>
            <a:off x="8426364" y="4677937"/>
            <a:ext cx="813043" cy="383182"/>
          </a:xfrm>
          <a:prstGeom prst="rect">
            <a:avLst/>
          </a:prstGeom>
          <a:noFill/>
        </p:spPr>
        <p:txBody>
          <a:bodyPr wrap="none" rtlCol="0">
            <a:spAutoFit/>
          </a:bodyPr>
          <a:lstStyle/>
          <a:p>
            <a:pPr>
              <a:lnSpc>
                <a:spcPct val="90000"/>
              </a:lnSpc>
            </a:pPr>
            <a:r>
              <a:rPr lang="en-US" sz="1050" dirty="0"/>
              <a:t>datacenter </a:t>
            </a:r>
            <a:endParaRPr lang="en-US" sz="1050" dirty="0"/>
          </a:p>
          <a:p>
            <a:pPr>
              <a:lnSpc>
                <a:spcPct val="90000"/>
              </a:lnSpc>
            </a:pPr>
            <a:r>
              <a:rPr lang="en-US" sz="1050" dirty="0"/>
              <a:t>network</a:t>
            </a:r>
            <a:endParaRPr lang="en-US" sz="1050" dirty="0"/>
          </a:p>
        </p:txBody>
      </p:sp>
      <p:sp>
        <p:nvSpPr>
          <p:cNvPr id="43" name="TextBox 42"/>
          <p:cNvSpPr txBox="true"/>
          <p:nvPr/>
        </p:nvSpPr>
        <p:spPr>
          <a:xfrm>
            <a:off x="7571615" y="4228248"/>
            <a:ext cx="843051" cy="674031"/>
          </a:xfrm>
          <a:prstGeom prst="rect">
            <a:avLst/>
          </a:prstGeom>
          <a:noFill/>
        </p:spPr>
        <p:txBody>
          <a:bodyPr wrap="none" rtlCol="0">
            <a:spAutoFit/>
          </a:bodyPr>
          <a:lstStyle/>
          <a:p>
            <a:pPr>
              <a:lnSpc>
                <a:spcPct val="90000"/>
              </a:lnSpc>
            </a:pPr>
            <a:r>
              <a:rPr lang="en-US" sz="1400" dirty="0"/>
              <a:t>content </a:t>
            </a:r>
            <a:endParaRPr lang="en-US" sz="1400" dirty="0"/>
          </a:p>
          <a:p>
            <a:pPr>
              <a:lnSpc>
                <a:spcPct val="90000"/>
              </a:lnSpc>
            </a:pPr>
            <a:r>
              <a:rPr lang="en-US" sz="1400" dirty="0"/>
              <a:t>provider </a:t>
            </a:r>
            <a:endParaRPr lang="en-US" sz="1400" dirty="0"/>
          </a:p>
          <a:p>
            <a:pPr>
              <a:lnSpc>
                <a:spcPct val="90000"/>
              </a:lnSpc>
            </a:pPr>
            <a:r>
              <a:rPr lang="en-US" sz="1400" dirty="0"/>
              <a:t>network</a:t>
            </a:r>
            <a:endParaRPr lang="en-US" sz="1000" dirty="0"/>
          </a:p>
        </p:txBody>
      </p:sp>
      <p:cxnSp>
        <p:nvCxnSpPr>
          <p:cNvPr id="44" name="Straight Connector 43"/>
          <p:cNvCxnSpPr/>
          <p:nvPr/>
        </p:nvCxnSpPr>
        <p:spPr>
          <a:xfrm flipH="true" flipV="true">
            <a:off x="8068517"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true" flipV="true">
            <a:off x="8169432"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true">
            <a:off x="8145494"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true" flipV="true">
            <a:off x="8079371"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true" flipV="true">
            <a:off x="8059217"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true">
            <a:off x="7403792"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true">
            <a:off x="6728213"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true">
            <a:off x="6785465"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241666"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646265"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true">
            <a:off x="7307316"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5070835" y="2127325"/>
            <a:ext cx="3578867" cy="3640283"/>
            <a:chOff x="7562238" y="2127325"/>
            <a:chExt cx="3578867" cy="3640283"/>
          </a:xfrm>
        </p:grpSpPr>
        <p:grpSp>
          <p:nvGrpSpPr>
            <p:cNvPr id="56" name="Group 55"/>
            <p:cNvGrpSpPr/>
            <p:nvPr/>
          </p:nvGrpSpPr>
          <p:grpSpPr>
            <a:xfrm>
              <a:off x="7857253" y="2127325"/>
              <a:ext cx="3283852" cy="3640283"/>
              <a:chOff x="7881336" y="2104198"/>
              <a:chExt cx="3283852" cy="3640283"/>
            </a:xfrm>
          </p:grpSpPr>
          <p:sp>
            <p:nvSpPr>
              <p:cNvPr id="61" name="Line 428"/>
              <p:cNvSpPr>
                <a:spLocks noChangeShapeType="true"/>
              </p:cNvSpPr>
              <p:nvPr/>
            </p:nvSpPr>
            <p:spPr bwMode="auto">
              <a:xfrm rot="16200000" flipV="true">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62" name="Line 430"/>
              <p:cNvSpPr>
                <a:spLocks noChangeShapeType="true"/>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431"/>
              <p:cNvSpPr>
                <a:spLocks noChangeShapeType="true"/>
              </p:cNvSpPr>
              <p:nvPr/>
            </p:nvSpPr>
            <p:spPr bwMode="auto">
              <a:xfrm>
                <a:off x="9457042" y="4815390"/>
                <a:ext cx="524483" cy="261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4" name="Line 432"/>
              <p:cNvSpPr>
                <a:spLocks noChangeShapeType="true"/>
              </p:cNvSpPr>
              <p:nvPr/>
            </p:nvSpPr>
            <p:spPr bwMode="auto">
              <a:xfrm flipV="true">
                <a:off x="8874149" y="4815390"/>
                <a:ext cx="569255" cy="2462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5" name="Line 433"/>
              <p:cNvSpPr>
                <a:spLocks noChangeShapeType="true"/>
              </p:cNvSpPr>
              <p:nvPr/>
            </p:nvSpPr>
            <p:spPr bwMode="auto">
              <a:xfrm flipV="true">
                <a:off x="8845827" y="5085749"/>
                <a:ext cx="103050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6" name="Line 435"/>
              <p:cNvSpPr>
                <a:spLocks noChangeShapeType="true"/>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 name="Line 436"/>
              <p:cNvSpPr>
                <a:spLocks noChangeShapeType="true"/>
              </p:cNvSpPr>
              <p:nvPr/>
            </p:nvSpPr>
            <p:spPr bwMode="auto">
              <a:xfrm flipV="true">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8" name="Line 439"/>
              <p:cNvSpPr>
                <a:spLocks noChangeShapeType="true"/>
              </p:cNvSpPr>
              <p:nvPr/>
            </p:nvSpPr>
            <p:spPr bwMode="auto">
              <a:xfrm flipH="true">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9" name="Line 440"/>
              <p:cNvSpPr>
                <a:spLocks noChangeShapeType="true"/>
              </p:cNvSpPr>
              <p:nvPr/>
            </p:nvSpPr>
            <p:spPr bwMode="auto">
              <a:xfrm flipH="true" flipV="true">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70" name="Line 441"/>
              <p:cNvSpPr>
                <a:spLocks noChangeShapeType="true"/>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71" name="Line 443"/>
              <p:cNvSpPr>
                <a:spLocks noChangeShapeType="true"/>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72" name="Line 449"/>
              <p:cNvSpPr>
                <a:spLocks noChangeShapeType="true"/>
              </p:cNvSpPr>
              <p:nvPr/>
            </p:nvSpPr>
            <p:spPr bwMode="auto">
              <a:xfrm flipV="true">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73" name="Line 428"/>
              <p:cNvSpPr>
                <a:spLocks noChangeShapeType="true"/>
              </p:cNvSpPr>
              <p:nvPr/>
            </p:nvSpPr>
            <p:spPr bwMode="auto">
              <a:xfrm rot="16200000" flipV="true">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4" name="Line 440"/>
              <p:cNvSpPr>
                <a:spLocks noChangeShapeType="true"/>
              </p:cNvSpPr>
              <p:nvPr/>
            </p:nvSpPr>
            <p:spPr bwMode="auto">
              <a:xfrm flipV="true">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cxnSp>
            <p:nvCxnSpPr>
              <p:cNvPr id="75" name="Straight Connector 74"/>
              <p:cNvCxnSpPr/>
              <p:nvPr/>
            </p:nvCxnSpPr>
            <p:spPr>
              <a:xfrm flipH="true">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true">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true">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true">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true">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true">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true" flipV="true">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true">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3" name="Line 541"/>
              <p:cNvSpPr>
                <a:spLocks noChangeShapeType="true"/>
              </p:cNvSpPr>
              <p:nvPr/>
            </p:nvSpPr>
            <p:spPr bwMode="auto">
              <a:xfrm flipV="true">
                <a:off x="9402788" y="4090252"/>
                <a:ext cx="429324" cy="7056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4" name="Line 424"/>
              <p:cNvSpPr>
                <a:spLocks noChangeShapeType="true"/>
              </p:cNvSpPr>
              <p:nvPr/>
            </p:nvSpPr>
            <p:spPr bwMode="auto">
              <a:xfrm flipV="true">
                <a:off x="8268637" y="4024329"/>
                <a:ext cx="969051"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grpSp>
        <p:pic>
          <p:nvPicPr>
            <p:cNvPr id="57" name="Picture 778" descr="antenna_radiation_stylized"/>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781" descr="antenna_radiation_stylized"/>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99" descr="cell_tower_radiation copy"/>
            <p:cNvPicPr>
              <a:picLocks noChangeAspect="true" noChangeArrowheads="true"/>
            </p:cNvPicPr>
            <p:nvPr/>
          </p:nvPicPr>
          <p:blipFill>
            <a:blip r:embed="rId4" cstate="print">
              <a:extLst>
                <a:ext uri="{28A0092B-C50C-407E-A947-70E740481C1C}">
                  <a14:useLocalDpi xmlns:a14="http://schemas.microsoft.com/office/drawing/2010/main" val="false"/>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Oval 800"/>
            <p:cNvSpPr>
              <a:spLocks noChangeArrowheads="true"/>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85" name="Line 426"/>
          <p:cNvSpPr>
            <a:spLocks noChangeShapeType="true"/>
          </p:cNvSpPr>
          <p:nvPr/>
        </p:nvSpPr>
        <p:spPr bwMode="auto">
          <a:xfrm>
            <a:off x="5716457" y="2700359"/>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grpSp>
        <p:nvGrpSpPr>
          <p:cNvPr id="86" name="Group 783"/>
          <p:cNvGrpSpPr/>
          <p:nvPr/>
        </p:nvGrpSpPr>
        <p:grpSpPr bwMode="auto">
          <a:xfrm>
            <a:off x="5559295" y="2309376"/>
            <a:ext cx="298450" cy="464008"/>
            <a:chOff x="3130" y="3288"/>
            <a:chExt cx="410" cy="742"/>
          </a:xfrm>
        </p:grpSpPr>
        <p:sp>
          <p:nvSpPr>
            <p:cNvPr id="87" name="Line 270"/>
            <p:cNvSpPr>
              <a:spLocks noChangeShapeType="true"/>
            </p:cNvSpPr>
            <p:nvPr/>
          </p:nvSpPr>
          <p:spPr bwMode="auto">
            <a:xfrm flipH="true">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88" name="Line 271"/>
            <p:cNvSpPr>
              <a:spLocks noChangeShapeType="true"/>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89" name="Line 272"/>
            <p:cNvSpPr>
              <a:spLocks noChangeShapeType="true"/>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0" name="Line 273"/>
            <p:cNvSpPr>
              <a:spLocks noChangeShapeType="true"/>
            </p:cNvSpPr>
            <p:nvPr/>
          </p:nvSpPr>
          <p:spPr bwMode="auto">
            <a:xfrm flipH="true">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1" name="Line 274"/>
            <p:cNvSpPr>
              <a:spLocks noChangeShapeType="true"/>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2" name="Line 275"/>
            <p:cNvSpPr>
              <a:spLocks noChangeShapeType="true"/>
            </p:cNvSpPr>
            <p:nvPr/>
          </p:nvSpPr>
          <p:spPr bwMode="auto">
            <a:xfrm flipV="true">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3" name="Line 276"/>
            <p:cNvSpPr>
              <a:spLocks noChangeShapeType="true"/>
            </p:cNvSpPr>
            <p:nvPr/>
          </p:nvSpPr>
          <p:spPr bwMode="auto">
            <a:xfrm flipH="true" flipV="true">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4" name="Line 277"/>
            <p:cNvSpPr>
              <a:spLocks noChangeShapeType="true"/>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5" name="Line 278"/>
            <p:cNvSpPr>
              <a:spLocks noChangeShapeType="true"/>
            </p:cNvSpPr>
            <p:nvPr/>
          </p:nvSpPr>
          <p:spPr bwMode="auto">
            <a:xfrm flipV="true">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6" name="Line 279"/>
            <p:cNvSpPr>
              <a:spLocks noChangeShapeType="true"/>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7" name="Line 280"/>
            <p:cNvSpPr>
              <a:spLocks noChangeShapeType="true"/>
            </p:cNvSpPr>
            <p:nvPr/>
          </p:nvSpPr>
          <p:spPr bwMode="auto">
            <a:xfrm flipV="true">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8" name="Line 281"/>
            <p:cNvSpPr>
              <a:spLocks noChangeShapeType="true"/>
            </p:cNvSpPr>
            <p:nvPr/>
          </p:nvSpPr>
          <p:spPr bwMode="auto">
            <a:xfrm flipV="true">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99" name="Line 282"/>
            <p:cNvSpPr>
              <a:spLocks noChangeShapeType="true"/>
            </p:cNvSpPr>
            <p:nvPr/>
          </p:nvSpPr>
          <p:spPr bwMode="auto">
            <a:xfrm flipV="true">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100" name="Line 283"/>
            <p:cNvSpPr>
              <a:spLocks noChangeShapeType="true"/>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sp>
          <p:nvSpPr>
            <p:cNvPr id="101" name="Line 284"/>
            <p:cNvSpPr>
              <a:spLocks noChangeShapeType="true"/>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a:p>
          </p:txBody>
        </p:sp>
      </p:grpSp>
      <p:pic>
        <p:nvPicPr>
          <p:cNvPr id="102" name="Picture 777"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5122479"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780"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6799207"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103"/>
          <p:cNvGrpSpPr/>
          <p:nvPr/>
        </p:nvGrpSpPr>
        <p:grpSpPr>
          <a:xfrm>
            <a:off x="7292155" y="4989983"/>
            <a:ext cx="393760" cy="218578"/>
            <a:chOff x="7493876" y="2774731"/>
            <a:chExt cx="1481958" cy="894622"/>
          </a:xfrm>
        </p:grpSpPr>
        <p:sp>
          <p:nvSpPr>
            <p:cNvPr id="105" name="Freeform 47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6" name="Oval 10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07" name="Group 106"/>
            <p:cNvGrpSpPr/>
            <p:nvPr/>
          </p:nvGrpSpPr>
          <p:grpSpPr>
            <a:xfrm>
              <a:off x="7713663" y="2848339"/>
              <a:ext cx="1042107" cy="425543"/>
              <a:chOff x="7786941" y="2884917"/>
              <a:chExt cx="897649" cy="353919"/>
            </a:xfrm>
          </p:grpSpPr>
          <p:sp>
            <p:nvSpPr>
              <p:cNvPr id="108" name="Freeform 47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47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47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47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2" name="Group 111"/>
          <p:cNvGrpSpPr/>
          <p:nvPr/>
        </p:nvGrpSpPr>
        <p:grpSpPr>
          <a:xfrm>
            <a:off x="7357962" y="5339037"/>
            <a:ext cx="309740" cy="190838"/>
            <a:chOff x="3668110" y="2448910"/>
            <a:chExt cx="3794234" cy="2165130"/>
          </a:xfrm>
        </p:grpSpPr>
        <p:sp>
          <p:nvSpPr>
            <p:cNvPr id="113" name="Rectangle 112"/>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521"/>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a:off x="3941378" y="2603243"/>
              <a:ext cx="3202061" cy="1066110"/>
              <a:chOff x="7939341" y="3037317"/>
              <a:chExt cx="897649" cy="353919"/>
            </a:xfrm>
          </p:grpSpPr>
          <p:sp>
            <p:nvSpPr>
              <p:cNvPr id="116" name="Freeform 523"/>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524"/>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525"/>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526"/>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0" name="Group 119"/>
          <p:cNvGrpSpPr/>
          <p:nvPr/>
        </p:nvGrpSpPr>
        <p:grpSpPr>
          <a:xfrm>
            <a:off x="6185216" y="4967420"/>
            <a:ext cx="393760" cy="218578"/>
            <a:chOff x="7493876" y="2774731"/>
            <a:chExt cx="1481958" cy="894622"/>
          </a:xfrm>
        </p:grpSpPr>
        <p:sp>
          <p:nvSpPr>
            <p:cNvPr id="121" name="Freeform 47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22" name="Oval 12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23" name="Group 122"/>
            <p:cNvGrpSpPr/>
            <p:nvPr/>
          </p:nvGrpSpPr>
          <p:grpSpPr>
            <a:xfrm>
              <a:off x="7713663" y="2848339"/>
              <a:ext cx="1042107" cy="425543"/>
              <a:chOff x="7786941" y="2884917"/>
              <a:chExt cx="897649" cy="353919"/>
            </a:xfrm>
          </p:grpSpPr>
          <p:sp>
            <p:nvSpPr>
              <p:cNvPr id="124" name="Freeform 48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48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48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48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8" name="Group 127"/>
          <p:cNvGrpSpPr/>
          <p:nvPr/>
        </p:nvGrpSpPr>
        <p:grpSpPr>
          <a:xfrm>
            <a:off x="5820117" y="5194433"/>
            <a:ext cx="309740" cy="190838"/>
            <a:chOff x="3668110" y="2448910"/>
            <a:chExt cx="3794234" cy="2165130"/>
          </a:xfrm>
        </p:grpSpPr>
        <p:sp>
          <p:nvSpPr>
            <p:cNvPr id="129" name="Rectangle 128"/>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530"/>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p:cNvGrpSpPr/>
            <p:nvPr/>
          </p:nvGrpSpPr>
          <p:grpSpPr>
            <a:xfrm>
              <a:off x="3941378" y="2603243"/>
              <a:ext cx="3202061" cy="1066110"/>
              <a:chOff x="7939341" y="3037317"/>
              <a:chExt cx="897649" cy="353919"/>
            </a:xfrm>
          </p:grpSpPr>
          <p:sp>
            <p:nvSpPr>
              <p:cNvPr id="132" name="Freeform 532"/>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533"/>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34"/>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535"/>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6" name="Group 135"/>
          <p:cNvGrpSpPr/>
          <p:nvPr/>
        </p:nvGrpSpPr>
        <p:grpSpPr>
          <a:xfrm>
            <a:off x="5948424" y="2812309"/>
            <a:ext cx="353678" cy="168275"/>
            <a:chOff x="7493876" y="2774731"/>
            <a:chExt cx="1481958" cy="894622"/>
          </a:xfrm>
        </p:grpSpPr>
        <p:sp>
          <p:nvSpPr>
            <p:cNvPr id="137" name="Freeform 40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38" name="Oval 13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39" name="Group 138"/>
            <p:cNvGrpSpPr/>
            <p:nvPr/>
          </p:nvGrpSpPr>
          <p:grpSpPr>
            <a:xfrm>
              <a:off x="7713663" y="2848339"/>
              <a:ext cx="1042107" cy="425543"/>
              <a:chOff x="7786941" y="2884917"/>
              <a:chExt cx="897649" cy="353919"/>
            </a:xfrm>
          </p:grpSpPr>
          <p:sp>
            <p:nvSpPr>
              <p:cNvPr id="140" name="Freeform 41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41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41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41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143"/>
          <p:cNvGrpSpPr/>
          <p:nvPr/>
        </p:nvGrpSpPr>
        <p:grpSpPr>
          <a:xfrm>
            <a:off x="5558667" y="3965994"/>
            <a:ext cx="354986" cy="175668"/>
            <a:chOff x="7493876" y="2774731"/>
            <a:chExt cx="1481958" cy="894622"/>
          </a:xfrm>
        </p:grpSpPr>
        <p:sp>
          <p:nvSpPr>
            <p:cNvPr id="145" name="Freeform 4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46" name="Oval 14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47" name="Group 146"/>
            <p:cNvGrpSpPr/>
            <p:nvPr/>
          </p:nvGrpSpPr>
          <p:grpSpPr>
            <a:xfrm>
              <a:off x="7713663" y="2848339"/>
              <a:ext cx="1042107" cy="425543"/>
              <a:chOff x="7786941" y="2884917"/>
              <a:chExt cx="897649" cy="353919"/>
            </a:xfrm>
          </p:grpSpPr>
          <p:sp>
            <p:nvSpPr>
              <p:cNvPr id="148" name="Freeform 4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4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4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4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2" name="Group 151"/>
          <p:cNvGrpSpPr/>
          <p:nvPr/>
        </p:nvGrpSpPr>
        <p:grpSpPr>
          <a:xfrm>
            <a:off x="8392682" y="3601365"/>
            <a:ext cx="170989" cy="97052"/>
            <a:chOff x="7493876" y="2774731"/>
            <a:chExt cx="1481958" cy="894622"/>
          </a:xfrm>
        </p:grpSpPr>
        <p:sp>
          <p:nvSpPr>
            <p:cNvPr id="153" name="Freeform 45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54" name="Oval 153"/>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55" name="Group 154"/>
            <p:cNvGrpSpPr/>
            <p:nvPr/>
          </p:nvGrpSpPr>
          <p:grpSpPr>
            <a:xfrm>
              <a:off x="7713663" y="2848339"/>
              <a:ext cx="1042107" cy="425543"/>
              <a:chOff x="7786941" y="2884917"/>
              <a:chExt cx="897649" cy="353919"/>
            </a:xfrm>
          </p:grpSpPr>
          <p:sp>
            <p:nvSpPr>
              <p:cNvPr id="156" name="Freeform 45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45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46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46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0" name="Group 159"/>
          <p:cNvGrpSpPr/>
          <p:nvPr/>
        </p:nvGrpSpPr>
        <p:grpSpPr>
          <a:xfrm>
            <a:off x="7919206" y="3496138"/>
            <a:ext cx="353678" cy="198344"/>
            <a:chOff x="7493876" y="2774731"/>
            <a:chExt cx="1481958" cy="894622"/>
          </a:xfrm>
        </p:grpSpPr>
        <p:sp>
          <p:nvSpPr>
            <p:cNvPr id="161" name="Freeform 6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62" name="Oval 16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63" name="Group 162"/>
            <p:cNvGrpSpPr/>
            <p:nvPr/>
          </p:nvGrpSpPr>
          <p:grpSpPr>
            <a:xfrm>
              <a:off x="7713663" y="2848339"/>
              <a:ext cx="1042107" cy="425543"/>
              <a:chOff x="7786941" y="2884917"/>
              <a:chExt cx="897649" cy="353919"/>
            </a:xfrm>
          </p:grpSpPr>
          <p:sp>
            <p:nvSpPr>
              <p:cNvPr id="164" name="Freeform 6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6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6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6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8" name="Group 167"/>
          <p:cNvGrpSpPr/>
          <p:nvPr/>
        </p:nvGrpSpPr>
        <p:grpSpPr>
          <a:xfrm>
            <a:off x="7457321" y="2202292"/>
            <a:ext cx="353678" cy="198344"/>
            <a:chOff x="7493876" y="2774731"/>
            <a:chExt cx="1481958" cy="894622"/>
          </a:xfrm>
        </p:grpSpPr>
        <p:sp>
          <p:nvSpPr>
            <p:cNvPr id="169" name="Freeform 5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0" name="Oval 16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71" name="Group 170"/>
            <p:cNvGrpSpPr/>
            <p:nvPr/>
          </p:nvGrpSpPr>
          <p:grpSpPr>
            <a:xfrm>
              <a:off x="7713663" y="2848339"/>
              <a:ext cx="1042107" cy="425543"/>
              <a:chOff x="7786941" y="2884917"/>
              <a:chExt cx="897649" cy="353919"/>
            </a:xfrm>
          </p:grpSpPr>
          <p:sp>
            <p:nvSpPr>
              <p:cNvPr id="172" name="Freeform 5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5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5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6" name="Group 175"/>
          <p:cNvGrpSpPr/>
          <p:nvPr/>
        </p:nvGrpSpPr>
        <p:grpSpPr>
          <a:xfrm>
            <a:off x="8035811" y="2613367"/>
            <a:ext cx="353678" cy="198344"/>
            <a:chOff x="7493876" y="2774731"/>
            <a:chExt cx="1481958" cy="894622"/>
          </a:xfrm>
        </p:grpSpPr>
        <p:sp>
          <p:nvSpPr>
            <p:cNvPr id="177" name="Freeform 5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8" name="Oval 17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79" name="Group 178"/>
            <p:cNvGrpSpPr/>
            <p:nvPr/>
          </p:nvGrpSpPr>
          <p:grpSpPr>
            <a:xfrm>
              <a:off x="7713663" y="2848339"/>
              <a:ext cx="1042107" cy="425543"/>
              <a:chOff x="7786941" y="2884917"/>
              <a:chExt cx="897649" cy="353919"/>
            </a:xfrm>
          </p:grpSpPr>
          <p:sp>
            <p:nvSpPr>
              <p:cNvPr id="180" name="Freeform 5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5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5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5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p:cNvGrpSpPr/>
          <p:nvPr/>
        </p:nvGrpSpPr>
        <p:grpSpPr>
          <a:xfrm>
            <a:off x="8152422" y="2107963"/>
            <a:ext cx="353678" cy="198344"/>
            <a:chOff x="7493876" y="2774731"/>
            <a:chExt cx="1481958" cy="894622"/>
          </a:xfrm>
        </p:grpSpPr>
        <p:sp>
          <p:nvSpPr>
            <p:cNvPr id="185" name="Freeform 60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86" name="Oval 18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87" name="Group 186"/>
            <p:cNvGrpSpPr/>
            <p:nvPr/>
          </p:nvGrpSpPr>
          <p:grpSpPr>
            <a:xfrm>
              <a:off x="7713663" y="2848339"/>
              <a:ext cx="1042107" cy="425543"/>
              <a:chOff x="7786941" y="2884917"/>
              <a:chExt cx="897649" cy="353919"/>
            </a:xfrm>
          </p:grpSpPr>
          <p:sp>
            <p:nvSpPr>
              <p:cNvPr id="188" name="Freeform 60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60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60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60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p:cNvGrpSpPr/>
          <p:nvPr/>
        </p:nvGrpSpPr>
        <p:grpSpPr>
          <a:xfrm>
            <a:off x="6607385" y="3956624"/>
            <a:ext cx="367224" cy="240304"/>
            <a:chOff x="7493876" y="2774731"/>
            <a:chExt cx="1481958" cy="894622"/>
          </a:xfrm>
        </p:grpSpPr>
        <p:sp>
          <p:nvSpPr>
            <p:cNvPr id="193" name="Freeform 55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94" name="Oval 19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95" name="Group 194"/>
            <p:cNvGrpSpPr/>
            <p:nvPr/>
          </p:nvGrpSpPr>
          <p:grpSpPr>
            <a:xfrm>
              <a:off x="7713663" y="2848339"/>
              <a:ext cx="1042107" cy="425543"/>
              <a:chOff x="7786941" y="2884917"/>
              <a:chExt cx="897649" cy="353919"/>
            </a:xfrm>
          </p:grpSpPr>
          <p:sp>
            <p:nvSpPr>
              <p:cNvPr id="196" name="Freeform 55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55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55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56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0" name="Group 199"/>
          <p:cNvGrpSpPr/>
          <p:nvPr/>
        </p:nvGrpSpPr>
        <p:grpSpPr>
          <a:xfrm>
            <a:off x="7488723" y="2661565"/>
            <a:ext cx="353678" cy="198344"/>
            <a:chOff x="7493876" y="2774731"/>
            <a:chExt cx="1481958" cy="894622"/>
          </a:xfrm>
        </p:grpSpPr>
        <p:sp>
          <p:nvSpPr>
            <p:cNvPr id="201" name="Freeform 5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02" name="Oval 20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03" name="Group 202"/>
            <p:cNvGrpSpPr/>
            <p:nvPr/>
          </p:nvGrpSpPr>
          <p:grpSpPr>
            <a:xfrm>
              <a:off x="7713663" y="2848339"/>
              <a:ext cx="1042107" cy="425543"/>
              <a:chOff x="7786941" y="2884917"/>
              <a:chExt cx="897649" cy="353919"/>
            </a:xfrm>
          </p:grpSpPr>
          <p:sp>
            <p:nvSpPr>
              <p:cNvPr id="204" name="Freeform 5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5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5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5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8" name="Group 207"/>
          <p:cNvGrpSpPr/>
          <p:nvPr/>
        </p:nvGrpSpPr>
        <p:grpSpPr>
          <a:xfrm>
            <a:off x="7005735" y="3394032"/>
            <a:ext cx="367224" cy="240304"/>
            <a:chOff x="7493876" y="2774731"/>
            <a:chExt cx="1481958" cy="894622"/>
          </a:xfrm>
        </p:grpSpPr>
        <p:sp>
          <p:nvSpPr>
            <p:cNvPr id="209" name="Freeform 53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0" name="Oval 20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11" name="Group 210"/>
            <p:cNvGrpSpPr/>
            <p:nvPr/>
          </p:nvGrpSpPr>
          <p:grpSpPr>
            <a:xfrm>
              <a:off x="7713663" y="2848339"/>
              <a:ext cx="1042107" cy="425543"/>
              <a:chOff x="7786941" y="2884917"/>
              <a:chExt cx="897649" cy="353919"/>
            </a:xfrm>
          </p:grpSpPr>
          <p:sp>
            <p:nvSpPr>
              <p:cNvPr id="212" name="Freeform 54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54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54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54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p:cNvGrpSpPr/>
          <p:nvPr/>
        </p:nvGrpSpPr>
        <p:grpSpPr>
          <a:xfrm>
            <a:off x="7110151" y="3999763"/>
            <a:ext cx="367224" cy="240304"/>
            <a:chOff x="7493876" y="2774731"/>
            <a:chExt cx="1481958" cy="894622"/>
          </a:xfrm>
        </p:grpSpPr>
        <p:sp>
          <p:nvSpPr>
            <p:cNvPr id="217" name="Freeform 54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8" name="Oval 21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19" name="Group 218"/>
            <p:cNvGrpSpPr/>
            <p:nvPr/>
          </p:nvGrpSpPr>
          <p:grpSpPr>
            <a:xfrm>
              <a:off x="7713663" y="2848339"/>
              <a:ext cx="1042107" cy="425543"/>
              <a:chOff x="7786941" y="2884917"/>
              <a:chExt cx="897649" cy="353919"/>
            </a:xfrm>
          </p:grpSpPr>
          <p:sp>
            <p:nvSpPr>
              <p:cNvPr id="220" name="Freeform 54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55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Freeform 55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55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 name="Group 223"/>
          <p:cNvGrpSpPr/>
          <p:nvPr/>
        </p:nvGrpSpPr>
        <p:grpSpPr>
          <a:xfrm>
            <a:off x="7883856" y="3992325"/>
            <a:ext cx="353678" cy="198344"/>
            <a:chOff x="7493876" y="2774731"/>
            <a:chExt cx="1481958" cy="894622"/>
          </a:xfrm>
        </p:grpSpPr>
        <p:sp>
          <p:nvSpPr>
            <p:cNvPr id="225" name="Freeform 62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26" name="Oval 22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27" name="Group 226"/>
            <p:cNvGrpSpPr/>
            <p:nvPr/>
          </p:nvGrpSpPr>
          <p:grpSpPr>
            <a:xfrm>
              <a:off x="7713663" y="2848339"/>
              <a:ext cx="1042107" cy="425543"/>
              <a:chOff x="7786941" y="2884917"/>
              <a:chExt cx="897649" cy="353919"/>
            </a:xfrm>
          </p:grpSpPr>
          <p:sp>
            <p:nvSpPr>
              <p:cNvPr id="228" name="Freeform 62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62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62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62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2" name="Group 231"/>
          <p:cNvGrpSpPr/>
          <p:nvPr/>
        </p:nvGrpSpPr>
        <p:grpSpPr>
          <a:xfrm>
            <a:off x="6756490" y="4775686"/>
            <a:ext cx="393760" cy="218578"/>
            <a:chOff x="7493876" y="2774731"/>
            <a:chExt cx="1481958" cy="894622"/>
          </a:xfrm>
        </p:grpSpPr>
        <p:sp>
          <p:nvSpPr>
            <p:cNvPr id="233" name="Freeform 46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34" name="Oval 23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35" name="Group 234"/>
            <p:cNvGrpSpPr/>
            <p:nvPr/>
          </p:nvGrpSpPr>
          <p:grpSpPr>
            <a:xfrm>
              <a:off x="7713663" y="2848339"/>
              <a:ext cx="1042107" cy="425543"/>
              <a:chOff x="7786941" y="2884917"/>
              <a:chExt cx="897649" cy="353919"/>
            </a:xfrm>
          </p:grpSpPr>
          <p:sp>
            <p:nvSpPr>
              <p:cNvPr id="236" name="Freeform 46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46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46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46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0" name="Group 239"/>
          <p:cNvGrpSpPr/>
          <p:nvPr/>
        </p:nvGrpSpPr>
        <p:grpSpPr>
          <a:xfrm>
            <a:off x="8434579" y="4369125"/>
            <a:ext cx="228295" cy="120400"/>
            <a:chOff x="7493876" y="2774731"/>
            <a:chExt cx="1481958" cy="894622"/>
          </a:xfrm>
        </p:grpSpPr>
        <p:sp>
          <p:nvSpPr>
            <p:cNvPr id="241" name="Freeform 44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42" name="Oval 241"/>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43" name="Group 242"/>
            <p:cNvGrpSpPr/>
            <p:nvPr/>
          </p:nvGrpSpPr>
          <p:grpSpPr>
            <a:xfrm>
              <a:off x="7713663" y="2848339"/>
              <a:ext cx="1042107" cy="425543"/>
              <a:chOff x="7786941" y="2884917"/>
              <a:chExt cx="897649" cy="353919"/>
            </a:xfrm>
          </p:grpSpPr>
          <p:sp>
            <p:nvSpPr>
              <p:cNvPr id="244" name="Freeform 45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45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45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45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8" name="Group 247"/>
          <p:cNvGrpSpPr/>
          <p:nvPr/>
        </p:nvGrpSpPr>
        <p:grpSpPr>
          <a:xfrm>
            <a:off x="4947671" y="2356613"/>
            <a:ext cx="534987" cy="407988"/>
            <a:chOff x="7432700" y="2327293"/>
            <a:chExt cx="534987" cy="407988"/>
          </a:xfrm>
        </p:grpSpPr>
        <p:pic>
          <p:nvPicPr>
            <p:cNvPr id="249"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 name="Picture 1018" descr="laptop_keyboard"/>
            <p:cNvPicPr>
              <a:picLocks noChangeAspect="true" noChangeArrowheads="true"/>
            </p:cNvPicPr>
            <p:nvPr/>
          </p:nvPicPr>
          <p:blipFill>
            <a:blip r:embed="rId7" cstate="print">
              <a:extLst>
                <a:ext uri="{28A0092B-C50C-407E-A947-70E740481C1C}">
                  <a14:useLocalDpi xmlns:a14="http://schemas.microsoft.com/office/drawing/2010/main" val="false"/>
                </a:ext>
              </a:extLst>
            </a:blip>
            <a:srcRect/>
            <a:stretch>
              <a:fillRect/>
            </a:stretch>
          </p:blipFill>
          <p:spPr bwMode="auto">
            <a:xfrm rot="109064" flipH="true">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252" name="Picture 1020" descr="screen"/>
            <p:cNvPicPr>
              <a:picLocks noChangeAspect="true" noChangeArrowheads="true"/>
            </p:cNvPicPr>
            <p:nvPr/>
          </p:nvPicPr>
          <p:blipFill>
            <a:blip r:embed="rId8" cstate="print">
              <a:extLst>
                <a:ext uri="{28A0092B-C50C-407E-A947-70E740481C1C}">
                  <a14:useLocalDpi xmlns:a14="http://schemas.microsoft.com/office/drawing/2010/main" val="false"/>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54"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55"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56"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57"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58"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59" name="Group 1027"/>
            <p:cNvGrpSpPr/>
            <p:nvPr/>
          </p:nvGrpSpPr>
          <p:grpSpPr bwMode="auto">
            <a:xfrm>
              <a:off x="7594735" y="2642220"/>
              <a:ext cx="98740" cy="36846"/>
              <a:chOff x="1740" y="2642"/>
              <a:chExt cx="752" cy="327"/>
            </a:xfrm>
          </p:grpSpPr>
          <p:sp>
            <p:nvSpPr>
              <p:cNvPr id="266"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67"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68"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69"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70"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71"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260"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61"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62"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63"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64"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65" name="Freeform 1039"/>
            <p:cNvSpPr/>
            <p:nvPr/>
          </p:nvSpPr>
          <p:spPr bwMode="auto">
            <a:xfrm flipV="true">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272" name="Group 271"/>
          <p:cNvGrpSpPr/>
          <p:nvPr/>
        </p:nvGrpSpPr>
        <p:grpSpPr>
          <a:xfrm>
            <a:off x="6146378" y="2319727"/>
            <a:ext cx="530702" cy="478009"/>
            <a:chOff x="8631407" y="2290407"/>
            <a:chExt cx="530702" cy="478009"/>
          </a:xfrm>
        </p:grpSpPr>
        <p:pic>
          <p:nvPicPr>
            <p:cNvPr id="273" name="Picture 568" descr="light2.png"/>
            <p:cNvPicPr>
              <a:picLocks noChangeAspect="true"/>
            </p:cNvPicPr>
            <p:nvPr/>
          </p:nvPicPr>
          <p:blipFill>
            <a:blip r:embed="rId9" cstate="print">
              <a:extLst>
                <a:ext uri="{28A0092B-C50C-407E-A947-70E740481C1C}">
                  <a14:useLocalDpi xmlns:a14="http://schemas.microsoft.com/office/drawing/2010/main" val="false"/>
                </a:ext>
              </a:extLst>
            </a:blip>
            <a:srcRect/>
            <a:stretch>
              <a:fillRect/>
            </a:stretch>
          </p:blipFill>
          <p:spPr bwMode="auto">
            <a:xfrm flipH="true">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5" name="Group 274"/>
          <p:cNvGrpSpPr/>
          <p:nvPr/>
        </p:nvGrpSpPr>
        <p:grpSpPr>
          <a:xfrm>
            <a:off x="5002115" y="3419140"/>
            <a:ext cx="350807" cy="305517"/>
            <a:chOff x="7487144" y="3389820"/>
            <a:chExt cx="350807" cy="305517"/>
          </a:xfrm>
        </p:grpSpPr>
        <p:pic>
          <p:nvPicPr>
            <p:cNvPr id="276" name="Picture 1115" descr="antenna_stylized"/>
            <p:cNvPicPr>
              <a:picLocks noChangeAspect="true" noChangeArrowheads="true"/>
            </p:cNvPicPr>
            <p:nvPr/>
          </p:nvPicPr>
          <p:blipFill>
            <a:blip r:embed="rId10" cstate="print">
              <a:extLst>
                <a:ext uri="{28A0092B-C50C-407E-A947-70E740481C1C}">
                  <a14:useLocalDpi xmlns:a14="http://schemas.microsoft.com/office/drawing/2010/main" val="false"/>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1116" descr="laptop_keyboard"/>
            <p:cNvPicPr>
              <a:picLocks noChangeAspect="true" noChangeArrowheads="true"/>
            </p:cNvPicPr>
            <p:nvPr/>
          </p:nvPicPr>
          <p:blipFill>
            <a:blip r:embed="rId11" cstate="print">
              <a:extLst>
                <a:ext uri="{28A0092B-C50C-407E-A947-70E740481C1C}">
                  <a14:useLocalDpi xmlns:a14="http://schemas.microsoft.com/office/drawing/2010/main" val="false"/>
                </a:ext>
              </a:extLst>
            </a:blip>
            <a:srcRect/>
            <a:stretch>
              <a:fillRect/>
            </a:stretch>
          </p:blipFill>
          <p:spPr bwMode="auto">
            <a:xfrm rot="109064" flipH="true">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279" name="Picture 1118" descr="screen"/>
            <p:cNvPicPr>
              <a:picLocks noChangeAspect="true" noChangeArrowheads="true"/>
            </p:cNvPicPr>
            <p:nvPr/>
          </p:nvPicPr>
          <p:blipFill>
            <a:blip r:embed="rId12" cstate="print">
              <a:extLst>
                <a:ext uri="{28A0092B-C50C-407E-A947-70E740481C1C}">
                  <a14:useLocalDpi xmlns:a14="http://schemas.microsoft.com/office/drawing/2010/main" val="false"/>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81"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82"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83"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84"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85"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86" name="Group 1125"/>
            <p:cNvGrpSpPr/>
            <p:nvPr/>
          </p:nvGrpSpPr>
          <p:grpSpPr bwMode="auto">
            <a:xfrm>
              <a:off x="7593395" y="3625649"/>
              <a:ext cx="64747" cy="27592"/>
              <a:chOff x="1740" y="2642"/>
              <a:chExt cx="752" cy="327"/>
            </a:xfrm>
          </p:grpSpPr>
          <p:sp>
            <p:nvSpPr>
              <p:cNvPr id="293"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94"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95"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96"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97"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98"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287"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88"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89"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90"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91"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92" name="Freeform 1137"/>
            <p:cNvSpPr/>
            <p:nvPr/>
          </p:nvSpPr>
          <p:spPr bwMode="auto">
            <a:xfrm flipV="true">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299" name="Group 298"/>
          <p:cNvGrpSpPr/>
          <p:nvPr/>
        </p:nvGrpSpPr>
        <p:grpSpPr>
          <a:xfrm>
            <a:off x="5312032" y="3325424"/>
            <a:ext cx="347997" cy="396620"/>
            <a:chOff x="7797061" y="3296104"/>
            <a:chExt cx="347997" cy="396620"/>
          </a:xfrm>
        </p:grpSpPr>
        <p:pic>
          <p:nvPicPr>
            <p:cNvPr id="300" name="Picture 571" descr="fridge2.png"/>
            <p:cNvPicPr>
              <a:picLocks noChangeAspect="true"/>
            </p:cNvPicPr>
            <p:nvPr/>
          </p:nvPicPr>
          <p:blipFill>
            <a:blip r:embed="rId13" cstate="print">
              <a:extLst>
                <a:ext uri="{28A0092B-C50C-407E-A947-70E740481C1C}">
                  <a14:useLocalDpi xmlns:a14="http://schemas.microsoft.com/office/drawing/2010/main" val="false"/>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1" name="Picture 1115" descr="antenna_stylized"/>
            <p:cNvPicPr>
              <a:picLocks noChangeAspect="true" noChangeArrowheads="true"/>
            </p:cNvPicPr>
            <p:nvPr/>
          </p:nvPicPr>
          <p:blipFill>
            <a:blip r:embed="rId10" cstate="print">
              <a:extLst>
                <a:ext uri="{28A0092B-C50C-407E-A947-70E740481C1C}">
                  <a14:useLocalDpi xmlns:a14="http://schemas.microsoft.com/office/drawing/2010/main" val="false"/>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2" name="Group 301"/>
          <p:cNvGrpSpPr/>
          <p:nvPr/>
        </p:nvGrpSpPr>
        <p:grpSpPr>
          <a:xfrm>
            <a:off x="8573544" y="3428485"/>
            <a:ext cx="518448" cy="1212242"/>
            <a:chOff x="11058573" y="3399165"/>
            <a:chExt cx="518448" cy="1212242"/>
          </a:xfrm>
        </p:grpSpPr>
        <p:grpSp>
          <p:nvGrpSpPr>
            <p:cNvPr id="303" name="Group 302"/>
            <p:cNvGrpSpPr/>
            <p:nvPr/>
          </p:nvGrpSpPr>
          <p:grpSpPr>
            <a:xfrm>
              <a:off x="11087182" y="4159591"/>
              <a:ext cx="489839" cy="451816"/>
              <a:chOff x="5103720" y="2693365"/>
              <a:chExt cx="611650" cy="414788"/>
            </a:xfrm>
          </p:grpSpPr>
          <p:cxnSp>
            <p:nvCxnSpPr>
              <p:cNvPr id="310" name="Straight Connector 309"/>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1" name="Group 310"/>
              <p:cNvGrpSpPr/>
              <p:nvPr/>
            </p:nvGrpSpPr>
            <p:grpSpPr>
              <a:xfrm>
                <a:off x="5275406" y="2693365"/>
                <a:ext cx="439964" cy="414788"/>
                <a:chOff x="5275406" y="2711455"/>
                <a:chExt cx="452949" cy="405518"/>
              </a:xfrm>
            </p:grpSpPr>
            <p:pic>
              <p:nvPicPr>
                <p:cNvPr id="312" name="Picture 311" descr="server_rack.png"/>
                <p:cNvPicPr>
                  <a:picLocks noChangeAspect="true"/>
                </p:cNvPicPr>
                <p:nvPr/>
              </p:nvPicPr>
              <p:blipFill>
                <a:blip r:embed="rId14"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313" name="Picture 312" descr="server_rack.png"/>
                <p:cNvPicPr>
                  <a:picLocks noChangeAspect="true"/>
                </p:cNvPicPr>
                <p:nvPr/>
              </p:nvPicPr>
              <p:blipFill>
                <a:blip r:embed="rId14"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314" name="Picture 313" descr="server_rack.png"/>
                <p:cNvPicPr>
                  <a:picLocks noChangeAspect="true"/>
                </p:cNvPicPr>
                <p:nvPr/>
              </p:nvPicPr>
              <p:blipFill>
                <a:blip r:embed="rId15"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nvGrpSpPr>
            <p:cNvPr id="304" name="Group 303"/>
            <p:cNvGrpSpPr/>
            <p:nvPr/>
          </p:nvGrpSpPr>
          <p:grpSpPr>
            <a:xfrm>
              <a:off x="11058573" y="3399165"/>
              <a:ext cx="423724" cy="405973"/>
              <a:chOff x="5103720" y="2693365"/>
              <a:chExt cx="611650" cy="414788"/>
            </a:xfrm>
          </p:grpSpPr>
          <p:cxnSp>
            <p:nvCxnSpPr>
              <p:cNvPr id="305" name="Straight Connector 304"/>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06" name="Group 305"/>
              <p:cNvGrpSpPr/>
              <p:nvPr/>
            </p:nvGrpSpPr>
            <p:grpSpPr>
              <a:xfrm>
                <a:off x="5275406" y="2693365"/>
                <a:ext cx="439964" cy="414788"/>
                <a:chOff x="5275406" y="2711455"/>
                <a:chExt cx="452949" cy="405518"/>
              </a:xfrm>
            </p:grpSpPr>
            <p:pic>
              <p:nvPicPr>
                <p:cNvPr id="307" name="Picture 306"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308" name="Picture 307"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309" name="Picture 308" descr="server_rack.png"/>
                <p:cNvPicPr>
                  <a:picLocks noChangeAspect="true"/>
                </p:cNvPicPr>
                <p:nvPr/>
              </p:nvPicPr>
              <p:blipFill>
                <a:blip r:embed="rId17"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grpSp>
        <p:nvGrpSpPr>
          <p:cNvPr id="315" name="Group 950"/>
          <p:cNvGrpSpPr/>
          <p:nvPr/>
        </p:nvGrpSpPr>
        <p:grpSpPr bwMode="auto">
          <a:xfrm>
            <a:off x="7797512" y="5273951"/>
            <a:ext cx="177192" cy="330833"/>
            <a:chOff x="4140" y="429"/>
            <a:chExt cx="1425" cy="2396"/>
          </a:xfrm>
        </p:grpSpPr>
        <p:sp>
          <p:nvSpPr>
            <p:cNvPr id="316"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18"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321" name="Group 956"/>
            <p:cNvGrpSpPr/>
            <p:nvPr/>
          </p:nvGrpSpPr>
          <p:grpSpPr bwMode="auto">
            <a:xfrm>
              <a:off x="4749" y="668"/>
              <a:ext cx="581" cy="145"/>
              <a:chOff x="614" y="2568"/>
              <a:chExt cx="725" cy="139"/>
            </a:xfrm>
          </p:grpSpPr>
          <p:sp>
            <p:nvSpPr>
              <p:cNvPr id="346"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47"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322"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323" name="Group 960"/>
            <p:cNvGrpSpPr/>
            <p:nvPr/>
          </p:nvGrpSpPr>
          <p:grpSpPr bwMode="auto">
            <a:xfrm>
              <a:off x="4747" y="994"/>
              <a:ext cx="581" cy="134"/>
              <a:chOff x="614" y="2568"/>
              <a:chExt cx="725" cy="139"/>
            </a:xfrm>
          </p:grpSpPr>
          <p:sp>
            <p:nvSpPr>
              <p:cNvPr id="344"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45"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324"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25"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326" name="Group 965"/>
            <p:cNvGrpSpPr/>
            <p:nvPr/>
          </p:nvGrpSpPr>
          <p:grpSpPr bwMode="auto">
            <a:xfrm>
              <a:off x="4735" y="1627"/>
              <a:ext cx="582" cy="151"/>
              <a:chOff x="614" y="2568"/>
              <a:chExt cx="725" cy="139"/>
            </a:xfrm>
          </p:grpSpPr>
          <p:sp>
            <p:nvSpPr>
              <p:cNvPr id="342"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43"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327"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328" name="Group 969"/>
            <p:cNvGrpSpPr/>
            <p:nvPr/>
          </p:nvGrpSpPr>
          <p:grpSpPr bwMode="auto">
            <a:xfrm>
              <a:off x="4739" y="1327"/>
              <a:ext cx="582" cy="139"/>
              <a:chOff x="614" y="2568"/>
              <a:chExt cx="725" cy="139"/>
            </a:xfrm>
          </p:grpSpPr>
          <p:sp>
            <p:nvSpPr>
              <p:cNvPr id="340"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41"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329"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30"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33"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35"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36"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37"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80604020202020204" pitchFamily="34" charset="0"/>
              </a:endParaRPr>
            </a:p>
          </p:txBody>
        </p:sp>
        <p:sp>
          <p:nvSpPr>
            <p:cNvPr id="338"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39"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grpSp>
        <p:nvGrpSpPr>
          <p:cNvPr id="348" name="Group 590"/>
          <p:cNvGrpSpPr/>
          <p:nvPr/>
        </p:nvGrpSpPr>
        <p:grpSpPr bwMode="auto">
          <a:xfrm flipH="true">
            <a:off x="5489452" y="4900161"/>
            <a:ext cx="345630" cy="320302"/>
            <a:chOff x="2839" y="3501"/>
            <a:chExt cx="755" cy="803"/>
          </a:xfrm>
        </p:grpSpPr>
        <p:pic>
          <p:nvPicPr>
            <p:cNvPr id="349"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351" name="Group 590"/>
          <p:cNvGrpSpPr/>
          <p:nvPr/>
        </p:nvGrpSpPr>
        <p:grpSpPr bwMode="auto">
          <a:xfrm flipH="true">
            <a:off x="5662506" y="5504657"/>
            <a:ext cx="345630" cy="320302"/>
            <a:chOff x="2839" y="3501"/>
            <a:chExt cx="755" cy="803"/>
          </a:xfrm>
        </p:grpSpPr>
        <p:pic>
          <p:nvPicPr>
            <p:cNvPr id="352"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3"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354" name="Group 590"/>
          <p:cNvGrpSpPr/>
          <p:nvPr/>
        </p:nvGrpSpPr>
        <p:grpSpPr bwMode="auto">
          <a:xfrm flipH="true">
            <a:off x="6060731" y="5526130"/>
            <a:ext cx="345630" cy="320302"/>
            <a:chOff x="2839" y="3501"/>
            <a:chExt cx="755" cy="803"/>
          </a:xfrm>
        </p:grpSpPr>
        <p:pic>
          <p:nvPicPr>
            <p:cNvPr id="355"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357" name="Group 1064"/>
          <p:cNvGrpSpPr/>
          <p:nvPr/>
        </p:nvGrpSpPr>
        <p:grpSpPr bwMode="auto">
          <a:xfrm>
            <a:off x="7043343" y="5795138"/>
            <a:ext cx="319264" cy="253379"/>
            <a:chOff x="877" y="1008"/>
            <a:chExt cx="2747" cy="2591"/>
          </a:xfrm>
        </p:grpSpPr>
        <p:pic>
          <p:nvPicPr>
            <p:cNvPr id="358" name="Picture 1065" descr="antenna_stylized"/>
            <p:cNvPicPr>
              <a:picLocks noChangeAspect="true" noChangeArrowheads="true"/>
            </p:cNvPicPr>
            <p:nvPr/>
          </p:nvPicPr>
          <p:blipFill>
            <a:blip r:embed="rId19"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 name="Picture 1066" descr="laptop_keyboard"/>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361" name="Picture 1068" descr="screen"/>
            <p:cNvPicPr>
              <a:picLocks noChangeAspect="true" noChangeArrowheads="true"/>
            </p:cNvPicPr>
            <p:nvPr/>
          </p:nvPicPr>
          <p:blipFill>
            <a:blip r:embed="rId21"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3"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4"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5"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6"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7"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368" name="Group 1075"/>
            <p:cNvGrpSpPr/>
            <p:nvPr/>
          </p:nvGrpSpPr>
          <p:grpSpPr bwMode="auto">
            <a:xfrm>
              <a:off x="1709" y="3008"/>
              <a:ext cx="507" cy="234"/>
              <a:chOff x="1740" y="2642"/>
              <a:chExt cx="752" cy="327"/>
            </a:xfrm>
          </p:grpSpPr>
          <p:sp>
            <p:nvSpPr>
              <p:cNvPr id="375"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6"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7"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8"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9"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80"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369"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0"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1"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2"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3"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4"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381" name="Freeform 984"/>
          <p:cNvSpPr/>
          <p:nvPr/>
        </p:nvSpPr>
        <p:spPr bwMode="auto">
          <a:xfrm>
            <a:off x="7662190"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82" name="Freeform 986"/>
          <p:cNvSpPr/>
          <p:nvPr/>
        </p:nvSpPr>
        <p:spPr bwMode="auto">
          <a:xfrm>
            <a:off x="7668567"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83" name="Freeform 987"/>
          <p:cNvSpPr/>
          <p:nvPr/>
        </p:nvSpPr>
        <p:spPr bwMode="auto">
          <a:xfrm>
            <a:off x="7664115"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84" name="Rectangle 988"/>
          <p:cNvSpPr>
            <a:spLocks noChangeArrowheads="true"/>
          </p:cNvSpPr>
          <p:nvPr/>
        </p:nvSpPr>
        <p:spPr bwMode="auto">
          <a:xfrm>
            <a:off x="7534896" y="5674399"/>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385" name="Group 989"/>
          <p:cNvGrpSpPr/>
          <p:nvPr/>
        </p:nvGrpSpPr>
        <p:grpSpPr bwMode="auto">
          <a:xfrm>
            <a:off x="7599746" y="5671195"/>
            <a:ext cx="69903" cy="21117"/>
            <a:chOff x="614" y="2568"/>
            <a:chExt cx="725" cy="139"/>
          </a:xfrm>
        </p:grpSpPr>
        <p:sp>
          <p:nvSpPr>
            <p:cNvPr id="386" name="AutoShape 990"/>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87" name="AutoShape 991"/>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388" name="Rectangle 992"/>
          <p:cNvSpPr>
            <a:spLocks noChangeArrowheads="true"/>
          </p:cNvSpPr>
          <p:nvPr/>
        </p:nvSpPr>
        <p:spPr bwMode="auto">
          <a:xfrm>
            <a:off x="7536099" y="5722750"/>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389" name="Group 993"/>
          <p:cNvGrpSpPr/>
          <p:nvPr/>
        </p:nvGrpSpPr>
        <p:grpSpPr bwMode="auto">
          <a:xfrm>
            <a:off x="7599506" y="5718672"/>
            <a:ext cx="69903" cy="19515"/>
            <a:chOff x="614" y="2568"/>
            <a:chExt cx="725" cy="139"/>
          </a:xfrm>
        </p:grpSpPr>
        <p:sp>
          <p:nvSpPr>
            <p:cNvPr id="390" name="AutoShape 994"/>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91" name="AutoShape 995"/>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392" name="Rectangle 996"/>
          <p:cNvSpPr>
            <a:spLocks noChangeArrowheads="true"/>
          </p:cNvSpPr>
          <p:nvPr/>
        </p:nvSpPr>
        <p:spPr bwMode="auto">
          <a:xfrm>
            <a:off x="7536099" y="5771101"/>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93" name="Rectangle 997"/>
          <p:cNvSpPr>
            <a:spLocks noChangeArrowheads="true"/>
          </p:cNvSpPr>
          <p:nvPr/>
        </p:nvSpPr>
        <p:spPr bwMode="auto">
          <a:xfrm>
            <a:off x="7537302" y="5814938"/>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394" name="Group 998"/>
          <p:cNvGrpSpPr/>
          <p:nvPr/>
        </p:nvGrpSpPr>
        <p:grpSpPr bwMode="auto">
          <a:xfrm>
            <a:off x="7598062" y="5810860"/>
            <a:ext cx="70024" cy="21991"/>
            <a:chOff x="614" y="2568"/>
            <a:chExt cx="725" cy="139"/>
          </a:xfrm>
        </p:grpSpPr>
        <p:sp>
          <p:nvSpPr>
            <p:cNvPr id="395" name="AutoShape 999"/>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396" name="AutoShape 1000"/>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397" name="Freeform 1001"/>
          <p:cNvSpPr/>
          <p:nvPr/>
        </p:nvSpPr>
        <p:spPr bwMode="auto">
          <a:xfrm>
            <a:off x="7664597"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398" name="Group 1002"/>
          <p:cNvGrpSpPr/>
          <p:nvPr/>
        </p:nvGrpSpPr>
        <p:grpSpPr bwMode="auto">
          <a:xfrm>
            <a:off x="7598543" y="5767169"/>
            <a:ext cx="70024" cy="20243"/>
            <a:chOff x="614" y="2568"/>
            <a:chExt cx="725" cy="139"/>
          </a:xfrm>
        </p:grpSpPr>
        <p:sp>
          <p:nvSpPr>
            <p:cNvPr id="399" name="AutoShape 1003"/>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00" name="AutoShape 1004"/>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401" name="Rectangle 1005"/>
          <p:cNvSpPr>
            <a:spLocks noChangeArrowheads="true"/>
          </p:cNvSpPr>
          <p:nvPr/>
        </p:nvSpPr>
        <p:spPr bwMode="auto">
          <a:xfrm>
            <a:off x="7659543" y="5636388"/>
            <a:ext cx="8422" cy="332778"/>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02" name="Freeform 1006"/>
          <p:cNvSpPr/>
          <p:nvPr/>
        </p:nvSpPr>
        <p:spPr bwMode="auto">
          <a:xfrm>
            <a:off x="7667484"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03" name="Freeform 1007"/>
          <p:cNvSpPr/>
          <p:nvPr/>
        </p:nvSpPr>
        <p:spPr bwMode="auto">
          <a:xfrm>
            <a:off x="7667845"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04" name="Oval 1008"/>
          <p:cNvSpPr>
            <a:spLocks noChangeArrowheads="true"/>
          </p:cNvSpPr>
          <p:nvPr/>
        </p:nvSpPr>
        <p:spPr bwMode="auto">
          <a:xfrm>
            <a:off x="7691908"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05" name="Freeform 1009"/>
          <p:cNvSpPr/>
          <p:nvPr/>
        </p:nvSpPr>
        <p:spPr bwMode="auto">
          <a:xfrm>
            <a:off x="7666281"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06" name="AutoShape 1010"/>
          <p:cNvSpPr>
            <a:spLocks noChangeArrowheads="true"/>
          </p:cNvSpPr>
          <p:nvPr/>
        </p:nvSpPr>
        <p:spPr bwMode="auto">
          <a:xfrm>
            <a:off x="7526474" y="5963487"/>
            <a:ext cx="143898"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07" name="AutoShape 1011"/>
          <p:cNvSpPr>
            <a:spLocks noChangeArrowheads="true"/>
          </p:cNvSpPr>
          <p:nvPr/>
        </p:nvSpPr>
        <p:spPr bwMode="auto">
          <a:xfrm>
            <a:off x="7534896" y="5969166"/>
            <a:ext cx="128257" cy="11505"/>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08" name="Oval 1012"/>
          <p:cNvSpPr>
            <a:spLocks noChangeArrowheads="true"/>
          </p:cNvSpPr>
          <p:nvPr/>
        </p:nvSpPr>
        <p:spPr bwMode="auto">
          <a:xfrm>
            <a:off x="7546807"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09" name="Oval 1013"/>
          <p:cNvSpPr>
            <a:spLocks noChangeArrowheads="true"/>
          </p:cNvSpPr>
          <p:nvPr/>
        </p:nvSpPr>
        <p:spPr bwMode="auto">
          <a:xfrm>
            <a:off x="7568464"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80604020202020204" pitchFamily="34" charset="0"/>
            </a:endParaRPr>
          </a:p>
        </p:txBody>
      </p:sp>
      <p:sp>
        <p:nvSpPr>
          <p:cNvPr id="410" name="Oval 1014"/>
          <p:cNvSpPr>
            <a:spLocks noChangeArrowheads="true"/>
          </p:cNvSpPr>
          <p:nvPr/>
        </p:nvSpPr>
        <p:spPr bwMode="auto">
          <a:xfrm>
            <a:off x="7588798"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11" name="Rectangle 1015"/>
          <p:cNvSpPr>
            <a:spLocks noChangeArrowheads="true"/>
          </p:cNvSpPr>
          <p:nvPr/>
        </p:nvSpPr>
        <p:spPr bwMode="auto">
          <a:xfrm>
            <a:off x="7638007" y="5841444"/>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412" name="Group 950"/>
          <p:cNvGrpSpPr/>
          <p:nvPr/>
        </p:nvGrpSpPr>
        <p:grpSpPr bwMode="auto">
          <a:xfrm>
            <a:off x="7511105" y="5616400"/>
            <a:ext cx="214974" cy="403920"/>
            <a:chOff x="4140" y="429"/>
            <a:chExt cx="1425" cy="2396"/>
          </a:xfrm>
        </p:grpSpPr>
        <p:sp>
          <p:nvSpPr>
            <p:cNvPr id="413"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14"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15"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16"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17"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418" name="Group 956"/>
            <p:cNvGrpSpPr/>
            <p:nvPr/>
          </p:nvGrpSpPr>
          <p:grpSpPr bwMode="auto">
            <a:xfrm>
              <a:off x="4749" y="668"/>
              <a:ext cx="581" cy="145"/>
              <a:chOff x="614" y="2568"/>
              <a:chExt cx="725" cy="139"/>
            </a:xfrm>
          </p:grpSpPr>
          <p:sp>
            <p:nvSpPr>
              <p:cNvPr id="443"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44"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419"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420" name="Group 960"/>
            <p:cNvGrpSpPr/>
            <p:nvPr/>
          </p:nvGrpSpPr>
          <p:grpSpPr bwMode="auto">
            <a:xfrm>
              <a:off x="4747" y="994"/>
              <a:ext cx="581" cy="134"/>
              <a:chOff x="614" y="2568"/>
              <a:chExt cx="725" cy="139"/>
            </a:xfrm>
          </p:grpSpPr>
          <p:sp>
            <p:nvSpPr>
              <p:cNvPr id="441"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42"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421"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22"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nvGrpSpPr>
            <p:cNvPr id="423" name="Group 965"/>
            <p:cNvGrpSpPr/>
            <p:nvPr/>
          </p:nvGrpSpPr>
          <p:grpSpPr bwMode="auto">
            <a:xfrm>
              <a:off x="4735" y="1627"/>
              <a:ext cx="582" cy="151"/>
              <a:chOff x="614" y="2568"/>
              <a:chExt cx="725" cy="139"/>
            </a:xfrm>
          </p:grpSpPr>
          <p:sp>
            <p:nvSpPr>
              <p:cNvPr id="439"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40"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424"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425" name="Group 969"/>
            <p:cNvGrpSpPr/>
            <p:nvPr/>
          </p:nvGrpSpPr>
          <p:grpSpPr bwMode="auto">
            <a:xfrm>
              <a:off x="4739" y="1327"/>
              <a:ext cx="582" cy="139"/>
              <a:chOff x="614" y="2568"/>
              <a:chExt cx="725" cy="139"/>
            </a:xfrm>
          </p:grpSpPr>
          <p:sp>
            <p:nvSpPr>
              <p:cNvPr id="437"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38"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426"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27"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28"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29"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30"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31"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32"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33"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34"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80604020202020204" pitchFamily="34" charset="0"/>
              </a:endParaRPr>
            </a:p>
          </p:txBody>
        </p:sp>
        <p:sp>
          <p:nvSpPr>
            <p:cNvPr id="435"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sp>
          <p:nvSpPr>
            <p:cNvPr id="436"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a:latin typeface="Arial" panose="02080604020202020204" pitchFamily="34" charset="0"/>
              </a:endParaRPr>
            </a:p>
          </p:txBody>
        </p:sp>
      </p:grpSp>
      <p:sp>
        <p:nvSpPr>
          <p:cNvPr id="445" name="Rectangle 444"/>
          <p:cNvSpPr/>
          <p:nvPr/>
        </p:nvSpPr>
        <p:spPr>
          <a:xfrm>
            <a:off x="4256098"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6" name="Group 445"/>
          <p:cNvGrpSpPr/>
          <p:nvPr/>
        </p:nvGrpSpPr>
        <p:grpSpPr>
          <a:xfrm>
            <a:off x="5188921" y="1814171"/>
            <a:ext cx="1991221" cy="4482411"/>
            <a:chOff x="7680324" y="1814171"/>
            <a:chExt cx="1991221" cy="4482411"/>
          </a:xfrm>
        </p:grpSpPr>
        <p:sp>
          <p:nvSpPr>
            <p:cNvPr id="447" name="Oval 446"/>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Line 913"/>
            <p:cNvSpPr>
              <a:spLocks noChangeShapeType="true"/>
            </p:cNvSpPr>
            <p:nvPr/>
          </p:nvSpPr>
          <p:spPr bwMode="auto">
            <a:xfrm flipH="true">
              <a:off x="8353326" y="2438326"/>
              <a:ext cx="498897" cy="111475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Line 911"/>
            <p:cNvSpPr>
              <a:spLocks noChangeShapeType="true"/>
            </p:cNvSpPr>
            <p:nvPr/>
          </p:nvSpPr>
          <p:spPr bwMode="auto">
            <a:xfrm>
              <a:off x="7971176" y="2321758"/>
              <a:ext cx="1187" cy="279353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1" name="Oval 450"/>
            <p:cNvSpPr/>
            <p:nvPr/>
          </p:nvSpPr>
          <p:spPr>
            <a:xfrm>
              <a:off x="8703904" y="194341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p:cNvSpPr/>
            <p:nvPr/>
          </p:nvSpPr>
          <p:spPr>
            <a:xfrm>
              <a:off x="8013358" y="344089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p:cNvSpPr/>
            <p:nvPr/>
          </p:nvSpPr>
          <p:spPr>
            <a:xfrm>
              <a:off x="9059242" y="578651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Line 913"/>
            <p:cNvSpPr>
              <a:spLocks noChangeShapeType="true"/>
            </p:cNvSpPr>
            <p:nvPr/>
          </p:nvSpPr>
          <p:spPr bwMode="auto">
            <a:xfrm>
              <a:off x="9143664" y="2462348"/>
              <a:ext cx="228982" cy="3299611"/>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5" name="Line 913"/>
            <p:cNvSpPr>
              <a:spLocks noChangeShapeType="true"/>
            </p:cNvSpPr>
            <p:nvPr/>
          </p:nvSpPr>
          <p:spPr bwMode="auto">
            <a:xfrm>
              <a:off x="8485044" y="3911282"/>
              <a:ext cx="764880" cy="1866664"/>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56" name="Group 652"/>
          <p:cNvGrpSpPr/>
          <p:nvPr/>
        </p:nvGrpSpPr>
        <p:grpSpPr bwMode="auto">
          <a:xfrm>
            <a:off x="5258821" y="1859725"/>
            <a:ext cx="415925" cy="385763"/>
            <a:chOff x="2751" y="1851"/>
            <a:chExt cx="462" cy="478"/>
          </a:xfrm>
        </p:grpSpPr>
        <p:pic>
          <p:nvPicPr>
            <p:cNvPr id="457" name="Picture 653" descr="iphone_stylized_small"/>
            <p:cNvPicPr>
              <a:picLocks noChangeAspect="true" noChangeArrowheads="true"/>
            </p:cNvPicPr>
            <p:nvPr/>
          </p:nvPicPr>
          <p:blipFill>
            <a:blip r:embed="rId22" cstate="print">
              <a:extLst>
                <a:ext uri="{28A0092B-C50C-407E-A947-70E740481C1C}">
                  <a14:useLocalDpi xmlns:a14="http://schemas.microsoft.com/office/drawing/2010/main" val="false"/>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 name="Picture 654" descr="antenna_radiation_stylized"/>
            <p:cNvPicPr>
              <a:picLocks noChangeAspect="true" noChangeArrowheads="true"/>
            </p:cNvPicPr>
            <p:nvPr/>
          </p:nvPicPr>
          <p:blipFill>
            <a:blip r:embed="rId23" cstate="print">
              <a:extLst>
                <a:ext uri="{28A0092B-C50C-407E-A947-70E740481C1C}">
                  <a14:useLocalDpi xmlns:a14="http://schemas.microsoft.com/office/drawing/2010/main" val="false"/>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9" name="Group 458"/>
          <p:cNvGrpSpPr/>
          <p:nvPr/>
        </p:nvGrpSpPr>
        <p:grpSpPr>
          <a:xfrm>
            <a:off x="6008136" y="2059124"/>
            <a:ext cx="849312" cy="226109"/>
            <a:chOff x="8493165" y="2029804"/>
            <a:chExt cx="849312" cy="226109"/>
          </a:xfrm>
        </p:grpSpPr>
        <p:pic>
          <p:nvPicPr>
            <p:cNvPr id="460" name="Picture 603" descr="car_icon_small"/>
            <p:cNvPicPr>
              <a:picLocks noChangeAspect="true" noChangeArrowheads="true"/>
            </p:cNvPicPr>
            <p:nvPr/>
          </p:nvPicPr>
          <p:blipFill>
            <a:blip r:embed="rId24" cstate="print">
              <a:extLst>
                <a:ext uri="{28A0092B-C50C-407E-A947-70E740481C1C}">
                  <a14:useLocalDpi xmlns:a14="http://schemas.microsoft.com/office/drawing/2010/main" val="false"/>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2" name="Group 1139"/>
          <p:cNvGrpSpPr/>
          <p:nvPr/>
        </p:nvGrpSpPr>
        <p:grpSpPr bwMode="auto">
          <a:xfrm flipH="true">
            <a:off x="5500593" y="3567143"/>
            <a:ext cx="359261" cy="342045"/>
            <a:chOff x="2839" y="3501"/>
            <a:chExt cx="755" cy="803"/>
          </a:xfrm>
        </p:grpSpPr>
        <p:pic>
          <p:nvPicPr>
            <p:cNvPr id="463" name="Picture 1140" descr="desktop_computer_stylized_medium"/>
            <p:cNvPicPr>
              <a:picLocks noChangeAspect="true" noChangeArrowheads="true"/>
            </p:cNvPicPr>
            <p:nvPr/>
          </p:nvPicPr>
          <p:blipFill>
            <a:blip r:embed="rId25"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465" name="Group 590"/>
          <p:cNvGrpSpPr/>
          <p:nvPr/>
        </p:nvGrpSpPr>
        <p:grpSpPr bwMode="auto">
          <a:xfrm flipH="true">
            <a:off x="5282578" y="5281060"/>
            <a:ext cx="345630" cy="320302"/>
            <a:chOff x="2839" y="3501"/>
            <a:chExt cx="755" cy="803"/>
          </a:xfrm>
        </p:grpSpPr>
        <p:pic>
          <p:nvPicPr>
            <p:cNvPr id="466"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468" name="Group 1064"/>
          <p:cNvGrpSpPr/>
          <p:nvPr/>
        </p:nvGrpSpPr>
        <p:grpSpPr bwMode="auto">
          <a:xfrm>
            <a:off x="6710278" y="5852809"/>
            <a:ext cx="310186" cy="307808"/>
            <a:chOff x="877" y="1008"/>
            <a:chExt cx="2747" cy="2591"/>
          </a:xfrm>
        </p:grpSpPr>
        <p:pic>
          <p:nvPicPr>
            <p:cNvPr id="469" name="Picture 1065" descr="antenna_stylized"/>
            <p:cNvPicPr>
              <a:picLocks noChangeAspect="true" noChangeArrowheads="true"/>
            </p:cNvPicPr>
            <p:nvPr/>
          </p:nvPicPr>
          <p:blipFill>
            <a:blip r:embed="rId26"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0" name="Picture 1066" descr="laptop_keyboard"/>
            <p:cNvPicPr>
              <a:picLocks noChangeAspect="true" noChangeArrowheads="true"/>
            </p:cNvPicPr>
            <p:nvPr/>
          </p:nvPicPr>
          <p:blipFill>
            <a:blip r:embed="rId27"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472" name="Picture 1068" descr="screen"/>
            <p:cNvPicPr>
              <a:picLocks noChangeAspect="true" noChangeArrowheads="true"/>
            </p:cNvPicPr>
            <p:nvPr/>
          </p:nvPicPr>
          <p:blipFill>
            <a:blip r:embed="rId28"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74"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75"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76"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77"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78"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479" name="Group 1075"/>
            <p:cNvGrpSpPr/>
            <p:nvPr/>
          </p:nvGrpSpPr>
          <p:grpSpPr bwMode="auto">
            <a:xfrm>
              <a:off x="1709" y="3008"/>
              <a:ext cx="507" cy="234"/>
              <a:chOff x="1740" y="2642"/>
              <a:chExt cx="752" cy="327"/>
            </a:xfrm>
          </p:grpSpPr>
          <p:sp>
            <p:nvSpPr>
              <p:cNvPr id="486"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87"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88"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89"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90"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91"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480"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81"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82"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83"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84"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85"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File distribution: </a:t>
            </a:r>
            <a:r>
              <a:rPr lang="en-US" altLang="en-US" sz="2400" b="1" dirty="0" smtClean="0">
                <a:solidFill>
                  <a:schemeClr val="accent2">
                    <a:lumMod val="75000"/>
                  </a:schemeClr>
                </a:solidFill>
              </a:rPr>
              <a:t>Client–Server </a:t>
            </a:r>
            <a:r>
              <a:rPr lang="en-US" altLang="en-US" sz="2400" b="1" dirty="0">
                <a:solidFill>
                  <a:schemeClr val="accent2">
                    <a:lumMod val="75000"/>
                  </a:schemeClr>
                </a:solidFill>
              </a:rPr>
              <a:t>vs P2P</a:t>
            </a:r>
            <a:endParaRPr lang="en-IN" sz="2400" b="1" dirty="0">
              <a:solidFill>
                <a:schemeClr val="accent2">
                  <a:lumMod val="75000"/>
                </a:schemeClr>
              </a:solidFill>
            </a:endParaRPr>
          </a:p>
        </p:txBody>
      </p:sp>
      <p:sp>
        <p:nvSpPr>
          <p:cNvPr id="8" name="Rectangle 3"/>
          <p:cNvSpPr txBox="true">
            <a:spLocks noChangeArrowheads="true"/>
          </p:cNvSpPr>
          <p:nvPr/>
        </p:nvSpPr>
        <p:spPr>
          <a:xfrm>
            <a:off x="142190" y="1447860"/>
            <a:ext cx="8149554" cy="12967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608330" indent="-542925" algn="just">
              <a:buFont typeface="Wingdings" panose="05000000000000000000" pitchFamily="2" charset="2"/>
              <a:buNone/>
            </a:pPr>
            <a:r>
              <a:rPr lang="en-US" altLang="en-US" sz="2400" i="1" u="sng" dirty="0">
                <a:solidFill>
                  <a:srgbClr val="CC0000"/>
                </a:solidFill>
                <a:ea typeface="MS PGothic" panose="020B0600070205080204" pitchFamily="34" charset="-128"/>
              </a:rPr>
              <a:t>Q</a:t>
            </a:r>
            <a:r>
              <a:rPr lang="en-US" altLang="en-US" sz="2400" i="1" dirty="0">
                <a:solidFill>
                  <a:srgbClr val="CC0000"/>
                </a:solidFill>
                <a:ea typeface="MS PGothic" panose="020B0600070205080204" pitchFamily="34" charset="-128"/>
              </a:rPr>
              <a:t>:</a:t>
            </a:r>
            <a:r>
              <a:rPr lang="en-US" altLang="en-US" sz="2400" dirty="0">
                <a:ea typeface="MS PGothic" panose="020B0600070205080204" pitchFamily="34" charset="-128"/>
              </a:rPr>
              <a:t> how much time to distribute file (size </a:t>
            </a:r>
            <a:r>
              <a:rPr lang="en-US" altLang="en-US" sz="2400" i="1" dirty="0">
                <a:ea typeface="MS PGothic" panose="020B0600070205080204" pitchFamily="34" charset="-128"/>
              </a:rPr>
              <a:t>F</a:t>
            </a:r>
            <a:r>
              <a:rPr lang="en-US" altLang="en-US" sz="2400" dirty="0">
                <a:ea typeface="MS PGothic" panose="020B0600070205080204" pitchFamily="34" charset="-128"/>
              </a:rPr>
              <a:t>) from one server to  </a:t>
            </a:r>
            <a:r>
              <a:rPr lang="en-US" altLang="en-US" sz="2400" i="1" dirty="0">
                <a:ea typeface="MS PGothic" panose="020B0600070205080204" pitchFamily="34" charset="-128"/>
              </a:rPr>
              <a:t>N  peers</a:t>
            </a:r>
            <a:r>
              <a:rPr lang="en-US" altLang="en-US" sz="2400" dirty="0">
                <a:ea typeface="MS PGothic" panose="020B0600070205080204" pitchFamily="34" charset="-128"/>
              </a:rPr>
              <a:t>?</a:t>
            </a:r>
            <a:endParaRPr lang="en-US" altLang="en-US" sz="2400" dirty="0">
              <a:ea typeface="MS PGothic" panose="020B0600070205080204" pitchFamily="34" charset="-128"/>
            </a:endParaRPr>
          </a:p>
          <a:p>
            <a:pPr marL="859155" lvl="1" indent="-238125" algn="just">
              <a:buClr>
                <a:schemeClr val="accent2">
                  <a:lumMod val="75000"/>
                </a:schemeClr>
              </a:buClr>
            </a:pPr>
            <a:r>
              <a:rPr lang="en-US" altLang="en-US" sz="2000" dirty="0">
                <a:ea typeface="MS PGothic" panose="020B0600070205080204" pitchFamily="34" charset="-128"/>
              </a:rPr>
              <a:t>peer upload/download capacity is limited resource</a:t>
            </a:r>
            <a:endParaRPr lang="en-US" altLang="en-US" sz="2000" dirty="0">
              <a:ea typeface="MS PGothic" panose="020B0600070205080204" pitchFamily="34" charset="-128"/>
            </a:endParaRPr>
          </a:p>
        </p:txBody>
      </p:sp>
      <p:sp>
        <p:nvSpPr>
          <p:cNvPr id="9" name="Freeform 4"/>
          <p:cNvSpPr/>
          <p:nvPr/>
        </p:nvSpPr>
        <p:spPr bwMode="auto">
          <a:xfrm>
            <a:off x="2406168" y="4185095"/>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400">
              <a:solidFill>
                <a:srgbClr val="000000"/>
              </a:solidFill>
              <a:latin typeface="Arial" panose="02080604020202020204" pitchFamily="34" charset="0"/>
              <a:ea typeface="MS PGothic" panose="020B0600070205080204" pitchFamily="34" charset="-128"/>
            </a:endParaRPr>
          </a:p>
        </p:txBody>
      </p:sp>
      <p:sp>
        <p:nvSpPr>
          <p:cNvPr id="11" name="Line 14"/>
          <p:cNvSpPr>
            <a:spLocks noChangeShapeType="true"/>
          </p:cNvSpPr>
          <p:nvPr/>
        </p:nvSpPr>
        <p:spPr bwMode="auto">
          <a:xfrm>
            <a:off x="1941030" y="4148582"/>
            <a:ext cx="803275" cy="31115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 name="Text Box 15"/>
          <p:cNvSpPr txBox="true">
            <a:spLocks noChangeArrowheads="true"/>
          </p:cNvSpPr>
          <p:nvPr/>
        </p:nvSpPr>
        <p:spPr bwMode="auto">
          <a:xfrm>
            <a:off x="2225193" y="3946970"/>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en-US"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rPr>
              <a:t>s</a:t>
            </a:r>
            <a:endPar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 name="Line 39"/>
          <p:cNvSpPr>
            <a:spLocks noChangeShapeType="true"/>
          </p:cNvSpPr>
          <p:nvPr/>
        </p:nvSpPr>
        <p:spPr bwMode="auto">
          <a:xfrm>
            <a:off x="1498118" y="5059807"/>
            <a:ext cx="10160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 name="Line 40"/>
          <p:cNvSpPr>
            <a:spLocks noChangeShapeType="true"/>
          </p:cNvSpPr>
          <p:nvPr/>
        </p:nvSpPr>
        <p:spPr bwMode="auto">
          <a:xfrm flipH="true">
            <a:off x="1553680" y="5207445"/>
            <a:ext cx="10033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 name="Text Box 41"/>
          <p:cNvSpPr txBox="true">
            <a:spLocks noChangeArrowheads="true"/>
          </p:cNvSpPr>
          <p:nvPr/>
        </p:nvSpPr>
        <p:spPr bwMode="auto">
          <a:xfrm>
            <a:off x="1787043" y="4670870"/>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en-US"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rPr>
              <a:t>N</a:t>
            </a:r>
            <a:endPar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 name="Text Box 42"/>
          <p:cNvSpPr txBox="true">
            <a:spLocks noChangeArrowheads="true"/>
          </p:cNvSpPr>
          <p:nvPr/>
        </p:nvSpPr>
        <p:spPr bwMode="auto">
          <a:xfrm>
            <a:off x="1767993" y="5185220"/>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en-US"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rPr>
              <a:t>N</a:t>
            </a:r>
            <a:endPar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 name="Text Box 43"/>
          <p:cNvSpPr txBox="true">
            <a:spLocks noChangeArrowheads="true"/>
          </p:cNvSpPr>
          <p:nvPr/>
        </p:nvSpPr>
        <p:spPr bwMode="auto">
          <a:xfrm>
            <a:off x="1267930" y="4169220"/>
            <a:ext cx="1173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en-US"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server</a:t>
            </a:r>
            <a:endParaRPr kumimoji="0" lang="en-US" altLang="en-US" b="0" i="0"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 name="Text Box 44"/>
          <p:cNvSpPr txBox="true">
            <a:spLocks noChangeArrowheads="true"/>
          </p:cNvSpPr>
          <p:nvPr/>
        </p:nvSpPr>
        <p:spPr bwMode="auto">
          <a:xfrm>
            <a:off x="2803465" y="4696270"/>
            <a:ext cx="2834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en-US" b="0" i="0" u="none" strike="noStrike" kern="0" cap="none" spc="0" normalizeH="0" baseline="0" noProof="0">
                <a:ln>
                  <a:noFill/>
                </a:ln>
                <a:solidFill>
                  <a:srgbClr val="FFFFFF"/>
                </a:solidFill>
                <a:effectLst/>
                <a:uLnTx/>
                <a:uFillTx/>
                <a:latin typeface="Arial" panose="02080604020202020204" pitchFamily="34" charset="0"/>
                <a:ea typeface="MS PGothic" panose="020B0600070205080204" pitchFamily="34" charset="-128"/>
              </a:rPr>
              <a:t>network (with abundant</a:t>
            </a:r>
            <a:endParaRPr kumimoji="0" lang="en-US" altLang="en-US" b="0" i="0" u="none" strike="noStrike" kern="0" cap="none" spc="0" normalizeH="0" baseline="0" noProof="0">
              <a:ln>
                <a:noFill/>
              </a:ln>
              <a:solidFill>
                <a:srgbClr val="FFFFFF"/>
              </a:solidFill>
              <a:effectLst/>
              <a:uLnTx/>
              <a:uFillTx/>
              <a:latin typeface="Arial" panose="02080604020202020204" pitchFamily="34" charset="0"/>
              <a:ea typeface="MS PGothic" panose="020B0600070205080204" pitchFamily="34" charset="-128"/>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altLang="en-US" b="0" i="0" u="none" strike="noStrike" kern="0" cap="none" spc="0" normalizeH="0" baseline="0" noProof="0">
                <a:ln>
                  <a:noFill/>
                </a:ln>
                <a:solidFill>
                  <a:srgbClr val="FFFFFF"/>
                </a:solidFill>
                <a:effectLst/>
                <a:uLnTx/>
                <a:uFillTx/>
                <a:latin typeface="Arial" panose="02080604020202020204" pitchFamily="34" charset="0"/>
                <a:ea typeface="MS PGothic" panose="020B0600070205080204" pitchFamily="34" charset="-128"/>
              </a:rPr>
              <a:t> bandwidth)</a:t>
            </a:r>
            <a:endParaRPr kumimoji="0" lang="en-US" altLang="en-US" b="0" i="0" u="none" strike="noStrike" kern="0" cap="none" spc="0" normalizeH="0" baseline="0" noProof="0">
              <a:ln>
                <a:noFill/>
              </a:ln>
              <a:solidFill>
                <a:srgbClr val="FFFFFF"/>
              </a:solidFill>
              <a:effectLst/>
              <a:uLnTx/>
              <a:uFillTx/>
              <a:latin typeface="Arial" panose="02080604020202020204" pitchFamily="34" charset="0"/>
              <a:ea typeface="MS PGothic" panose="020B0600070205080204" pitchFamily="34" charset="-128"/>
            </a:endParaRPr>
          </a:p>
        </p:txBody>
      </p:sp>
      <p:sp>
        <p:nvSpPr>
          <p:cNvPr id="20" name="Text Box 47"/>
          <p:cNvSpPr txBox="true">
            <a:spLocks noChangeArrowheads="true"/>
          </p:cNvSpPr>
          <p:nvPr/>
        </p:nvSpPr>
        <p:spPr bwMode="auto">
          <a:xfrm>
            <a:off x="375755" y="3921570"/>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en-US" sz="1800"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file, size F</a:t>
            </a:r>
            <a:endParaRPr kumimoji="0" lang="en-US" altLang="en-US" sz="1800"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1" name="Text Box 49"/>
          <p:cNvSpPr txBox="true">
            <a:spLocks noChangeArrowheads="true"/>
          </p:cNvSpPr>
          <p:nvPr/>
        </p:nvSpPr>
        <p:spPr bwMode="auto">
          <a:xfrm>
            <a:off x="1546659" y="2747753"/>
            <a:ext cx="248651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defRPr/>
            </a:pPr>
            <a:r>
              <a:rPr kumimoji="0" lang="en-US" altLang="en-US" sz="2400" b="1" i="1" u="none" strike="noStrike" kern="0" cap="none" spc="0" normalizeH="0" baseline="0" noProof="0" dirty="0">
                <a:ln>
                  <a:noFill/>
                </a:ln>
                <a:solidFill>
                  <a:srgbClr val="CC0000"/>
                </a:solidFill>
                <a:effectLst/>
                <a:uLnTx/>
                <a:uFillTx/>
                <a:latin typeface="+mn-lt"/>
                <a:ea typeface="MS PGothic" panose="020B0600070205080204" pitchFamily="34" charset="-128"/>
              </a:rPr>
              <a:t>u</a:t>
            </a:r>
            <a:r>
              <a:rPr kumimoji="0" lang="en-US" altLang="en-US" sz="2400" b="1" i="1" u="none" strike="noStrike" kern="0" cap="none" spc="0" normalizeH="0" baseline="-25000" noProof="0" dirty="0">
                <a:ln>
                  <a:noFill/>
                </a:ln>
                <a:solidFill>
                  <a:srgbClr val="CC0000"/>
                </a:solidFill>
                <a:effectLst/>
                <a:uLnTx/>
                <a:uFillTx/>
                <a:latin typeface="+mn-lt"/>
                <a:ea typeface="MS PGothic" panose="020B0600070205080204" pitchFamily="34" charset="-128"/>
              </a:rPr>
              <a:t>s</a:t>
            </a:r>
            <a:r>
              <a:rPr kumimoji="0" lang="en-US" altLang="en-US" sz="2400" b="1" i="1" u="none" strike="noStrike" kern="0" cap="none" spc="0" normalizeH="0" baseline="0" noProof="0" dirty="0">
                <a:ln>
                  <a:noFill/>
                </a:ln>
                <a:solidFill>
                  <a:srgbClr val="CC0000"/>
                </a:solidFill>
                <a:effectLst/>
                <a:uLnTx/>
                <a:uFillTx/>
                <a:latin typeface="+mn-lt"/>
                <a:ea typeface="MS PGothic" panose="020B0600070205080204" pitchFamily="34" charset="-128"/>
              </a:rPr>
              <a:t>:</a:t>
            </a: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 server upload capacity</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sp>
        <p:nvSpPr>
          <p:cNvPr id="22" name="Text Box 50"/>
          <p:cNvSpPr txBox="true">
            <a:spLocks noChangeArrowheads="true"/>
          </p:cNvSpPr>
          <p:nvPr/>
        </p:nvSpPr>
        <p:spPr bwMode="auto">
          <a:xfrm>
            <a:off x="6398730" y="5588445"/>
            <a:ext cx="25908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defRPr/>
            </a:pPr>
            <a:r>
              <a:rPr kumimoji="0" lang="en-US" altLang="en-US" sz="2400" b="1" i="1" u="none" strike="noStrike" kern="0" cap="none" spc="0" normalizeH="0" baseline="0" noProof="0" dirty="0" err="1">
                <a:ln>
                  <a:noFill/>
                </a:ln>
                <a:solidFill>
                  <a:srgbClr val="CC0000"/>
                </a:solidFill>
                <a:effectLst/>
                <a:uLnTx/>
                <a:uFillTx/>
                <a:latin typeface="+mn-lt"/>
                <a:ea typeface="MS PGothic" panose="020B0600070205080204" pitchFamily="34" charset="-128"/>
              </a:rPr>
              <a:t>u</a:t>
            </a:r>
            <a:r>
              <a:rPr kumimoji="0" lang="en-US" altLang="en-US" sz="2400" b="1" i="1" u="none" strike="noStrike" kern="0" cap="none" spc="0" normalizeH="0" baseline="-25000" noProof="0" dirty="0" err="1">
                <a:ln>
                  <a:noFill/>
                </a:ln>
                <a:solidFill>
                  <a:srgbClr val="CC0000"/>
                </a:solidFill>
                <a:effectLst/>
                <a:uLnTx/>
                <a:uFillTx/>
                <a:latin typeface="+mn-lt"/>
                <a:ea typeface="MS PGothic" panose="020B0600070205080204" pitchFamily="34" charset="-128"/>
              </a:rPr>
              <a:t>i</a:t>
            </a:r>
            <a:r>
              <a:rPr kumimoji="0" lang="en-US" altLang="en-US" sz="2400" b="1" i="1" u="none" strike="noStrike" kern="0" cap="none" spc="0" normalizeH="0" baseline="0" noProof="0" dirty="0">
                <a:ln>
                  <a:noFill/>
                </a:ln>
                <a:solidFill>
                  <a:srgbClr val="CC0000"/>
                </a:solidFill>
                <a:effectLst/>
                <a:uLnTx/>
                <a:uFillTx/>
                <a:latin typeface="+mn-lt"/>
                <a:ea typeface="MS PGothic" panose="020B0600070205080204" pitchFamily="34" charset="-128"/>
              </a:rPr>
              <a:t>:</a:t>
            </a: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 peer </a:t>
            </a:r>
            <a:r>
              <a:rPr kumimoji="0" lang="en-US" altLang="en-US" sz="2400" b="0" i="0" u="none" strike="noStrike" kern="0" cap="none" spc="0" normalizeH="0" baseline="0" noProof="0" dirty="0" err="1">
                <a:ln>
                  <a:noFill/>
                </a:ln>
                <a:solidFill>
                  <a:srgbClr val="000000"/>
                </a:solidFill>
                <a:effectLst/>
                <a:uLnTx/>
                <a:uFillTx/>
                <a:latin typeface="+mn-lt"/>
                <a:ea typeface="MS PGothic" panose="020B0600070205080204" pitchFamily="34" charset="-128"/>
              </a:rPr>
              <a:t>i</a:t>
            </a: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 upload capacity</a:t>
            </a:r>
            <a:endPar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sp>
        <p:nvSpPr>
          <p:cNvPr id="23" name="Text Box 51"/>
          <p:cNvSpPr txBox="true">
            <a:spLocks noChangeArrowheads="true"/>
          </p:cNvSpPr>
          <p:nvPr/>
        </p:nvSpPr>
        <p:spPr bwMode="auto">
          <a:xfrm>
            <a:off x="6461574" y="3569259"/>
            <a:ext cx="27432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defRPr/>
            </a:pPr>
            <a:r>
              <a:rPr kumimoji="0" lang="en-US" altLang="en-US" sz="2400" b="1" i="1" u="none" strike="noStrike" kern="0" cap="none" spc="0" normalizeH="0" baseline="0" noProof="0" dirty="0">
                <a:ln>
                  <a:noFill/>
                </a:ln>
                <a:solidFill>
                  <a:srgbClr val="CC0000"/>
                </a:solidFill>
                <a:effectLst/>
                <a:uLnTx/>
                <a:uFillTx/>
                <a:latin typeface="+mn-lt"/>
                <a:ea typeface="MS PGothic" panose="020B0600070205080204" pitchFamily="34" charset="-128"/>
              </a:rPr>
              <a:t>d</a:t>
            </a:r>
            <a:r>
              <a:rPr kumimoji="0" lang="en-US" altLang="en-US" sz="2400" b="1" i="1" u="none" strike="noStrike" kern="0" cap="none" spc="0" normalizeH="0" baseline="-25000" noProof="0" dirty="0">
                <a:ln>
                  <a:noFill/>
                </a:ln>
                <a:solidFill>
                  <a:srgbClr val="CC0000"/>
                </a:solidFill>
                <a:effectLst/>
                <a:uLnTx/>
                <a:uFillTx/>
                <a:latin typeface="+mn-lt"/>
                <a:ea typeface="MS PGothic" panose="020B0600070205080204" pitchFamily="34" charset="-128"/>
              </a:rPr>
              <a:t>i</a:t>
            </a:r>
            <a:r>
              <a:rPr kumimoji="0" lang="en-US" altLang="en-US" sz="2400" b="1" i="1" u="none" strike="noStrike" kern="0" cap="none" spc="0" normalizeH="0" baseline="0" noProof="0" dirty="0">
                <a:ln>
                  <a:noFill/>
                </a:ln>
                <a:solidFill>
                  <a:srgbClr val="CC0000"/>
                </a:solidFill>
                <a:effectLst/>
                <a:uLnTx/>
                <a:uFillTx/>
                <a:latin typeface="+mn-lt"/>
                <a:ea typeface="MS PGothic" panose="020B0600070205080204" pitchFamily="34" charset="-128"/>
              </a:rPr>
              <a:t>:</a:t>
            </a: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 peer </a:t>
            </a:r>
            <a:r>
              <a:rPr kumimoji="0" lang="en-US" altLang="en-US" sz="2400" b="0" i="0" u="none" strike="noStrike" kern="0" cap="none" spc="0" normalizeH="0" baseline="0" noProof="0" dirty="0" err="1">
                <a:ln>
                  <a:noFill/>
                </a:ln>
                <a:solidFill>
                  <a:srgbClr val="000000"/>
                </a:solidFill>
                <a:effectLst/>
                <a:uLnTx/>
                <a:uFillTx/>
                <a:latin typeface="+mn-lt"/>
                <a:ea typeface="MS PGothic" panose="020B0600070205080204" pitchFamily="34" charset="-128"/>
              </a:rPr>
              <a:t>i</a:t>
            </a:r>
            <a:r>
              <a:rPr kumimoji="0" lang="en-US" altLang="en-US" sz="2400" b="0" i="0" u="none" strike="noStrike" kern="0" cap="none" spc="0" normalizeH="0" baseline="0" noProof="0" dirty="0">
                <a:ln>
                  <a:noFill/>
                </a:ln>
                <a:solidFill>
                  <a:srgbClr val="000000"/>
                </a:solidFill>
                <a:effectLst/>
                <a:uLnTx/>
                <a:uFillTx/>
                <a:latin typeface="+mn-lt"/>
                <a:ea typeface="MS PGothic" panose="020B0600070205080204" pitchFamily="34" charset="-128"/>
              </a:rPr>
              <a:t> download capacity</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sp>
        <p:nvSpPr>
          <p:cNvPr id="24" name="AutoShape 327"/>
          <p:cNvSpPr>
            <a:spLocks noChangeArrowheads="true"/>
          </p:cNvSpPr>
          <p:nvPr/>
        </p:nvSpPr>
        <p:spPr bwMode="auto">
          <a:xfrm>
            <a:off x="885343" y="3367532"/>
            <a:ext cx="592137" cy="581025"/>
          </a:xfrm>
          <a:prstGeom prst="can">
            <a:avLst>
              <a:gd name="adj" fmla="val 20218"/>
            </a:avLst>
          </a:prstGeom>
          <a:gradFill rotWithShape="true">
            <a:gsLst>
              <a:gs pos="0">
                <a:srgbClr val="000099"/>
              </a:gs>
              <a:gs pos="100000">
                <a:srgbClr val="FFFFFF"/>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en-US" altLang="en-US" sz="2800" b="0" i="0" u="none" strike="noStrike" kern="0" cap="none" spc="0" normalizeH="0" baseline="0" noProof="0">
              <a:ln>
                <a:noFill/>
              </a:ln>
              <a:solidFill>
                <a:srgbClr val="000000"/>
              </a:solidFill>
              <a:effectLst/>
              <a:uLnTx/>
              <a:uFillTx/>
              <a:latin typeface="Times New Roman" pitchFamily="18" charset="0"/>
              <a:ea typeface="MS PGothic" panose="020B0600070205080204" pitchFamily="34" charset="-128"/>
              <a:cs typeface="Arial" panose="02080604020202020204" pitchFamily="34" charset="0"/>
            </a:endParaRPr>
          </a:p>
        </p:txBody>
      </p:sp>
      <p:grpSp>
        <p:nvGrpSpPr>
          <p:cNvPr id="25" name="Group 76"/>
          <p:cNvGrpSpPr/>
          <p:nvPr/>
        </p:nvGrpSpPr>
        <p:grpSpPr bwMode="auto">
          <a:xfrm>
            <a:off x="3620605" y="3645345"/>
            <a:ext cx="2138363" cy="903287"/>
            <a:chOff x="2204" y="2030"/>
            <a:chExt cx="1347" cy="774"/>
          </a:xfrm>
        </p:grpSpPr>
        <p:sp>
          <p:nvSpPr>
            <p:cNvPr id="26" name="Text Box 19"/>
            <p:cNvSpPr txBox="true">
              <a:spLocks noChangeArrowheads="true"/>
            </p:cNvSpPr>
            <p:nvPr/>
          </p:nvSpPr>
          <p:spPr bwMode="auto">
            <a:xfrm>
              <a:off x="2856" y="2271"/>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en-US"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rPr>
                <a:t>2</a:t>
              </a:r>
              <a:endPar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7" name="Line 22"/>
            <p:cNvSpPr>
              <a:spLocks noChangeShapeType="true"/>
            </p:cNvSpPr>
            <p:nvPr/>
          </p:nvSpPr>
          <p:spPr bwMode="auto">
            <a:xfrm flipV="true">
              <a:off x="2997" y="2133"/>
              <a:ext cx="200" cy="657"/>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8" name="Line 23"/>
            <p:cNvSpPr>
              <a:spLocks noChangeShapeType="true"/>
            </p:cNvSpPr>
            <p:nvPr/>
          </p:nvSpPr>
          <p:spPr bwMode="auto">
            <a:xfrm flipH="true">
              <a:off x="3082" y="2141"/>
              <a:ext cx="208" cy="663"/>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9" name="Text Box 24"/>
            <p:cNvSpPr txBox="true">
              <a:spLocks noChangeArrowheads="true"/>
            </p:cNvSpPr>
            <p:nvPr/>
          </p:nvSpPr>
          <p:spPr bwMode="auto">
            <a:xfrm>
              <a:off x="3167" y="2332"/>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en-US"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rPr>
                <a:t>2</a:t>
              </a:r>
              <a:endPar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0" name="Text Box 19"/>
            <p:cNvSpPr txBox="true">
              <a:spLocks noChangeArrowheads="true"/>
            </p:cNvSpPr>
            <p:nvPr/>
          </p:nvSpPr>
          <p:spPr bwMode="auto">
            <a:xfrm>
              <a:off x="2204" y="2167"/>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en-US"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rPr>
                <a:t>1</a:t>
              </a:r>
              <a:endPar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1" name="Line 22"/>
            <p:cNvSpPr>
              <a:spLocks noChangeShapeType="true"/>
            </p:cNvSpPr>
            <p:nvPr/>
          </p:nvSpPr>
          <p:spPr bwMode="auto">
            <a:xfrm flipV="true">
              <a:off x="2345" y="2030"/>
              <a:ext cx="200" cy="657"/>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Line 23"/>
            <p:cNvSpPr>
              <a:spLocks noChangeShapeType="true"/>
            </p:cNvSpPr>
            <p:nvPr/>
          </p:nvSpPr>
          <p:spPr bwMode="auto">
            <a:xfrm flipH="true">
              <a:off x="2430" y="2038"/>
              <a:ext cx="208" cy="663"/>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3" name="Text Box 24"/>
            <p:cNvSpPr txBox="true">
              <a:spLocks noChangeArrowheads="true"/>
            </p:cNvSpPr>
            <p:nvPr/>
          </p:nvSpPr>
          <p:spPr bwMode="auto">
            <a:xfrm>
              <a:off x="2515" y="2229"/>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en-US"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rPr>
                <a:t>1</a:t>
              </a:r>
              <a:endPar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4" name="Line 72"/>
          <p:cNvSpPr>
            <a:spLocks noChangeShapeType="true"/>
          </p:cNvSpPr>
          <p:nvPr/>
        </p:nvSpPr>
        <p:spPr bwMode="auto">
          <a:xfrm>
            <a:off x="6152668" y="4864545"/>
            <a:ext cx="1165225"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5" name="Line 73"/>
          <p:cNvSpPr>
            <a:spLocks noChangeShapeType="true"/>
          </p:cNvSpPr>
          <p:nvPr/>
        </p:nvSpPr>
        <p:spPr bwMode="auto">
          <a:xfrm>
            <a:off x="6160605" y="5016945"/>
            <a:ext cx="1165225" cy="0"/>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6" name="Text Box 41"/>
          <p:cNvSpPr txBox="true">
            <a:spLocks noChangeArrowheads="true"/>
          </p:cNvSpPr>
          <p:nvPr/>
        </p:nvSpPr>
        <p:spPr bwMode="auto">
          <a:xfrm>
            <a:off x="6313005" y="4453382"/>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en-US"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rPr>
              <a:t>i</a:t>
            </a:r>
            <a:endPar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7" name="Text Box 41"/>
          <p:cNvSpPr txBox="true">
            <a:spLocks noChangeArrowheads="true"/>
          </p:cNvSpPr>
          <p:nvPr/>
        </p:nvSpPr>
        <p:spPr bwMode="auto">
          <a:xfrm>
            <a:off x="6336818" y="4986782"/>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en-US" b="0" i="1"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rPr>
              <a:t>i</a:t>
            </a:r>
            <a:endParaRPr kumimoji="0" lang="en-US" altLang="en-US" b="0" i="1" u="none" strike="noStrike" kern="0" cap="none" spc="0" normalizeH="0" baseline="-2500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8" name="Line 77"/>
          <p:cNvSpPr>
            <a:spLocks noChangeShapeType="true"/>
          </p:cNvSpPr>
          <p:nvPr/>
        </p:nvSpPr>
        <p:spPr bwMode="auto">
          <a:xfrm>
            <a:off x="2387118" y="3329432"/>
            <a:ext cx="0" cy="663575"/>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400">
              <a:solidFill>
                <a:srgbClr val="000000"/>
              </a:solidFill>
              <a:latin typeface="Arial" panose="02080604020202020204" pitchFamily="34" charset="0"/>
              <a:ea typeface="MS PGothic" panose="020B0600070205080204" pitchFamily="34" charset="-128"/>
            </a:endParaRPr>
          </a:p>
        </p:txBody>
      </p:sp>
      <p:sp>
        <p:nvSpPr>
          <p:cNvPr id="39" name="Line 78"/>
          <p:cNvSpPr>
            <a:spLocks noChangeShapeType="true"/>
          </p:cNvSpPr>
          <p:nvPr/>
        </p:nvSpPr>
        <p:spPr bwMode="auto">
          <a:xfrm flipH="true">
            <a:off x="6600343" y="4243832"/>
            <a:ext cx="369887" cy="414338"/>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400">
              <a:solidFill>
                <a:srgbClr val="000000"/>
              </a:solidFill>
              <a:latin typeface="Arial" panose="02080604020202020204" pitchFamily="34" charset="0"/>
              <a:ea typeface="MS PGothic" panose="020B0600070205080204" pitchFamily="34" charset="-128"/>
            </a:endParaRPr>
          </a:p>
        </p:txBody>
      </p:sp>
      <p:sp>
        <p:nvSpPr>
          <p:cNvPr id="40" name="Line 79"/>
          <p:cNvSpPr>
            <a:spLocks noChangeShapeType="true"/>
          </p:cNvSpPr>
          <p:nvPr/>
        </p:nvSpPr>
        <p:spPr bwMode="auto">
          <a:xfrm flipH="true" flipV="true">
            <a:off x="6630505" y="5189982"/>
            <a:ext cx="369888" cy="414338"/>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400">
              <a:solidFill>
                <a:srgbClr val="000000"/>
              </a:solidFill>
              <a:latin typeface="Arial" panose="02080604020202020204" pitchFamily="34" charset="0"/>
              <a:ea typeface="MS PGothic" panose="020B0600070205080204" pitchFamily="34" charset="-128"/>
            </a:endParaRPr>
          </a:p>
        </p:txBody>
      </p:sp>
      <p:grpSp>
        <p:nvGrpSpPr>
          <p:cNvPr id="41" name="Group 81"/>
          <p:cNvGrpSpPr/>
          <p:nvPr/>
        </p:nvGrpSpPr>
        <p:grpSpPr bwMode="auto">
          <a:xfrm>
            <a:off x="1656868" y="3429445"/>
            <a:ext cx="465137" cy="803275"/>
            <a:chOff x="4140" y="429"/>
            <a:chExt cx="1425" cy="2396"/>
          </a:xfrm>
        </p:grpSpPr>
        <p:sp>
          <p:nvSpPr>
            <p:cNvPr id="42" name="Freeform 82"/>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3" name="Rectangle 83"/>
            <p:cNvSpPr>
              <a:spLocks noChangeArrowheads="true"/>
            </p:cNvSpPr>
            <p:nvPr/>
          </p:nvSpPr>
          <p:spPr bwMode="auto">
            <a:xfrm>
              <a:off x="4208" y="429"/>
              <a:ext cx="1046" cy="2282"/>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4" name="Freeform 84"/>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Freeform 85"/>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6" name="Rectangle 86"/>
            <p:cNvSpPr>
              <a:spLocks noChangeArrowheads="true"/>
            </p:cNvSpPr>
            <p:nvPr/>
          </p:nvSpPr>
          <p:spPr bwMode="auto">
            <a:xfrm>
              <a:off x="4213" y="694"/>
              <a:ext cx="593"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7" name="Group 87"/>
            <p:cNvGrpSpPr/>
            <p:nvPr/>
          </p:nvGrpSpPr>
          <p:grpSpPr bwMode="auto">
            <a:xfrm>
              <a:off x="4749" y="668"/>
              <a:ext cx="581" cy="145"/>
              <a:chOff x="614" y="2568"/>
              <a:chExt cx="725" cy="139"/>
            </a:xfrm>
          </p:grpSpPr>
          <p:sp>
            <p:nvSpPr>
              <p:cNvPr id="72" name="AutoShape 88"/>
              <p:cNvSpPr>
                <a:spLocks noChangeArrowheads="true"/>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3" name="AutoShape 89"/>
              <p:cNvSpPr>
                <a:spLocks noChangeArrowheads="true"/>
              </p:cNvSpPr>
              <p:nvPr/>
            </p:nvSpPr>
            <p:spPr bwMode="auto">
              <a:xfrm>
                <a:off x="631" y="2584"/>
                <a:ext cx="692"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8" name="Rectangle 90"/>
            <p:cNvSpPr>
              <a:spLocks noChangeArrowheads="true"/>
            </p:cNvSpPr>
            <p:nvPr/>
          </p:nvSpPr>
          <p:spPr bwMode="auto">
            <a:xfrm>
              <a:off x="4223" y="1021"/>
              <a:ext cx="598"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9" name="Group 91"/>
            <p:cNvGrpSpPr/>
            <p:nvPr/>
          </p:nvGrpSpPr>
          <p:grpSpPr bwMode="auto">
            <a:xfrm>
              <a:off x="4747" y="994"/>
              <a:ext cx="581" cy="134"/>
              <a:chOff x="614" y="2568"/>
              <a:chExt cx="725" cy="139"/>
            </a:xfrm>
          </p:grpSpPr>
          <p:sp>
            <p:nvSpPr>
              <p:cNvPr id="70" name="AutoShape 92"/>
              <p:cNvSpPr>
                <a:spLocks noChangeArrowheads="true"/>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1" name="AutoShape 93"/>
              <p:cNvSpPr>
                <a:spLocks noChangeArrowheads="true"/>
              </p:cNvSpPr>
              <p:nvPr/>
            </p:nvSpPr>
            <p:spPr bwMode="auto">
              <a:xfrm>
                <a:off x="633" y="2581"/>
                <a:ext cx="686"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0" name="Rectangle 94"/>
            <p:cNvSpPr>
              <a:spLocks noChangeArrowheads="true"/>
            </p:cNvSpPr>
            <p:nvPr/>
          </p:nvSpPr>
          <p:spPr bwMode="auto">
            <a:xfrm>
              <a:off x="4218" y="1357"/>
              <a:ext cx="593"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1" name="Rectangle 95"/>
            <p:cNvSpPr>
              <a:spLocks noChangeArrowheads="true"/>
            </p:cNvSpPr>
            <p:nvPr/>
          </p:nvSpPr>
          <p:spPr bwMode="auto">
            <a:xfrm>
              <a:off x="4228" y="1655"/>
              <a:ext cx="598"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2" name="Group 96"/>
            <p:cNvGrpSpPr/>
            <p:nvPr/>
          </p:nvGrpSpPr>
          <p:grpSpPr bwMode="auto">
            <a:xfrm>
              <a:off x="4735" y="1627"/>
              <a:ext cx="582" cy="151"/>
              <a:chOff x="614" y="2568"/>
              <a:chExt cx="725" cy="139"/>
            </a:xfrm>
          </p:grpSpPr>
          <p:sp>
            <p:nvSpPr>
              <p:cNvPr id="68" name="AutoShape 97"/>
              <p:cNvSpPr>
                <a:spLocks noChangeArrowheads="true"/>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9" name="AutoShape 98"/>
              <p:cNvSpPr>
                <a:spLocks noChangeArrowheads="true"/>
              </p:cNvSpPr>
              <p:nvPr/>
            </p:nvSpPr>
            <p:spPr bwMode="auto">
              <a:xfrm>
                <a:off x="630" y="2585"/>
                <a:ext cx="691"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3" name="Freeform 99"/>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4" name="Group 100"/>
            <p:cNvGrpSpPr/>
            <p:nvPr/>
          </p:nvGrpSpPr>
          <p:grpSpPr bwMode="auto">
            <a:xfrm>
              <a:off x="4739" y="1327"/>
              <a:ext cx="582" cy="139"/>
              <a:chOff x="614" y="2568"/>
              <a:chExt cx="725" cy="139"/>
            </a:xfrm>
          </p:grpSpPr>
          <p:sp>
            <p:nvSpPr>
              <p:cNvPr id="66" name="AutoShape 101"/>
              <p:cNvSpPr>
                <a:spLocks noChangeArrowheads="true"/>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7" name="AutoShape 102"/>
              <p:cNvSpPr>
                <a:spLocks noChangeArrowheads="true"/>
              </p:cNvSpPr>
              <p:nvPr/>
            </p:nvSpPr>
            <p:spPr bwMode="auto">
              <a:xfrm>
                <a:off x="631" y="2584"/>
                <a:ext cx="691"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5" name="Rectangle 103"/>
            <p:cNvSpPr>
              <a:spLocks noChangeArrowheads="true"/>
            </p:cNvSpPr>
            <p:nvPr/>
          </p:nvSpPr>
          <p:spPr bwMode="auto">
            <a:xfrm>
              <a:off x="5249" y="429"/>
              <a:ext cx="68" cy="2287"/>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6" name="Freeform 104"/>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7" name="Freeform 105"/>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8" name="Oval 106"/>
            <p:cNvSpPr>
              <a:spLocks noChangeArrowheads="true"/>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9" name="Freeform 107"/>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0" name="AutoShape 108"/>
            <p:cNvSpPr>
              <a:spLocks noChangeArrowheads="true"/>
            </p:cNvSpPr>
            <p:nvPr/>
          </p:nvSpPr>
          <p:spPr bwMode="auto">
            <a:xfrm>
              <a:off x="4140" y="2678"/>
              <a:ext cx="1201" cy="147"/>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1" name="AutoShape 109"/>
            <p:cNvSpPr>
              <a:spLocks noChangeArrowheads="true"/>
            </p:cNvSpPr>
            <p:nvPr/>
          </p:nvSpPr>
          <p:spPr bwMode="auto">
            <a:xfrm>
              <a:off x="4208" y="2711"/>
              <a:ext cx="1070" cy="80"/>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2" name="Oval 110"/>
            <p:cNvSpPr>
              <a:spLocks noChangeArrowheads="true"/>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3" name="Oval 111"/>
            <p:cNvSpPr>
              <a:spLocks noChangeArrowheads="true"/>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64" name="Oval 112"/>
            <p:cNvSpPr>
              <a:spLocks noChangeArrowheads="true"/>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5" name="Rectangle 113"/>
            <p:cNvSpPr>
              <a:spLocks noChangeArrowheads="true"/>
            </p:cNvSpPr>
            <p:nvPr/>
          </p:nvSpPr>
          <p:spPr bwMode="auto">
            <a:xfrm>
              <a:off x="5064" y="1835"/>
              <a:ext cx="83" cy="762"/>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74" name="Group 114"/>
          <p:cNvGrpSpPr/>
          <p:nvPr/>
        </p:nvGrpSpPr>
        <p:grpSpPr bwMode="auto">
          <a:xfrm>
            <a:off x="566255" y="4732782"/>
            <a:ext cx="925513" cy="795338"/>
            <a:chOff x="-44" y="1473"/>
            <a:chExt cx="981" cy="1105"/>
          </a:xfrm>
        </p:grpSpPr>
        <p:pic>
          <p:nvPicPr>
            <p:cNvPr id="75" name="Picture 115"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116"/>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77" name="Group 117"/>
          <p:cNvGrpSpPr/>
          <p:nvPr/>
        </p:nvGrpSpPr>
        <p:grpSpPr bwMode="auto">
          <a:xfrm>
            <a:off x="3787293" y="2913507"/>
            <a:ext cx="925512" cy="795338"/>
            <a:chOff x="-44" y="1473"/>
            <a:chExt cx="981" cy="1105"/>
          </a:xfrm>
        </p:grpSpPr>
        <p:pic>
          <p:nvPicPr>
            <p:cNvPr id="78" name="Picture 118"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119"/>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80" name="Group 120"/>
          <p:cNvGrpSpPr/>
          <p:nvPr/>
        </p:nvGrpSpPr>
        <p:grpSpPr bwMode="auto">
          <a:xfrm>
            <a:off x="4831868" y="3054795"/>
            <a:ext cx="925512" cy="795337"/>
            <a:chOff x="-44" y="1473"/>
            <a:chExt cx="981" cy="1105"/>
          </a:xfrm>
        </p:grpSpPr>
        <p:pic>
          <p:nvPicPr>
            <p:cNvPr id="81" name="Picture 121"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122"/>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83" name="Group 123"/>
          <p:cNvGrpSpPr/>
          <p:nvPr/>
        </p:nvGrpSpPr>
        <p:grpSpPr bwMode="auto">
          <a:xfrm flipH="true">
            <a:off x="7302018" y="4502595"/>
            <a:ext cx="925512" cy="795337"/>
            <a:chOff x="-44" y="1473"/>
            <a:chExt cx="981" cy="1105"/>
          </a:xfrm>
        </p:grpSpPr>
        <p:pic>
          <p:nvPicPr>
            <p:cNvPr id="84" name="Picture 124"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125"/>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 name="Rectangle 1"/>
          <p:cNvSpPr/>
          <p:nvPr/>
        </p:nvSpPr>
        <p:spPr>
          <a:xfrm>
            <a:off x="8533655" y="2000372"/>
            <a:ext cx="3516155" cy="1569660"/>
          </a:xfrm>
          <a:prstGeom prst="rect">
            <a:avLst/>
          </a:prstGeom>
        </p:spPr>
        <p:txBody>
          <a:bodyPr wrap="square">
            <a:spAutoFit/>
          </a:bodyPr>
          <a:lstStyle/>
          <a:p>
            <a:pPr algn="just"/>
            <a:r>
              <a:rPr lang="en-US" sz="2400" dirty="0">
                <a:solidFill>
                  <a:srgbClr val="FF0000"/>
                </a:solidFill>
              </a:rPr>
              <a:t>The </a:t>
            </a:r>
            <a:r>
              <a:rPr lang="en-US" sz="2400" b="1" dirty="0">
                <a:solidFill>
                  <a:srgbClr val="FF0000"/>
                </a:solidFill>
              </a:rPr>
              <a:t>distribution time </a:t>
            </a:r>
            <a:r>
              <a:rPr lang="en-US" sz="2400" dirty="0">
                <a:solidFill>
                  <a:srgbClr val="FF0000"/>
                </a:solidFill>
              </a:rPr>
              <a:t>is the time it takes to get a copy of the file to all </a:t>
            </a:r>
            <a:r>
              <a:rPr lang="en-US" sz="2400" i="1" dirty="0">
                <a:solidFill>
                  <a:srgbClr val="FF0000"/>
                </a:solidFill>
              </a:rPr>
              <a:t>N </a:t>
            </a:r>
            <a:r>
              <a:rPr lang="en-US" sz="2400" dirty="0">
                <a:solidFill>
                  <a:srgbClr val="FF0000"/>
                </a:solidFill>
              </a:rPr>
              <a:t>peers.</a:t>
            </a:r>
            <a:endParaRPr lang="en-I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File distribution time: </a:t>
            </a:r>
            <a:r>
              <a:rPr lang="en-US" altLang="en-US" sz="2400" b="1" dirty="0" smtClean="0">
                <a:solidFill>
                  <a:schemeClr val="accent2">
                    <a:lumMod val="75000"/>
                  </a:schemeClr>
                </a:solidFill>
              </a:rPr>
              <a:t>Client–Server</a:t>
            </a:r>
            <a:endParaRPr lang="en-IN" sz="2400" b="1" dirty="0">
              <a:solidFill>
                <a:schemeClr val="accent2">
                  <a:lumMod val="75000"/>
                </a:schemeClr>
              </a:solidFill>
            </a:endParaRPr>
          </a:p>
        </p:txBody>
      </p:sp>
      <p:sp>
        <p:nvSpPr>
          <p:cNvPr id="9" name="Rectangle 47"/>
          <p:cNvSpPr txBox="true">
            <a:spLocks noChangeArrowheads="true"/>
          </p:cNvSpPr>
          <p:nvPr/>
        </p:nvSpPr>
        <p:spPr>
          <a:xfrm>
            <a:off x="134310" y="1428730"/>
            <a:ext cx="5083874" cy="20145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altLang="en-US" sz="2400" i="1" dirty="0">
                <a:solidFill>
                  <a:srgbClr val="CC0000"/>
                </a:solidFill>
                <a:ea typeface="MS PGothic" panose="020B0600070205080204" pitchFamily="34" charset="-128"/>
              </a:rPr>
              <a:t>server transmission: </a:t>
            </a:r>
            <a:r>
              <a:rPr lang="en-US" altLang="en-US" sz="2400" dirty="0">
                <a:ea typeface="MS PGothic" panose="020B0600070205080204" pitchFamily="34" charset="-128"/>
              </a:rPr>
              <a:t>must</a:t>
            </a:r>
            <a:r>
              <a:rPr lang="en-US" altLang="en-US" sz="2400" i="1" dirty="0">
                <a:solidFill>
                  <a:srgbClr val="CC0000"/>
                </a:solidFill>
                <a:ea typeface="MS PGothic" panose="020B0600070205080204" pitchFamily="34" charset="-128"/>
              </a:rPr>
              <a:t> </a:t>
            </a:r>
            <a:r>
              <a:rPr lang="en-US" altLang="en-US" sz="2400" dirty="0">
                <a:ea typeface="MS PGothic" panose="020B0600070205080204" pitchFamily="34" charset="-128"/>
              </a:rPr>
              <a:t>sequentially send (upload) </a:t>
            </a:r>
            <a:r>
              <a:rPr lang="en-US" altLang="en-US" sz="2400" i="1" dirty="0">
                <a:ea typeface="MS PGothic" panose="020B0600070205080204" pitchFamily="34" charset="-128"/>
              </a:rPr>
              <a:t>N </a:t>
            </a:r>
            <a:r>
              <a:rPr lang="en-US" altLang="en-US" sz="2400" dirty="0">
                <a:ea typeface="MS PGothic" panose="020B0600070205080204" pitchFamily="34" charset="-128"/>
              </a:rPr>
              <a:t>file</a:t>
            </a:r>
            <a:r>
              <a:rPr lang="en-US" altLang="en-US" sz="2400" i="1" dirty="0">
                <a:ea typeface="MS PGothic" panose="020B0600070205080204" pitchFamily="34" charset="-128"/>
              </a:rPr>
              <a:t> </a:t>
            </a:r>
            <a:r>
              <a:rPr lang="en-US" altLang="en-US" sz="2400" dirty="0">
                <a:ea typeface="MS PGothic" panose="020B0600070205080204" pitchFamily="34" charset="-128"/>
              </a:rPr>
              <a:t>copies:</a:t>
            </a:r>
            <a:endParaRPr lang="en-US" altLang="en-US" sz="2400" dirty="0">
              <a:ea typeface="MS PGothic" panose="020B0600070205080204" pitchFamily="34" charset="-128"/>
            </a:endParaRPr>
          </a:p>
          <a:p>
            <a:pPr lvl="1" algn="just">
              <a:lnSpc>
                <a:spcPct val="100000"/>
              </a:lnSpc>
              <a:buClr>
                <a:schemeClr val="accent2">
                  <a:lumMod val="75000"/>
                </a:schemeClr>
              </a:buClr>
            </a:pPr>
            <a:r>
              <a:rPr lang="en-US" altLang="en-US" sz="2000" dirty="0">
                <a:ea typeface="MS PGothic" panose="020B0600070205080204" pitchFamily="34" charset="-128"/>
              </a:rPr>
              <a:t>time to send one copy: </a:t>
            </a:r>
            <a:r>
              <a:rPr lang="en-US" altLang="en-US" sz="2000" i="1" dirty="0">
                <a:ea typeface="MS PGothic" panose="020B0600070205080204" pitchFamily="34" charset="-128"/>
              </a:rPr>
              <a:t>F/u</a:t>
            </a:r>
            <a:r>
              <a:rPr lang="en-US" altLang="en-US" sz="2000" i="1" baseline="-25000" dirty="0">
                <a:ea typeface="MS PGothic" panose="020B0600070205080204" pitchFamily="34" charset="-128"/>
              </a:rPr>
              <a:t>s </a:t>
            </a:r>
            <a:endParaRPr lang="en-US" altLang="en-US" sz="2000" dirty="0">
              <a:ea typeface="MS PGothic" panose="020B0600070205080204" pitchFamily="34" charset="-128"/>
            </a:endParaRPr>
          </a:p>
          <a:p>
            <a:pPr lvl="1" algn="just">
              <a:lnSpc>
                <a:spcPct val="100000"/>
              </a:lnSpc>
              <a:buClr>
                <a:schemeClr val="accent2">
                  <a:lumMod val="75000"/>
                </a:schemeClr>
              </a:buClr>
            </a:pPr>
            <a:r>
              <a:rPr lang="en-US" altLang="en-US" sz="2000" dirty="0">
                <a:ea typeface="MS PGothic" panose="020B0600070205080204" pitchFamily="34" charset="-128"/>
              </a:rPr>
              <a:t>time to send </a:t>
            </a:r>
            <a:r>
              <a:rPr lang="en-US" altLang="en-US" sz="2000" i="1" dirty="0">
                <a:ea typeface="MS PGothic" panose="020B0600070205080204" pitchFamily="34" charset="-128"/>
              </a:rPr>
              <a:t>N</a:t>
            </a:r>
            <a:r>
              <a:rPr lang="en-US" altLang="en-US" sz="2000" dirty="0">
                <a:ea typeface="MS PGothic" panose="020B0600070205080204" pitchFamily="34" charset="-128"/>
              </a:rPr>
              <a:t> copies: </a:t>
            </a:r>
            <a:r>
              <a:rPr lang="en-US" altLang="en-US" sz="2000" i="1" dirty="0">
                <a:ea typeface="MS PGothic" panose="020B0600070205080204" pitchFamily="34" charset="-128"/>
              </a:rPr>
              <a:t>NF/u</a:t>
            </a:r>
            <a:r>
              <a:rPr lang="en-US" altLang="en-US" sz="2000" i="1" baseline="-25000" dirty="0">
                <a:ea typeface="MS PGothic" panose="020B0600070205080204" pitchFamily="34" charset="-128"/>
              </a:rPr>
              <a:t>s</a:t>
            </a:r>
            <a:endParaRPr lang="en-US" altLang="en-US" sz="2000" dirty="0">
              <a:ea typeface="MS PGothic" panose="020B0600070205080204" pitchFamily="34" charset="-128"/>
            </a:endParaRPr>
          </a:p>
        </p:txBody>
      </p:sp>
      <p:sp>
        <p:nvSpPr>
          <p:cNvPr id="11" name="Rectangle 47"/>
          <p:cNvSpPr>
            <a:spLocks noChangeArrowheads="true"/>
          </p:cNvSpPr>
          <p:nvPr/>
        </p:nvSpPr>
        <p:spPr bwMode="auto">
          <a:xfrm>
            <a:off x="239085" y="3339116"/>
            <a:ext cx="480999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800100" indent="-34290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85000"/>
              </a:lnSpc>
              <a:buClr>
                <a:schemeClr val="accent2">
                  <a:lumMod val="75000"/>
                </a:schemeClr>
              </a:buClr>
              <a:buSzPct val="100000"/>
              <a:buFont typeface="Wingdings" panose="05000000000000000000" pitchFamily="2" charset="2"/>
              <a:buChar char="§"/>
            </a:pPr>
            <a:r>
              <a:rPr lang="en-US" altLang="en-US" sz="2400" i="1" dirty="0">
                <a:solidFill>
                  <a:srgbClr val="CC0000"/>
                </a:solidFill>
                <a:latin typeface="+mn-lt"/>
              </a:rPr>
              <a:t>client: </a:t>
            </a:r>
            <a:r>
              <a:rPr lang="en-US" altLang="en-US" sz="2400" dirty="0">
                <a:latin typeface="+mn-lt"/>
              </a:rPr>
              <a:t>each client must download file copy</a:t>
            </a:r>
            <a:endParaRPr lang="en-US" altLang="en-US" sz="2400" dirty="0">
              <a:latin typeface="+mn-lt"/>
            </a:endParaRPr>
          </a:p>
          <a:p>
            <a:pPr lvl="1" algn="just">
              <a:lnSpc>
                <a:spcPct val="99000"/>
              </a:lnSpc>
              <a:buClr>
                <a:schemeClr val="accent2">
                  <a:lumMod val="75000"/>
                </a:schemeClr>
              </a:buClr>
              <a:buSzTx/>
              <a:buFont typeface="Arial" panose="02080604020202020204" pitchFamily="34" charset="0"/>
              <a:buChar char="•"/>
            </a:pPr>
            <a:r>
              <a:rPr lang="en-US" altLang="en-US" i="1" dirty="0" err="1">
                <a:latin typeface="+mn-lt"/>
              </a:rPr>
              <a:t>d</a:t>
            </a:r>
            <a:r>
              <a:rPr lang="en-US" altLang="en-US" i="1" baseline="-25000" dirty="0" err="1">
                <a:latin typeface="+mn-lt"/>
              </a:rPr>
              <a:t>mi</a:t>
            </a:r>
            <a:r>
              <a:rPr lang="en-US" altLang="en-US" baseline="-25000" dirty="0" err="1">
                <a:latin typeface="+mn-lt"/>
              </a:rPr>
              <a:t>n</a:t>
            </a:r>
            <a:r>
              <a:rPr lang="en-US" altLang="en-US" dirty="0">
                <a:latin typeface="+mn-lt"/>
              </a:rPr>
              <a:t> = min client download rate</a:t>
            </a:r>
            <a:endParaRPr lang="en-US" altLang="en-US" dirty="0">
              <a:latin typeface="+mn-lt"/>
            </a:endParaRPr>
          </a:p>
          <a:p>
            <a:pPr lvl="1" algn="just">
              <a:lnSpc>
                <a:spcPct val="99000"/>
              </a:lnSpc>
              <a:buClr>
                <a:schemeClr val="accent2">
                  <a:lumMod val="75000"/>
                </a:schemeClr>
              </a:buClr>
              <a:buSzTx/>
              <a:buFont typeface="Arial" panose="02080604020202020204" pitchFamily="34" charset="0"/>
              <a:buChar char="•"/>
            </a:pPr>
            <a:r>
              <a:rPr lang="en-US" altLang="en-US" dirty="0">
                <a:latin typeface="+mn-lt"/>
              </a:rPr>
              <a:t>min client download time: </a:t>
            </a:r>
            <a:r>
              <a:rPr lang="en-US" altLang="en-US" i="1" dirty="0">
                <a:latin typeface="+mn-lt"/>
              </a:rPr>
              <a:t>F/</a:t>
            </a:r>
            <a:r>
              <a:rPr lang="en-US" altLang="en-US" i="1" dirty="0" err="1">
                <a:latin typeface="+mn-lt"/>
              </a:rPr>
              <a:t>d</a:t>
            </a:r>
            <a:r>
              <a:rPr lang="en-US" altLang="en-US" i="1" baseline="-25000" dirty="0" err="1">
                <a:latin typeface="+mn-lt"/>
              </a:rPr>
              <a:t>min</a:t>
            </a:r>
            <a:r>
              <a:rPr lang="en-US" altLang="en-US" i="1" dirty="0">
                <a:solidFill>
                  <a:srgbClr val="CC0000"/>
                </a:solidFill>
                <a:latin typeface="+mn-lt"/>
              </a:rPr>
              <a:t> </a:t>
            </a:r>
            <a:endParaRPr lang="en-US" altLang="en-US" i="1" dirty="0">
              <a:latin typeface="+mn-lt"/>
            </a:endParaRPr>
          </a:p>
        </p:txBody>
      </p:sp>
      <p:grpSp>
        <p:nvGrpSpPr>
          <p:cNvPr id="12" name="Group 11"/>
          <p:cNvGrpSpPr/>
          <p:nvPr/>
        </p:nvGrpSpPr>
        <p:grpSpPr>
          <a:xfrm>
            <a:off x="5272269" y="1847037"/>
            <a:ext cx="4518025" cy="2036762"/>
            <a:chOff x="4471988" y="1284288"/>
            <a:chExt cx="4518025" cy="2036762"/>
          </a:xfrm>
        </p:grpSpPr>
        <p:sp>
          <p:nvSpPr>
            <p:cNvPr id="14" name="Freeform 4"/>
            <p:cNvSpPr/>
            <p:nvPr/>
          </p:nvSpPr>
          <p:spPr bwMode="auto">
            <a:xfrm>
              <a:off x="5600700" y="21113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sz="2000"/>
            </a:p>
          </p:txBody>
        </p:sp>
        <p:sp>
          <p:nvSpPr>
            <p:cNvPr id="15" name="Line 14"/>
            <p:cNvSpPr>
              <a:spLocks noChangeShapeType="true"/>
            </p:cNvSpPr>
            <p:nvPr/>
          </p:nvSpPr>
          <p:spPr bwMode="auto">
            <a:xfrm>
              <a:off x="5338763" y="2085975"/>
              <a:ext cx="455612" cy="21431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6" name="Text Box 15"/>
            <p:cNvSpPr txBox="true">
              <a:spLocks noChangeArrowheads="true"/>
            </p:cNvSpPr>
            <p:nvPr/>
          </p:nvSpPr>
          <p:spPr bwMode="auto">
            <a:xfrm>
              <a:off x="5364163" y="1763713"/>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s</a:t>
              </a:r>
              <a:endParaRPr lang="en-US" altLang="en-US" sz="1800" i="1" baseline="-25000">
                <a:latin typeface="+mn-lt"/>
              </a:endParaRPr>
            </a:p>
          </p:txBody>
        </p:sp>
        <p:sp>
          <p:nvSpPr>
            <p:cNvPr id="17" name="Line 39"/>
            <p:cNvSpPr>
              <a:spLocks noChangeShapeType="true"/>
            </p:cNvSpPr>
            <p:nvPr/>
          </p:nvSpPr>
          <p:spPr bwMode="auto">
            <a:xfrm>
              <a:off x="5089525" y="2713038"/>
              <a:ext cx="57467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8" name="Line 40"/>
            <p:cNvSpPr>
              <a:spLocks noChangeShapeType="true"/>
            </p:cNvSpPr>
            <p:nvPr/>
          </p:nvSpPr>
          <p:spPr bwMode="auto">
            <a:xfrm flipH="true">
              <a:off x="5119688" y="2814638"/>
              <a:ext cx="56673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9" name="Text Box 44"/>
            <p:cNvSpPr txBox="true">
              <a:spLocks noChangeArrowheads="true"/>
            </p:cNvSpPr>
            <p:nvPr/>
          </p:nvSpPr>
          <p:spPr bwMode="auto">
            <a:xfrm>
              <a:off x="6103696" y="2460625"/>
              <a:ext cx="1054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r>
                <a:rPr lang="en-US" altLang="en-US" dirty="0">
                  <a:solidFill>
                    <a:schemeClr val="bg1"/>
                  </a:solidFill>
                  <a:latin typeface="+mn-lt"/>
                </a:rPr>
                <a:t>network</a:t>
              </a:r>
              <a:endParaRPr lang="en-US" altLang="en-US" sz="1800" dirty="0">
                <a:solidFill>
                  <a:schemeClr val="bg1"/>
                </a:solidFill>
                <a:latin typeface="+mn-lt"/>
              </a:endParaRPr>
            </a:p>
          </p:txBody>
        </p:sp>
        <p:sp>
          <p:nvSpPr>
            <p:cNvPr id="20" name="AutoShape 327"/>
            <p:cNvSpPr>
              <a:spLocks noChangeArrowheads="true"/>
            </p:cNvSpPr>
            <p:nvPr/>
          </p:nvSpPr>
          <p:spPr bwMode="auto">
            <a:xfrm>
              <a:off x="4740275" y="1562100"/>
              <a:ext cx="334963" cy="401638"/>
            </a:xfrm>
            <a:prstGeom prst="can">
              <a:avLst>
                <a:gd name="adj" fmla="val 24242"/>
              </a:avLst>
            </a:prstGeom>
            <a:gradFill rotWithShape="true">
              <a:gsLst>
                <a:gs pos="0">
                  <a:srgbClr val="000099"/>
                </a:gs>
                <a:gs pos="100000">
                  <a:srgbClr val="FFFFFF"/>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endParaRPr lang="en-US" altLang="en-US" sz="900">
                <a:latin typeface="+mn-lt"/>
                <a:cs typeface="Arial" panose="02080604020202020204" pitchFamily="34" charset="0"/>
              </a:endParaRPr>
            </a:p>
          </p:txBody>
        </p:sp>
        <p:sp>
          <p:nvSpPr>
            <p:cNvPr id="21" name="Line 22"/>
            <p:cNvSpPr>
              <a:spLocks noChangeShapeType="true"/>
            </p:cNvSpPr>
            <p:nvPr/>
          </p:nvSpPr>
          <p:spPr bwMode="auto">
            <a:xfrm flipV="true">
              <a:off x="7000875" y="1819275"/>
              <a:ext cx="180975" cy="530225"/>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2" name="Line 23"/>
            <p:cNvSpPr>
              <a:spLocks noChangeShapeType="true"/>
            </p:cNvSpPr>
            <p:nvPr/>
          </p:nvSpPr>
          <p:spPr bwMode="auto">
            <a:xfrm flipH="true">
              <a:off x="7078663" y="1825625"/>
              <a:ext cx="187325" cy="534988"/>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3" name="Line 22"/>
            <p:cNvSpPr>
              <a:spLocks noChangeShapeType="true"/>
            </p:cNvSpPr>
            <p:nvPr/>
          </p:nvSpPr>
          <p:spPr bwMode="auto">
            <a:xfrm flipV="true">
              <a:off x="6416675" y="1736725"/>
              <a:ext cx="179388" cy="530225"/>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4" name="Line 23"/>
            <p:cNvSpPr>
              <a:spLocks noChangeShapeType="true"/>
            </p:cNvSpPr>
            <p:nvPr/>
          </p:nvSpPr>
          <p:spPr bwMode="auto">
            <a:xfrm flipH="true">
              <a:off x="6492875" y="1743075"/>
              <a:ext cx="185738" cy="534988"/>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5" name="Line 138"/>
            <p:cNvSpPr>
              <a:spLocks noChangeShapeType="true"/>
            </p:cNvSpPr>
            <p:nvPr/>
          </p:nvSpPr>
          <p:spPr bwMode="auto">
            <a:xfrm>
              <a:off x="7723188" y="2579688"/>
              <a:ext cx="65881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6" name="Line 139"/>
            <p:cNvSpPr>
              <a:spLocks noChangeShapeType="true"/>
            </p:cNvSpPr>
            <p:nvPr/>
          </p:nvSpPr>
          <p:spPr bwMode="auto">
            <a:xfrm>
              <a:off x="7726363" y="2682875"/>
              <a:ext cx="660400"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7" name="Text Box 41"/>
            <p:cNvSpPr txBox="true">
              <a:spLocks noChangeArrowheads="true"/>
            </p:cNvSpPr>
            <p:nvPr/>
          </p:nvSpPr>
          <p:spPr bwMode="auto">
            <a:xfrm>
              <a:off x="7813675" y="2146300"/>
              <a:ext cx="45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latin typeface="+mn-lt"/>
                </a:rPr>
                <a:t>d</a:t>
              </a:r>
              <a:r>
                <a:rPr lang="en-US" altLang="en-US" sz="1800" i="1" baseline="-25000">
                  <a:latin typeface="+mn-lt"/>
                </a:rPr>
                <a:t>i</a:t>
              </a:r>
              <a:endParaRPr lang="en-US" altLang="en-US" sz="1800" i="1" baseline="-25000">
                <a:latin typeface="+mn-lt"/>
              </a:endParaRPr>
            </a:p>
          </p:txBody>
        </p:sp>
        <p:sp>
          <p:nvSpPr>
            <p:cNvPr id="28" name="Text Box 41"/>
            <p:cNvSpPr txBox="true">
              <a:spLocks noChangeArrowheads="true"/>
            </p:cNvSpPr>
            <p:nvPr/>
          </p:nvSpPr>
          <p:spPr bwMode="auto">
            <a:xfrm>
              <a:off x="7829550" y="2663825"/>
              <a:ext cx="506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i</a:t>
              </a:r>
              <a:endParaRPr lang="en-US" altLang="en-US" sz="1800" i="1" baseline="-25000">
                <a:latin typeface="+mn-lt"/>
              </a:endParaRPr>
            </a:p>
          </p:txBody>
        </p:sp>
        <p:sp>
          <p:nvSpPr>
            <p:cNvPr id="29" name="Text Box 47"/>
            <p:cNvSpPr txBox="true">
              <a:spLocks noChangeArrowheads="true"/>
            </p:cNvSpPr>
            <p:nvPr/>
          </p:nvSpPr>
          <p:spPr bwMode="auto">
            <a:xfrm>
              <a:off x="4498975" y="1616075"/>
              <a:ext cx="790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600" i="1">
                  <a:latin typeface="+mn-lt"/>
                </a:rPr>
                <a:t>F</a:t>
              </a:r>
              <a:endParaRPr lang="en-US" altLang="en-US" sz="1600" i="1" baseline="-25000">
                <a:latin typeface="+mn-lt"/>
              </a:endParaRPr>
            </a:p>
          </p:txBody>
        </p:sp>
        <p:grpSp>
          <p:nvGrpSpPr>
            <p:cNvPr id="30" name="Group 143"/>
            <p:cNvGrpSpPr/>
            <p:nvPr/>
          </p:nvGrpSpPr>
          <p:grpSpPr bwMode="auto">
            <a:xfrm>
              <a:off x="5114925" y="1690688"/>
              <a:ext cx="292100" cy="517525"/>
              <a:chOff x="4140" y="429"/>
              <a:chExt cx="1425" cy="2396"/>
            </a:xfrm>
          </p:grpSpPr>
          <p:sp>
            <p:nvSpPr>
              <p:cNvPr id="43" name="Freeform 144"/>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4" name="Rectangle 145"/>
              <p:cNvSpPr>
                <a:spLocks noChangeArrowheads="true"/>
              </p:cNvSpPr>
              <p:nvPr/>
            </p:nvSpPr>
            <p:spPr bwMode="auto">
              <a:xfrm>
                <a:off x="4210" y="429"/>
                <a:ext cx="1046" cy="2286"/>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45" name="Freeform 146"/>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6" name="Freeform 147"/>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7" name="Rectangle 148"/>
              <p:cNvSpPr>
                <a:spLocks noChangeArrowheads="true"/>
              </p:cNvSpPr>
              <p:nvPr/>
            </p:nvSpPr>
            <p:spPr bwMode="auto">
              <a:xfrm>
                <a:off x="4210" y="694"/>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nvGrpSpPr>
              <p:cNvPr id="48" name="Group 149"/>
              <p:cNvGrpSpPr/>
              <p:nvPr/>
            </p:nvGrpSpPr>
            <p:grpSpPr bwMode="auto">
              <a:xfrm>
                <a:off x="4749" y="668"/>
                <a:ext cx="581" cy="145"/>
                <a:chOff x="614" y="2568"/>
                <a:chExt cx="725" cy="139"/>
              </a:xfrm>
            </p:grpSpPr>
            <p:sp>
              <p:nvSpPr>
                <p:cNvPr id="73" name="AutoShape 150"/>
                <p:cNvSpPr>
                  <a:spLocks noChangeArrowheads="true"/>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74" name="AutoShape 151"/>
                <p:cNvSpPr>
                  <a:spLocks noChangeArrowheads="true"/>
                </p:cNvSpPr>
                <p:nvPr/>
              </p:nvSpPr>
              <p:spPr bwMode="auto">
                <a:xfrm>
                  <a:off x="637" y="2585"/>
                  <a:ext cx="686"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49" name="Rectangle 152"/>
              <p:cNvSpPr>
                <a:spLocks noChangeArrowheads="true"/>
              </p:cNvSpPr>
              <p:nvPr/>
            </p:nvSpPr>
            <p:spPr bwMode="auto">
              <a:xfrm>
                <a:off x="4225" y="1017"/>
                <a:ext cx="596" cy="51"/>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nvGrpSpPr>
              <p:cNvPr id="50" name="Group 153"/>
              <p:cNvGrpSpPr/>
              <p:nvPr/>
            </p:nvGrpSpPr>
            <p:grpSpPr bwMode="auto">
              <a:xfrm>
                <a:off x="4747" y="994"/>
                <a:ext cx="581" cy="134"/>
                <a:chOff x="614" y="2568"/>
                <a:chExt cx="725" cy="139"/>
              </a:xfrm>
            </p:grpSpPr>
            <p:sp>
              <p:nvSpPr>
                <p:cNvPr id="71" name="AutoShape 154"/>
                <p:cNvSpPr>
                  <a:spLocks noChangeArrowheads="true"/>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72" name="AutoShape 155"/>
                <p:cNvSpPr>
                  <a:spLocks noChangeArrowheads="true"/>
                </p:cNvSpPr>
                <p:nvPr/>
              </p:nvSpPr>
              <p:spPr bwMode="auto">
                <a:xfrm>
                  <a:off x="630" y="2584"/>
                  <a:ext cx="68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51" name="Rectangle 156"/>
              <p:cNvSpPr>
                <a:spLocks noChangeArrowheads="true"/>
              </p:cNvSpPr>
              <p:nvPr/>
            </p:nvSpPr>
            <p:spPr bwMode="auto">
              <a:xfrm>
                <a:off x="4217" y="1355"/>
                <a:ext cx="596" cy="51"/>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52" name="Rectangle 157"/>
              <p:cNvSpPr>
                <a:spLocks noChangeArrowheads="true"/>
              </p:cNvSpPr>
              <p:nvPr/>
            </p:nvSpPr>
            <p:spPr bwMode="auto">
              <a:xfrm>
                <a:off x="4225" y="1656"/>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nvGrpSpPr>
              <p:cNvPr id="53" name="Group 158"/>
              <p:cNvGrpSpPr/>
              <p:nvPr/>
            </p:nvGrpSpPr>
            <p:grpSpPr bwMode="auto">
              <a:xfrm>
                <a:off x="4735" y="1627"/>
                <a:ext cx="582" cy="151"/>
                <a:chOff x="614" y="2568"/>
                <a:chExt cx="725" cy="139"/>
              </a:xfrm>
            </p:grpSpPr>
            <p:sp>
              <p:nvSpPr>
                <p:cNvPr id="69" name="AutoShape 159"/>
                <p:cNvSpPr>
                  <a:spLocks noChangeArrowheads="true"/>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70" name="AutoShape 160"/>
                <p:cNvSpPr>
                  <a:spLocks noChangeArrowheads="true"/>
                </p:cNvSpPr>
                <p:nvPr/>
              </p:nvSpPr>
              <p:spPr bwMode="auto">
                <a:xfrm>
                  <a:off x="635" y="2582"/>
                  <a:ext cx="685"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54" name="Freeform 161"/>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grpSp>
            <p:nvGrpSpPr>
              <p:cNvPr id="55" name="Group 162"/>
              <p:cNvGrpSpPr/>
              <p:nvPr/>
            </p:nvGrpSpPr>
            <p:grpSpPr bwMode="auto">
              <a:xfrm>
                <a:off x="4739" y="1327"/>
                <a:ext cx="582" cy="139"/>
                <a:chOff x="614" y="2568"/>
                <a:chExt cx="725" cy="139"/>
              </a:xfrm>
            </p:grpSpPr>
            <p:sp>
              <p:nvSpPr>
                <p:cNvPr id="67" name="AutoShape 163"/>
                <p:cNvSpPr>
                  <a:spLocks noChangeArrowheads="true"/>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8" name="AutoShape 164"/>
                <p:cNvSpPr>
                  <a:spLocks noChangeArrowheads="true"/>
                </p:cNvSpPr>
                <p:nvPr/>
              </p:nvSpPr>
              <p:spPr bwMode="auto">
                <a:xfrm>
                  <a:off x="630" y="2581"/>
                  <a:ext cx="68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56" name="Rectangle 165"/>
              <p:cNvSpPr>
                <a:spLocks noChangeArrowheads="true"/>
              </p:cNvSpPr>
              <p:nvPr/>
            </p:nvSpPr>
            <p:spPr bwMode="auto">
              <a:xfrm>
                <a:off x="5247" y="429"/>
                <a:ext cx="70" cy="2286"/>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57" name="Freeform 166"/>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58" name="Freeform 167"/>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59" name="Oval 168"/>
              <p:cNvSpPr>
                <a:spLocks noChangeArrowheads="true"/>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0" name="Freeform 169"/>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61" name="AutoShape 170"/>
              <p:cNvSpPr>
                <a:spLocks noChangeArrowheads="true"/>
              </p:cNvSpPr>
              <p:nvPr/>
            </p:nvSpPr>
            <p:spPr bwMode="auto">
              <a:xfrm>
                <a:off x="4140" y="2678"/>
                <a:ext cx="1200" cy="147"/>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2" name="AutoShape 171"/>
              <p:cNvSpPr>
                <a:spLocks noChangeArrowheads="true"/>
              </p:cNvSpPr>
              <p:nvPr/>
            </p:nvSpPr>
            <p:spPr bwMode="auto">
              <a:xfrm>
                <a:off x="4210" y="2707"/>
                <a:ext cx="1069" cy="88"/>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3" name="Oval 172"/>
              <p:cNvSpPr>
                <a:spLocks noChangeArrowheads="true"/>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4" name="Oval 173"/>
              <p:cNvSpPr>
                <a:spLocks noChangeArrowheads="true"/>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80604020202020204" pitchFamily="34" charset="0"/>
                </a:endParaRPr>
              </a:p>
            </p:txBody>
          </p:sp>
          <p:sp>
            <p:nvSpPr>
              <p:cNvPr id="65" name="Oval 174"/>
              <p:cNvSpPr>
                <a:spLocks noChangeArrowheads="true"/>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6" name="Rectangle 175"/>
              <p:cNvSpPr>
                <a:spLocks noChangeArrowheads="true"/>
              </p:cNvSpPr>
              <p:nvPr/>
            </p:nvSpPr>
            <p:spPr bwMode="auto">
              <a:xfrm>
                <a:off x="5062" y="1833"/>
                <a:ext cx="85" cy="764"/>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grpSp>
          <p:nvGrpSpPr>
            <p:cNvPr id="31" name="Group 176"/>
            <p:cNvGrpSpPr/>
            <p:nvPr/>
          </p:nvGrpSpPr>
          <p:grpSpPr bwMode="auto">
            <a:xfrm>
              <a:off x="4471988" y="2492375"/>
              <a:ext cx="620712" cy="512763"/>
              <a:chOff x="-44" y="1473"/>
              <a:chExt cx="981" cy="1105"/>
            </a:xfrm>
          </p:grpSpPr>
          <p:pic>
            <p:nvPicPr>
              <p:cNvPr id="41" name="Picture 177"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7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32" name="Group 179"/>
            <p:cNvGrpSpPr/>
            <p:nvPr/>
          </p:nvGrpSpPr>
          <p:grpSpPr bwMode="auto">
            <a:xfrm>
              <a:off x="6300788" y="1284288"/>
              <a:ext cx="620712" cy="512762"/>
              <a:chOff x="-44" y="1473"/>
              <a:chExt cx="981" cy="1105"/>
            </a:xfrm>
          </p:grpSpPr>
          <p:pic>
            <p:nvPicPr>
              <p:cNvPr id="39" name="Picture 180"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Freeform 181"/>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33" name="Group 182"/>
            <p:cNvGrpSpPr/>
            <p:nvPr/>
          </p:nvGrpSpPr>
          <p:grpSpPr bwMode="auto">
            <a:xfrm>
              <a:off x="6910388" y="1360488"/>
              <a:ext cx="620712" cy="512762"/>
              <a:chOff x="-44" y="1473"/>
              <a:chExt cx="981" cy="1105"/>
            </a:xfrm>
          </p:grpSpPr>
          <p:pic>
            <p:nvPicPr>
              <p:cNvPr id="37" name="Picture 183"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184"/>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34" name="Group 185"/>
            <p:cNvGrpSpPr/>
            <p:nvPr/>
          </p:nvGrpSpPr>
          <p:grpSpPr bwMode="auto">
            <a:xfrm flipH="true">
              <a:off x="8369300" y="2362200"/>
              <a:ext cx="620713" cy="512763"/>
              <a:chOff x="-44" y="1473"/>
              <a:chExt cx="981" cy="1105"/>
            </a:xfrm>
          </p:grpSpPr>
          <p:pic>
            <p:nvPicPr>
              <p:cNvPr id="35" name="Picture 186"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87"/>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sp>
        <p:nvSpPr>
          <p:cNvPr id="75" name="Line 53"/>
          <p:cNvSpPr>
            <a:spLocks noChangeShapeType="true"/>
          </p:cNvSpPr>
          <p:nvPr/>
        </p:nvSpPr>
        <p:spPr bwMode="auto">
          <a:xfrm flipV="true">
            <a:off x="5253049" y="5862099"/>
            <a:ext cx="430213" cy="692150"/>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en-US" sz="2000"/>
          </a:p>
        </p:txBody>
      </p:sp>
      <p:sp>
        <p:nvSpPr>
          <p:cNvPr id="76" name="Text Box 54"/>
          <p:cNvSpPr txBox="true">
            <a:spLocks noChangeArrowheads="true"/>
          </p:cNvSpPr>
          <p:nvPr/>
        </p:nvSpPr>
        <p:spPr bwMode="auto">
          <a:xfrm>
            <a:off x="2399949" y="6390737"/>
            <a:ext cx="2905732"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0000"/>
              </a:lnSpc>
            </a:pPr>
            <a:r>
              <a:rPr lang="en-US" altLang="en-US" sz="2400" dirty="0">
                <a:latin typeface="+mn-lt"/>
              </a:rPr>
              <a:t>increases linearly in N</a:t>
            </a:r>
            <a:endParaRPr lang="en-US" altLang="en-US" sz="2400" dirty="0">
              <a:latin typeface="+mn-lt"/>
            </a:endParaRPr>
          </a:p>
        </p:txBody>
      </p:sp>
      <p:sp>
        <p:nvSpPr>
          <p:cNvPr id="77" name="Text Box 51"/>
          <p:cNvSpPr txBox="true">
            <a:spLocks noChangeArrowheads="true"/>
          </p:cNvSpPr>
          <p:nvPr/>
        </p:nvSpPr>
        <p:spPr bwMode="auto">
          <a:xfrm>
            <a:off x="443602" y="5155662"/>
            <a:ext cx="3049233" cy="103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lnSpc>
                <a:spcPct val="80000"/>
              </a:lnSpc>
            </a:pPr>
            <a:r>
              <a:rPr lang="en-US" altLang="en-US" sz="2400" i="1" dirty="0">
                <a:latin typeface="+mn-lt"/>
              </a:rPr>
              <a:t>time </a:t>
            </a:r>
            <a:r>
              <a:rPr lang="en-US" altLang="en-US" sz="2400" i="1">
                <a:latin typeface="+mn-lt"/>
              </a:rPr>
              <a:t>to distribute </a:t>
            </a:r>
            <a:r>
              <a:rPr lang="en-US" altLang="en-US" sz="2400" i="1" dirty="0">
                <a:latin typeface="+mn-lt"/>
              </a:rPr>
              <a:t>F </a:t>
            </a:r>
            <a:endParaRPr lang="en-US" altLang="en-US" sz="2400" i="1" dirty="0">
              <a:latin typeface="+mn-lt"/>
            </a:endParaRPr>
          </a:p>
          <a:p>
            <a:pPr algn="r">
              <a:lnSpc>
                <a:spcPct val="80000"/>
              </a:lnSpc>
            </a:pPr>
            <a:r>
              <a:rPr lang="en-US" altLang="en-US" sz="2400" i="1" dirty="0">
                <a:latin typeface="+mn-lt"/>
              </a:rPr>
              <a:t>to N clients using </a:t>
            </a:r>
            <a:endParaRPr lang="en-US" altLang="en-US" sz="2400" i="1" dirty="0">
              <a:latin typeface="+mn-lt"/>
            </a:endParaRPr>
          </a:p>
          <a:p>
            <a:pPr algn="r">
              <a:lnSpc>
                <a:spcPct val="80000"/>
              </a:lnSpc>
            </a:pPr>
            <a:r>
              <a:rPr lang="en-US" altLang="en-US" sz="2400" i="1" dirty="0">
                <a:latin typeface="+mn-lt"/>
              </a:rPr>
              <a:t>client-server approach</a:t>
            </a:r>
            <a:r>
              <a:rPr lang="en-US" altLang="en-US" sz="2800" dirty="0">
                <a:latin typeface="+mn-lt"/>
              </a:rPr>
              <a:t> </a:t>
            </a:r>
            <a:endParaRPr lang="en-US" altLang="en-US" sz="3200" dirty="0">
              <a:latin typeface="+mn-lt"/>
            </a:endParaRPr>
          </a:p>
        </p:txBody>
      </p:sp>
      <p:sp>
        <p:nvSpPr>
          <p:cNvPr id="78" name="Rectangle 55"/>
          <p:cNvSpPr>
            <a:spLocks noChangeArrowheads="true"/>
          </p:cNvSpPr>
          <p:nvPr/>
        </p:nvSpPr>
        <p:spPr bwMode="auto">
          <a:xfrm>
            <a:off x="398001" y="5084224"/>
            <a:ext cx="7421599" cy="1235075"/>
          </a:xfrm>
          <a:prstGeom prst="rect">
            <a:avLst/>
          </a:prstGeom>
          <a:noFill/>
          <a:ln w="19050">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79" name="Text Box 96"/>
          <p:cNvSpPr txBox="true">
            <a:spLocks noChangeArrowheads="true"/>
          </p:cNvSpPr>
          <p:nvPr/>
        </p:nvSpPr>
        <p:spPr bwMode="auto">
          <a:xfrm>
            <a:off x="3549709" y="5398549"/>
            <a:ext cx="43436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3200" i="1" dirty="0">
                <a:latin typeface="+mn-lt"/>
              </a:rPr>
              <a:t> D</a:t>
            </a:r>
            <a:r>
              <a:rPr lang="en-US" altLang="en-US" sz="3200" i="1" baseline="-25000" dirty="0">
                <a:latin typeface="+mn-lt"/>
              </a:rPr>
              <a:t>c-s</a:t>
            </a:r>
            <a:r>
              <a:rPr lang="en-US" altLang="en-US" sz="3200" i="1" dirty="0">
                <a:latin typeface="+mn-lt"/>
              </a:rPr>
              <a:t> &gt; max{NF/</a:t>
            </a:r>
            <a:r>
              <a:rPr lang="en-US" altLang="en-US" sz="3200" i="1" dirty="0" err="1">
                <a:latin typeface="+mn-lt"/>
              </a:rPr>
              <a:t>u</a:t>
            </a:r>
            <a:r>
              <a:rPr lang="en-US" altLang="en-US" sz="3200" i="1" baseline="-25000" dirty="0" err="1">
                <a:latin typeface="+mn-lt"/>
              </a:rPr>
              <a:t>s,</a:t>
            </a:r>
            <a:r>
              <a:rPr lang="en-US" altLang="en-US" sz="3200" i="1" dirty="0" err="1">
                <a:latin typeface="+mn-lt"/>
              </a:rPr>
              <a:t>,F</a:t>
            </a:r>
            <a:r>
              <a:rPr lang="en-US" altLang="en-US" sz="3200" i="1" dirty="0">
                <a:latin typeface="+mn-lt"/>
              </a:rPr>
              <a:t>/</a:t>
            </a:r>
            <a:r>
              <a:rPr lang="en-US" altLang="en-US" sz="3200" i="1" dirty="0" err="1">
                <a:latin typeface="+mn-lt"/>
              </a:rPr>
              <a:t>d</a:t>
            </a:r>
            <a:r>
              <a:rPr lang="en-US" altLang="en-US" sz="3200" i="1" baseline="-25000" dirty="0" err="1">
                <a:latin typeface="+mn-lt"/>
              </a:rPr>
              <a:t>min</a:t>
            </a:r>
            <a:r>
              <a:rPr lang="en-US" altLang="en-US" sz="3200" i="1" dirty="0">
                <a:latin typeface="+mn-lt"/>
              </a:rPr>
              <a:t>}</a:t>
            </a:r>
            <a:r>
              <a:rPr lang="en-US" altLang="en-US" sz="3200" i="1" dirty="0">
                <a:solidFill>
                  <a:srgbClr val="CC0000"/>
                </a:solidFill>
                <a:latin typeface="+mn-lt"/>
              </a:rPr>
              <a:t> </a:t>
            </a:r>
            <a:endParaRPr lang="en-US" altLang="en-US" sz="3200" i="1" dirty="0">
              <a:solidFill>
                <a:srgbClr val="CC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File distribution time: P2P</a:t>
            </a:r>
            <a:endParaRPr lang="en-IN" sz="2400" b="1" dirty="0">
              <a:solidFill>
                <a:schemeClr val="accent2">
                  <a:lumMod val="75000"/>
                </a:schemeClr>
              </a:solidFill>
            </a:endParaRPr>
          </a:p>
        </p:txBody>
      </p:sp>
      <p:sp>
        <p:nvSpPr>
          <p:cNvPr id="9" name="Rectangle 47"/>
          <p:cNvSpPr txBox="true">
            <a:spLocks noChangeArrowheads="true"/>
          </p:cNvSpPr>
          <p:nvPr/>
        </p:nvSpPr>
        <p:spPr>
          <a:xfrm>
            <a:off x="40016" y="1376709"/>
            <a:ext cx="5461007" cy="20145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altLang="en-US" sz="2400" i="1" dirty="0">
                <a:solidFill>
                  <a:srgbClr val="CC0000"/>
                </a:solidFill>
                <a:ea typeface="MS PGothic" panose="020B0600070205080204" pitchFamily="34" charset="-128"/>
              </a:rPr>
              <a:t>server transmission: </a:t>
            </a:r>
            <a:r>
              <a:rPr lang="en-US" altLang="en-US" sz="2400" dirty="0">
                <a:ea typeface="MS PGothic" panose="020B0600070205080204" pitchFamily="34" charset="-128"/>
              </a:rPr>
              <a:t>must</a:t>
            </a:r>
            <a:r>
              <a:rPr lang="en-US" altLang="en-US" sz="2400" i="1" dirty="0">
                <a:solidFill>
                  <a:srgbClr val="CC0000"/>
                </a:solidFill>
                <a:ea typeface="MS PGothic" panose="020B0600070205080204" pitchFamily="34" charset="-128"/>
              </a:rPr>
              <a:t> </a:t>
            </a:r>
            <a:r>
              <a:rPr lang="en-US" altLang="en-US" sz="2400" dirty="0">
                <a:ea typeface="MS PGothic" panose="020B0600070205080204" pitchFamily="34" charset="-128"/>
              </a:rPr>
              <a:t>upload at least one copy:</a:t>
            </a:r>
            <a:endParaRPr lang="en-US" altLang="en-US" sz="2400" dirty="0">
              <a:ea typeface="MS PGothic" panose="020B0600070205080204" pitchFamily="34" charset="-128"/>
            </a:endParaRPr>
          </a:p>
          <a:p>
            <a:pPr lvl="1" algn="just">
              <a:lnSpc>
                <a:spcPct val="100000"/>
              </a:lnSpc>
              <a:buClr>
                <a:schemeClr val="accent2">
                  <a:lumMod val="75000"/>
                </a:schemeClr>
              </a:buClr>
            </a:pPr>
            <a:r>
              <a:rPr lang="en-US" altLang="en-US" sz="2000" dirty="0">
                <a:ea typeface="MS PGothic" panose="020B0600070205080204" pitchFamily="34" charset="-128"/>
              </a:rPr>
              <a:t>time to send one copy: </a:t>
            </a:r>
            <a:r>
              <a:rPr lang="en-US" altLang="en-US" sz="2000" b="1" i="1" dirty="0">
                <a:ea typeface="MS PGothic" panose="020B0600070205080204" pitchFamily="34" charset="-128"/>
              </a:rPr>
              <a:t>F/u</a:t>
            </a:r>
            <a:r>
              <a:rPr lang="en-US" altLang="en-US" sz="2000" b="1" i="1" baseline="-25000" dirty="0">
                <a:ea typeface="MS PGothic" panose="020B0600070205080204" pitchFamily="34" charset="-128"/>
              </a:rPr>
              <a:t>s </a:t>
            </a:r>
            <a:endParaRPr lang="en-US" altLang="en-US" sz="2000" b="1" dirty="0">
              <a:ea typeface="MS PGothic" panose="020B0600070205080204" pitchFamily="34" charset="-128"/>
            </a:endParaRPr>
          </a:p>
        </p:txBody>
      </p:sp>
      <p:sp>
        <p:nvSpPr>
          <p:cNvPr id="11" name="Rectangle 47"/>
          <p:cNvSpPr>
            <a:spLocks noChangeArrowheads="true"/>
          </p:cNvSpPr>
          <p:nvPr/>
        </p:nvSpPr>
        <p:spPr bwMode="auto">
          <a:xfrm>
            <a:off x="162253" y="2707749"/>
            <a:ext cx="5773736" cy="120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800100" indent="-34290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85000"/>
              </a:lnSpc>
              <a:buClr>
                <a:schemeClr val="accent2">
                  <a:lumMod val="75000"/>
                </a:schemeClr>
              </a:buClr>
              <a:buSzPct val="100000"/>
              <a:buFont typeface="Wingdings" panose="05000000000000000000" pitchFamily="2" charset="2"/>
              <a:buChar char="§"/>
            </a:pPr>
            <a:r>
              <a:rPr lang="en-US" altLang="en-US" sz="2400" i="1" dirty="0">
                <a:solidFill>
                  <a:srgbClr val="CC0000"/>
                </a:solidFill>
                <a:latin typeface="+mn-lt"/>
              </a:rPr>
              <a:t>client: </a:t>
            </a:r>
            <a:r>
              <a:rPr lang="en-US" altLang="en-US" sz="2400" dirty="0">
                <a:latin typeface="+mn-lt"/>
              </a:rPr>
              <a:t>each client must download file copy</a:t>
            </a:r>
            <a:endParaRPr lang="en-US" altLang="en-US" sz="2400" dirty="0">
              <a:latin typeface="+mn-lt"/>
            </a:endParaRPr>
          </a:p>
          <a:p>
            <a:pPr lvl="1" algn="just">
              <a:lnSpc>
                <a:spcPct val="99000"/>
              </a:lnSpc>
              <a:buClr>
                <a:schemeClr val="accent2">
                  <a:lumMod val="75000"/>
                </a:schemeClr>
              </a:buClr>
              <a:buSzTx/>
              <a:buFont typeface="Arial" panose="02080604020202020204" pitchFamily="34" charset="0"/>
              <a:buChar char="•"/>
            </a:pPr>
            <a:r>
              <a:rPr lang="en-US" altLang="en-US" dirty="0">
                <a:latin typeface="+mn-lt"/>
              </a:rPr>
              <a:t>min client download time: </a:t>
            </a:r>
            <a:r>
              <a:rPr lang="en-US" altLang="en-US" b="1" i="1" dirty="0">
                <a:latin typeface="+mn-lt"/>
              </a:rPr>
              <a:t>F/</a:t>
            </a:r>
            <a:r>
              <a:rPr lang="en-US" altLang="en-US" b="1" i="1" dirty="0" err="1">
                <a:latin typeface="+mn-lt"/>
              </a:rPr>
              <a:t>d</a:t>
            </a:r>
            <a:r>
              <a:rPr lang="en-US" altLang="en-US" b="1" i="1" baseline="-25000" dirty="0" err="1">
                <a:latin typeface="+mn-lt"/>
              </a:rPr>
              <a:t>min</a:t>
            </a:r>
            <a:r>
              <a:rPr lang="en-US" altLang="en-US" b="1" i="1" dirty="0">
                <a:solidFill>
                  <a:srgbClr val="CC0000"/>
                </a:solidFill>
                <a:latin typeface="+mn-lt"/>
              </a:rPr>
              <a:t> </a:t>
            </a:r>
            <a:endParaRPr lang="en-US" altLang="en-US" b="1" i="1" dirty="0">
              <a:latin typeface="+mn-lt"/>
            </a:endParaRPr>
          </a:p>
        </p:txBody>
      </p:sp>
      <p:grpSp>
        <p:nvGrpSpPr>
          <p:cNvPr id="12" name="Group 11"/>
          <p:cNvGrpSpPr/>
          <p:nvPr/>
        </p:nvGrpSpPr>
        <p:grpSpPr>
          <a:xfrm>
            <a:off x="5681561" y="1631971"/>
            <a:ext cx="4518025" cy="2036762"/>
            <a:chOff x="4471988" y="1284288"/>
            <a:chExt cx="4518025" cy="2036762"/>
          </a:xfrm>
        </p:grpSpPr>
        <p:sp>
          <p:nvSpPr>
            <p:cNvPr id="14" name="Freeform 4"/>
            <p:cNvSpPr/>
            <p:nvPr/>
          </p:nvSpPr>
          <p:spPr bwMode="auto">
            <a:xfrm>
              <a:off x="5600700" y="21113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sz="2000"/>
            </a:p>
          </p:txBody>
        </p:sp>
        <p:sp>
          <p:nvSpPr>
            <p:cNvPr id="15" name="Line 14"/>
            <p:cNvSpPr>
              <a:spLocks noChangeShapeType="true"/>
            </p:cNvSpPr>
            <p:nvPr/>
          </p:nvSpPr>
          <p:spPr bwMode="auto">
            <a:xfrm>
              <a:off x="5338763" y="2085975"/>
              <a:ext cx="455612" cy="21431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6" name="Text Box 15"/>
            <p:cNvSpPr txBox="true">
              <a:spLocks noChangeArrowheads="true"/>
            </p:cNvSpPr>
            <p:nvPr/>
          </p:nvSpPr>
          <p:spPr bwMode="auto">
            <a:xfrm>
              <a:off x="5364163" y="1763713"/>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s</a:t>
              </a:r>
              <a:endParaRPr lang="en-US" altLang="en-US" sz="1800" i="1" baseline="-25000">
                <a:latin typeface="+mn-lt"/>
              </a:endParaRPr>
            </a:p>
          </p:txBody>
        </p:sp>
        <p:sp>
          <p:nvSpPr>
            <p:cNvPr id="17" name="Line 39"/>
            <p:cNvSpPr>
              <a:spLocks noChangeShapeType="true"/>
            </p:cNvSpPr>
            <p:nvPr/>
          </p:nvSpPr>
          <p:spPr bwMode="auto">
            <a:xfrm>
              <a:off x="5089525" y="2713038"/>
              <a:ext cx="57467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8" name="Line 40"/>
            <p:cNvSpPr>
              <a:spLocks noChangeShapeType="true"/>
            </p:cNvSpPr>
            <p:nvPr/>
          </p:nvSpPr>
          <p:spPr bwMode="auto">
            <a:xfrm flipH="true">
              <a:off x="5119688" y="2814638"/>
              <a:ext cx="56673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9" name="Text Box 44"/>
            <p:cNvSpPr txBox="true">
              <a:spLocks noChangeArrowheads="true"/>
            </p:cNvSpPr>
            <p:nvPr/>
          </p:nvSpPr>
          <p:spPr bwMode="auto">
            <a:xfrm>
              <a:off x="6103696" y="2460625"/>
              <a:ext cx="1054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r>
                <a:rPr lang="en-US" altLang="en-US" dirty="0">
                  <a:solidFill>
                    <a:schemeClr val="bg1"/>
                  </a:solidFill>
                  <a:latin typeface="+mn-lt"/>
                </a:rPr>
                <a:t>network</a:t>
              </a:r>
              <a:endParaRPr lang="en-US" altLang="en-US" sz="1800" dirty="0">
                <a:solidFill>
                  <a:schemeClr val="bg1"/>
                </a:solidFill>
                <a:latin typeface="+mn-lt"/>
              </a:endParaRPr>
            </a:p>
          </p:txBody>
        </p:sp>
        <p:sp>
          <p:nvSpPr>
            <p:cNvPr id="20" name="AutoShape 327"/>
            <p:cNvSpPr>
              <a:spLocks noChangeArrowheads="true"/>
            </p:cNvSpPr>
            <p:nvPr/>
          </p:nvSpPr>
          <p:spPr bwMode="auto">
            <a:xfrm>
              <a:off x="4740275" y="1562100"/>
              <a:ext cx="334963" cy="401638"/>
            </a:xfrm>
            <a:prstGeom prst="can">
              <a:avLst>
                <a:gd name="adj" fmla="val 24242"/>
              </a:avLst>
            </a:prstGeom>
            <a:gradFill rotWithShape="true">
              <a:gsLst>
                <a:gs pos="0">
                  <a:srgbClr val="000099"/>
                </a:gs>
                <a:gs pos="100000">
                  <a:srgbClr val="FFFFFF"/>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endParaRPr lang="en-US" altLang="en-US" sz="900">
                <a:latin typeface="+mn-lt"/>
                <a:cs typeface="Arial" panose="02080604020202020204" pitchFamily="34" charset="0"/>
              </a:endParaRPr>
            </a:p>
          </p:txBody>
        </p:sp>
        <p:sp>
          <p:nvSpPr>
            <p:cNvPr id="21" name="Line 22"/>
            <p:cNvSpPr>
              <a:spLocks noChangeShapeType="true"/>
            </p:cNvSpPr>
            <p:nvPr/>
          </p:nvSpPr>
          <p:spPr bwMode="auto">
            <a:xfrm flipV="true">
              <a:off x="7000875" y="1819275"/>
              <a:ext cx="180975" cy="530225"/>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2" name="Line 23"/>
            <p:cNvSpPr>
              <a:spLocks noChangeShapeType="true"/>
            </p:cNvSpPr>
            <p:nvPr/>
          </p:nvSpPr>
          <p:spPr bwMode="auto">
            <a:xfrm flipH="true">
              <a:off x="7078663" y="1825625"/>
              <a:ext cx="187325" cy="534988"/>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3" name="Line 22"/>
            <p:cNvSpPr>
              <a:spLocks noChangeShapeType="true"/>
            </p:cNvSpPr>
            <p:nvPr/>
          </p:nvSpPr>
          <p:spPr bwMode="auto">
            <a:xfrm flipV="true">
              <a:off x="6416675" y="1736725"/>
              <a:ext cx="179388" cy="530225"/>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4" name="Line 23"/>
            <p:cNvSpPr>
              <a:spLocks noChangeShapeType="true"/>
            </p:cNvSpPr>
            <p:nvPr/>
          </p:nvSpPr>
          <p:spPr bwMode="auto">
            <a:xfrm flipH="true">
              <a:off x="6492875" y="1743075"/>
              <a:ext cx="185738" cy="534988"/>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5" name="Line 138"/>
            <p:cNvSpPr>
              <a:spLocks noChangeShapeType="true"/>
            </p:cNvSpPr>
            <p:nvPr/>
          </p:nvSpPr>
          <p:spPr bwMode="auto">
            <a:xfrm>
              <a:off x="7723188" y="2579688"/>
              <a:ext cx="65881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6" name="Line 139"/>
            <p:cNvSpPr>
              <a:spLocks noChangeShapeType="true"/>
            </p:cNvSpPr>
            <p:nvPr/>
          </p:nvSpPr>
          <p:spPr bwMode="auto">
            <a:xfrm>
              <a:off x="7726363" y="2682875"/>
              <a:ext cx="660400"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7" name="Text Box 41"/>
            <p:cNvSpPr txBox="true">
              <a:spLocks noChangeArrowheads="true"/>
            </p:cNvSpPr>
            <p:nvPr/>
          </p:nvSpPr>
          <p:spPr bwMode="auto">
            <a:xfrm>
              <a:off x="7813675" y="2146300"/>
              <a:ext cx="45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latin typeface="+mn-lt"/>
                </a:rPr>
                <a:t>d</a:t>
              </a:r>
              <a:r>
                <a:rPr lang="en-US" altLang="en-US" sz="1800" i="1" baseline="-25000">
                  <a:latin typeface="+mn-lt"/>
                </a:rPr>
                <a:t>i</a:t>
              </a:r>
              <a:endParaRPr lang="en-US" altLang="en-US" sz="1800" i="1" baseline="-25000">
                <a:latin typeface="+mn-lt"/>
              </a:endParaRPr>
            </a:p>
          </p:txBody>
        </p:sp>
        <p:sp>
          <p:nvSpPr>
            <p:cNvPr id="28" name="Text Box 41"/>
            <p:cNvSpPr txBox="true">
              <a:spLocks noChangeArrowheads="true"/>
            </p:cNvSpPr>
            <p:nvPr/>
          </p:nvSpPr>
          <p:spPr bwMode="auto">
            <a:xfrm>
              <a:off x="7829550" y="2663825"/>
              <a:ext cx="506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i</a:t>
              </a:r>
              <a:endParaRPr lang="en-US" altLang="en-US" sz="1800" i="1" baseline="-25000">
                <a:latin typeface="+mn-lt"/>
              </a:endParaRPr>
            </a:p>
          </p:txBody>
        </p:sp>
        <p:sp>
          <p:nvSpPr>
            <p:cNvPr id="29" name="Text Box 47"/>
            <p:cNvSpPr txBox="true">
              <a:spLocks noChangeArrowheads="true"/>
            </p:cNvSpPr>
            <p:nvPr/>
          </p:nvSpPr>
          <p:spPr bwMode="auto">
            <a:xfrm>
              <a:off x="4498975" y="1616075"/>
              <a:ext cx="790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600" i="1">
                  <a:latin typeface="+mn-lt"/>
                </a:rPr>
                <a:t>F</a:t>
              </a:r>
              <a:endParaRPr lang="en-US" altLang="en-US" sz="1600" i="1" baseline="-25000">
                <a:latin typeface="+mn-lt"/>
              </a:endParaRPr>
            </a:p>
          </p:txBody>
        </p:sp>
        <p:grpSp>
          <p:nvGrpSpPr>
            <p:cNvPr id="30" name="Group 143"/>
            <p:cNvGrpSpPr/>
            <p:nvPr/>
          </p:nvGrpSpPr>
          <p:grpSpPr bwMode="auto">
            <a:xfrm>
              <a:off x="5114925" y="1690688"/>
              <a:ext cx="292100" cy="517525"/>
              <a:chOff x="4140" y="429"/>
              <a:chExt cx="1425" cy="2396"/>
            </a:xfrm>
          </p:grpSpPr>
          <p:sp>
            <p:nvSpPr>
              <p:cNvPr id="43" name="Freeform 144"/>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4" name="Rectangle 145"/>
              <p:cNvSpPr>
                <a:spLocks noChangeArrowheads="true"/>
              </p:cNvSpPr>
              <p:nvPr/>
            </p:nvSpPr>
            <p:spPr bwMode="auto">
              <a:xfrm>
                <a:off x="4210" y="429"/>
                <a:ext cx="1046" cy="2286"/>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45" name="Freeform 146"/>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6" name="Freeform 147"/>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7" name="Rectangle 148"/>
              <p:cNvSpPr>
                <a:spLocks noChangeArrowheads="true"/>
              </p:cNvSpPr>
              <p:nvPr/>
            </p:nvSpPr>
            <p:spPr bwMode="auto">
              <a:xfrm>
                <a:off x="4210" y="694"/>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nvGrpSpPr>
              <p:cNvPr id="48" name="Group 149"/>
              <p:cNvGrpSpPr/>
              <p:nvPr/>
            </p:nvGrpSpPr>
            <p:grpSpPr bwMode="auto">
              <a:xfrm>
                <a:off x="4749" y="668"/>
                <a:ext cx="581" cy="145"/>
                <a:chOff x="614" y="2568"/>
                <a:chExt cx="725" cy="139"/>
              </a:xfrm>
            </p:grpSpPr>
            <p:sp>
              <p:nvSpPr>
                <p:cNvPr id="73" name="AutoShape 150"/>
                <p:cNvSpPr>
                  <a:spLocks noChangeArrowheads="true"/>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74" name="AutoShape 151"/>
                <p:cNvSpPr>
                  <a:spLocks noChangeArrowheads="true"/>
                </p:cNvSpPr>
                <p:nvPr/>
              </p:nvSpPr>
              <p:spPr bwMode="auto">
                <a:xfrm>
                  <a:off x="637" y="2585"/>
                  <a:ext cx="686"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49" name="Rectangle 152"/>
              <p:cNvSpPr>
                <a:spLocks noChangeArrowheads="true"/>
              </p:cNvSpPr>
              <p:nvPr/>
            </p:nvSpPr>
            <p:spPr bwMode="auto">
              <a:xfrm>
                <a:off x="4225" y="1017"/>
                <a:ext cx="596" cy="51"/>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nvGrpSpPr>
              <p:cNvPr id="50" name="Group 153"/>
              <p:cNvGrpSpPr/>
              <p:nvPr/>
            </p:nvGrpSpPr>
            <p:grpSpPr bwMode="auto">
              <a:xfrm>
                <a:off x="4747" y="994"/>
                <a:ext cx="581" cy="134"/>
                <a:chOff x="614" y="2568"/>
                <a:chExt cx="725" cy="139"/>
              </a:xfrm>
            </p:grpSpPr>
            <p:sp>
              <p:nvSpPr>
                <p:cNvPr id="71" name="AutoShape 154"/>
                <p:cNvSpPr>
                  <a:spLocks noChangeArrowheads="true"/>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72" name="AutoShape 155"/>
                <p:cNvSpPr>
                  <a:spLocks noChangeArrowheads="true"/>
                </p:cNvSpPr>
                <p:nvPr/>
              </p:nvSpPr>
              <p:spPr bwMode="auto">
                <a:xfrm>
                  <a:off x="630" y="2584"/>
                  <a:ext cx="68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51" name="Rectangle 156"/>
              <p:cNvSpPr>
                <a:spLocks noChangeArrowheads="true"/>
              </p:cNvSpPr>
              <p:nvPr/>
            </p:nvSpPr>
            <p:spPr bwMode="auto">
              <a:xfrm>
                <a:off x="4217" y="1355"/>
                <a:ext cx="596" cy="51"/>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52" name="Rectangle 157"/>
              <p:cNvSpPr>
                <a:spLocks noChangeArrowheads="true"/>
              </p:cNvSpPr>
              <p:nvPr/>
            </p:nvSpPr>
            <p:spPr bwMode="auto">
              <a:xfrm>
                <a:off x="4225" y="1656"/>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nvGrpSpPr>
              <p:cNvPr id="53" name="Group 158"/>
              <p:cNvGrpSpPr/>
              <p:nvPr/>
            </p:nvGrpSpPr>
            <p:grpSpPr bwMode="auto">
              <a:xfrm>
                <a:off x="4735" y="1627"/>
                <a:ext cx="582" cy="151"/>
                <a:chOff x="614" y="2568"/>
                <a:chExt cx="725" cy="139"/>
              </a:xfrm>
            </p:grpSpPr>
            <p:sp>
              <p:nvSpPr>
                <p:cNvPr id="69" name="AutoShape 159"/>
                <p:cNvSpPr>
                  <a:spLocks noChangeArrowheads="true"/>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70" name="AutoShape 160"/>
                <p:cNvSpPr>
                  <a:spLocks noChangeArrowheads="true"/>
                </p:cNvSpPr>
                <p:nvPr/>
              </p:nvSpPr>
              <p:spPr bwMode="auto">
                <a:xfrm>
                  <a:off x="635" y="2582"/>
                  <a:ext cx="685"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54" name="Freeform 161"/>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grpSp>
            <p:nvGrpSpPr>
              <p:cNvPr id="55" name="Group 162"/>
              <p:cNvGrpSpPr/>
              <p:nvPr/>
            </p:nvGrpSpPr>
            <p:grpSpPr bwMode="auto">
              <a:xfrm>
                <a:off x="4739" y="1327"/>
                <a:ext cx="582" cy="139"/>
                <a:chOff x="614" y="2568"/>
                <a:chExt cx="725" cy="139"/>
              </a:xfrm>
            </p:grpSpPr>
            <p:sp>
              <p:nvSpPr>
                <p:cNvPr id="67" name="AutoShape 163"/>
                <p:cNvSpPr>
                  <a:spLocks noChangeArrowheads="true"/>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8" name="AutoShape 164"/>
                <p:cNvSpPr>
                  <a:spLocks noChangeArrowheads="true"/>
                </p:cNvSpPr>
                <p:nvPr/>
              </p:nvSpPr>
              <p:spPr bwMode="auto">
                <a:xfrm>
                  <a:off x="630" y="2581"/>
                  <a:ext cx="68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56" name="Rectangle 165"/>
              <p:cNvSpPr>
                <a:spLocks noChangeArrowheads="true"/>
              </p:cNvSpPr>
              <p:nvPr/>
            </p:nvSpPr>
            <p:spPr bwMode="auto">
              <a:xfrm>
                <a:off x="5247" y="429"/>
                <a:ext cx="70" cy="2286"/>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57" name="Freeform 166"/>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58" name="Freeform 167"/>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59" name="Oval 168"/>
              <p:cNvSpPr>
                <a:spLocks noChangeArrowheads="true"/>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0" name="Freeform 169"/>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61" name="AutoShape 170"/>
              <p:cNvSpPr>
                <a:spLocks noChangeArrowheads="true"/>
              </p:cNvSpPr>
              <p:nvPr/>
            </p:nvSpPr>
            <p:spPr bwMode="auto">
              <a:xfrm>
                <a:off x="4140" y="2678"/>
                <a:ext cx="1200" cy="147"/>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2" name="AutoShape 171"/>
              <p:cNvSpPr>
                <a:spLocks noChangeArrowheads="true"/>
              </p:cNvSpPr>
              <p:nvPr/>
            </p:nvSpPr>
            <p:spPr bwMode="auto">
              <a:xfrm>
                <a:off x="4210" y="2707"/>
                <a:ext cx="1069" cy="88"/>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3" name="Oval 172"/>
              <p:cNvSpPr>
                <a:spLocks noChangeArrowheads="true"/>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4" name="Oval 173"/>
              <p:cNvSpPr>
                <a:spLocks noChangeArrowheads="true"/>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80604020202020204" pitchFamily="34" charset="0"/>
                </a:endParaRPr>
              </a:p>
            </p:txBody>
          </p:sp>
          <p:sp>
            <p:nvSpPr>
              <p:cNvPr id="65" name="Oval 174"/>
              <p:cNvSpPr>
                <a:spLocks noChangeArrowheads="true"/>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6" name="Rectangle 175"/>
              <p:cNvSpPr>
                <a:spLocks noChangeArrowheads="true"/>
              </p:cNvSpPr>
              <p:nvPr/>
            </p:nvSpPr>
            <p:spPr bwMode="auto">
              <a:xfrm>
                <a:off x="5062" y="1833"/>
                <a:ext cx="85" cy="764"/>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grpSp>
          <p:nvGrpSpPr>
            <p:cNvPr id="31" name="Group 176"/>
            <p:cNvGrpSpPr/>
            <p:nvPr/>
          </p:nvGrpSpPr>
          <p:grpSpPr bwMode="auto">
            <a:xfrm>
              <a:off x="4471988" y="2492375"/>
              <a:ext cx="620712" cy="512763"/>
              <a:chOff x="-44" y="1473"/>
              <a:chExt cx="981" cy="1105"/>
            </a:xfrm>
          </p:grpSpPr>
          <p:pic>
            <p:nvPicPr>
              <p:cNvPr id="41" name="Picture 177"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7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32" name="Group 179"/>
            <p:cNvGrpSpPr/>
            <p:nvPr/>
          </p:nvGrpSpPr>
          <p:grpSpPr bwMode="auto">
            <a:xfrm>
              <a:off x="6300788" y="1284288"/>
              <a:ext cx="620712" cy="512762"/>
              <a:chOff x="-44" y="1473"/>
              <a:chExt cx="981" cy="1105"/>
            </a:xfrm>
          </p:grpSpPr>
          <p:pic>
            <p:nvPicPr>
              <p:cNvPr id="39" name="Picture 180"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Freeform 181"/>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33" name="Group 182"/>
            <p:cNvGrpSpPr/>
            <p:nvPr/>
          </p:nvGrpSpPr>
          <p:grpSpPr bwMode="auto">
            <a:xfrm>
              <a:off x="6910388" y="1360488"/>
              <a:ext cx="620712" cy="512762"/>
              <a:chOff x="-44" y="1473"/>
              <a:chExt cx="981" cy="1105"/>
            </a:xfrm>
          </p:grpSpPr>
          <p:pic>
            <p:nvPicPr>
              <p:cNvPr id="37" name="Picture 183"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184"/>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34" name="Group 185"/>
            <p:cNvGrpSpPr/>
            <p:nvPr/>
          </p:nvGrpSpPr>
          <p:grpSpPr bwMode="auto">
            <a:xfrm flipH="true">
              <a:off x="8369300" y="2362200"/>
              <a:ext cx="620713" cy="512763"/>
              <a:chOff x="-44" y="1473"/>
              <a:chExt cx="981" cy="1105"/>
            </a:xfrm>
          </p:grpSpPr>
          <p:pic>
            <p:nvPicPr>
              <p:cNvPr id="35" name="Picture 186"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87"/>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sp>
        <p:nvSpPr>
          <p:cNvPr id="75" name="Rectangle 47"/>
          <p:cNvSpPr>
            <a:spLocks noChangeArrowheads="true"/>
          </p:cNvSpPr>
          <p:nvPr/>
        </p:nvSpPr>
        <p:spPr bwMode="auto">
          <a:xfrm>
            <a:off x="150371" y="3876829"/>
            <a:ext cx="5945629"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681355" indent="-224155">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85000"/>
              </a:lnSpc>
              <a:buClr>
                <a:schemeClr val="accent2">
                  <a:lumMod val="75000"/>
                </a:schemeClr>
              </a:buClr>
              <a:buSzPct val="100000"/>
              <a:buFont typeface="Wingdings" panose="05000000000000000000" pitchFamily="2" charset="2"/>
              <a:buChar char="§"/>
            </a:pPr>
            <a:r>
              <a:rPr lang="en-US" altLang="en-US" sz="2400" i="1" dirty="0">
                <a:solidFill>
                  <a:srgbClr val="CC0000"/>
                </a:solidFill>
                <a:latin typeface="+mn-lt"/>
              </a:rPr>
              <a:t>clients: </a:t>
            </a:r>
            <a:r>
              <a:rPr lang="en-US" altLang="en-US" sz="2400" dirty="0">
                <a:latin typeface="+mn-lt"/>
              </a:rPr>
              <a:t>as aggregate must download </a:t>
            </a:r>
            <a:r>
              <a:rPr lang="en-US" altLang="en-US" sz="2400" i="1" dirty="0">
                <a:latin typeface="+mn-lt"/>
              </a:rPr>
              <a:t>NF</a:t>
            </a:r>
            <a:r>
              <a:rPr lang="en-US" altLang="en-US" sz="2400" dirty="0">
                <a:latin typeface="+mn-lt"/>
              </a:rPr>
              <a:t> bits</a:t>
            </a:r>
            <a:endParaRPr lang="en-US" altLang="en-US" sz="2400" dirty="0">
              <a:latin typeface="+mn-lt"/>
            </a:endParaRPr>
          </a:p>
          <a:p>
            <a:pPr lvl="1" algn="just">
              <a:lnSpc>
                <a:spcPct val="85000"/>
              </a:lnSpc>
              <a:buClr>
                <a:schemeClr val="accent2">
                  <a:lumMod val="75000"/>
                </a:schemeClr>
              </a:buClr>
              <a:buSzTx/>
              <a:buFont typeface="Arial" panose="02080604020202020204" pitchFamily="34" charset="0"/>
              <a:buChar char="•"/>
            </a:pPr>
            <a:r>
              <a:rPr lang="en-US" altLang="en-US" dirty="0">
                <a:latin typeface="+mn-lt"/>
              </a:rPr>
              <a:t>max upload rate (limiting max download rate) is </a:t>
            </a:r>
            <a:r>
              <a:rPr lang="en-US" altLang="en-US" b="1" i="1" dirty="0">
                <a:latin typeface="+mn-lt"/>
              </a:rPr>
              <a:t>u</a:t>
            </a:r>
            <a:r>
              <a:rPr lang="en-US" altLang="en-US" b="1" i="1" baseline="-25000" dirty="0">
                <a:latin typeface="+mn-lt"/>
              </a:rPr>
              <a:t>s</a:t>
            </a:r>
            <a:r>
              <a:rPr lang="en-US" altLang="en-US" b="1" i="1" dirty="0">
                <a:latin typeface="+mn-lt"/>
              </a:rPr>
              <a:t> + </a:t>
            </a:r>
            <a:r>
              <a:rPr lang="en-US" altLang="en-US" sz="2400" b="1" i="1" dirty="0">
                <a:latin typeface="Symbol" pitchFamily="2" charset="2"/>
              </a:rPr>
              <a:t>S</a:t>
            </a:r>
            <a:r>
              <a:rPr lang="en-US" altLang="en-US" b="1" i="1" dirty="0">
                <a:latin typeface="+mn-lt"/>
              </a:rPr>
              <a:t>u</a:t>
            </a:r>
            <a:r>
              <a:rPr lang="en-US" altLang="en-US" b="1" i="1" baseline="-25000" dirty="0">
                <a:latin typeface="+mn-lt"/>
              </a:rPr>
              <a:t>i</a:t>
            </a:r>
            <a:endParaRPr lang="en-US" altLang="en-US" b="1" i="1" baseline="-25000" dirty="0">
              <a:latin typeface="+mn-lt"/>
            </a:endParaRPr>
          </a:p>
        </p:txBody>
      </p:sp>
      <p:sp>
        <p:nvSpPr>
          <p:cNvPr id="76" name="Text Box 51"/>
          <p:cNvSpPr txBox="true">
            <a:spLocks noChangeArrowheads="true"/>
          </p:cNvSpPr>
          <p:nvPr/>
        </p:nvSpPr>
        <p:spPr bwMode="auto">
          <a:xfrm>
            <a:off x="264487" y="5088499"/>
            <a:ext cx="2267800" cy="88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lnSpc>
                <a:spcPct val="80000"/>
              </a:lnSpc>
            </a:pPr>
            <a:r>
              <a:rPr lang="en-US" altLang="en-US" i="1" dirty="0">
                <a:latin typeface="+mn-lt"/>
              </a:rPr>
              <a:t>time to  distribute F </a:t>
            </a:r>
            <a:endParaRPr lang="en-US" altLang="en-US" i="1" dirty="0">
              <a:latin typeface="+mn-lt"/>
            </a:endParaRPr>
          </a:p>
          <a:p>
            <a:pPr algn="r">
              <a:lnSpc>
                <a:spcPct val="80000"/>
              </a:lnSpc>
            </a:pPr>
            <a:r>
              <a:rPr lang="en-US" altLang="en-US" i="1" dirty="0">
                <a:latin typeface="+mn-lt"/>
              </a:rPr>
              <a:t>to N clients using </a:t>
            </a:r>
            <a:endParaRPr lang="en-US" altLang="en-US" i="1" dirty="0">
              <a:latin typeface="+mn-lt"/>
            </a:endParaRPr>
          </a:p>
          <a:p>
            <a:pPr algn="r">
              <a:lnSpc>
                <a:spcPct val="80000"/>
              </a:lnSpc>
            </a:pPr>
            <a:r>
              <a:rPr lang="en-US" altLang="en-US" i="1" dirty="0">
                <a:latin typeface="+mn-lt"/>
              </a:rPr>
              <a:t>P2P approach</a:t>
            </a:r>
            <a:r>
              <a:rPr lang="en-US" altLang="en-US" sz="2400" dirty="0">
                <a:latin typeface="+mn-lt"/>
              </a:rPr>
              <a:t> </a:t>
            </a:r>
            <a:endParaRPr lang="en-US" altLang="en-US" sz="2800" dirty="0">
              <a:latin typeface="+mn-lt"/>
            </a:endParaRPr>
          </a:p>
        </p:txBody>
      </p:sp>
      <p:sp>
        <p:nvSpPr>
          <p:cNvPr id="77" name="Rectangle 55"/>
          <p:cNvSpPr>
            <a:spLocks noChangeArrowheads="true"/>
          </p:cNvSpPr>
          <p:nvPr/>
        </p:nvSpPr>
        <p:spPr bwMode="auto">
          <a:xfrm>
            <a:off x="170432" y="4991768"/>
            <a:ext cx="8762330" cy="1006589"/>
          </a:xfrm>
          <a:prstGeom prst="rect">
            <a:avLst/>
          </a:prstGeom>
          <a:noFill/>
          <a:ln w="19050">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78" name="Text Box 31"/>
          <p:cNvSpPr txBox="true">
            <a:spLocks noChangeArrowheads="true"/>
          </p:cNvSpPr>
          <p:nvPr/>
        </p:nvSpPr>
        <p:spPr bwMode="auto">
          <a:xfrm>
            <a:off x="2729779" y="5202837"/>
            <a:ext cx="62620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3200" i="1" dirty="0">
                <a:latin typeface="+mn-lt"/>
              </a:rPr>
              <a:t> D</a:t>
            </a:r>
            <a:r>
              <a:rPr lang="en-US" altLang="en-US" sz="3200" i="1" baseline="-25000" dirty="0">
                <a:latin typeface="+mn-lt"/>
              </a:rPr>
              <a:t>P2P</a:t>
            </a:r>
            <a:r>
              <a:rPr lang="en-US" altLang="en-US" sz="3200" i="1" dirty="0">
                <a:latin typeface="+mn-lt"/>
              </a:rPr>
              <a:t> &gt; max{F/</a:t>
            </a:r>
            <a:r>
              <a:rPr lang="en-US" altLang="en-US" sz="3200" i="1" dirty="0" err="1">
                <a:latin typeface="+mn-lt"/>
              </a:rPr>
              <a:t>u</a:t>
            </a:r>
            <a:r>
              <a:rPr lang="en-US" altLang="en-US" sz="3200" i="1" baseline="-25000" dirty="0" err="1">
                <a:latin typeface="+mn-lt"/>
              </a:rPr>
              <a:t>s</a:t>
            </a:r>
            <a:r>
              <a:rPr lang="en-US" altLang="en-US" sz="3200" i="1" dirty="0" err="1">
                <a:latin typeface="+mn-lt"/>
              </a:rPr>
              <a:t>,F</a:t>
            </a:r>
            <a:r>
              <a:rPr lang="en-US" altLang="en-US" sz="3200" i="1" dirty="0">
                <a:latin typeface="+mn-lt"/>
              </a:rPr>
              <a:t>/</a:t>
            </a:r>
            <a:r>
              <a:rPr lang="en-US" altLang="en-US" sz="3200" i="1" dirty="0" err="1">
                <a:latin typeface="+mn-lt"/>
              </a:rPr>
              <a:t>d</a:t>
            </a:r>
            <a:r>
              <a:rPr lang="en-US" altLang="en-US" sz="3200" i="1" baseline="-25000" dirty="0" err="1">
                <a:latin typeface="+mn-lt"/>
              </a:rPr>
              <a:t>min</a:t>
            </a:r>
            <a:r>
              <a:rPr lang="en-US" altLang="en-US" sz="3200" i="1" dirty="0" err="1">
                <a:latin typeface="+mn-lt"/>
              </a:rPr>
              <a:t>,NF</a:t>
            </a:r>
            <a:r>
              <a:rPr lang="en-US" altLang="en-US" sz="3200" i="1" dirty="0">
                <a:latin typeface="+mn-lt"/>
              </a:rPr>
              <a:t>/(</a:t>
            </a:r>
            <a:r>
              <a:rPr lang="en-US" altLang="en-US" sz="2800" i="1" dirty="0">
                <a:latin typeface="+mn-lt"/>
              </a:rPr>
              <a:t>u</a:t>
            </a:r>
            <a:r>
              <a:rPr lang="en-US" altLang="en-US" sz="2800" i="1" baseline="-25000" dirty="0">
                <a:latin typeface="+mn-lt"/>
              </a:rPr>
              <a:t>s</a:t>
            </a:r>
            <a:r>
              <a:rPr lang="en-US" altLang="en-US" sz="2800" i="1" dirty="0">
                <a:latin typeface="+mn-lt"/>
              </a:rPr>
              <a:t> + </a:t>
            </a:r>
            <a:r>
              <a:rPr lang="en-US" altLang="en-US" sz="3200" i="1" dirty="0">
                <a:latin typeface="Symbol" pitchFamily="2" charset="2"/>
              </a:rPr>
              <a:t>S</a:t>
            </a:r>
            <a:r>
              <a:rPr lang="en-US" altLang="en-US" sz="2800" i="1" dirty="0">
                <a:latin typeface="+mn-lt"/>
              </a:rPr>
              <a:t>u</a:t>
            </a:r>
            <a:r>
              <a:rPr lang="en-US" altLang="en-US" sz="2800" i="1" baseline="-25000" dirty="0">
                <a:latin typeface="+mn-lt"/>
              </a:rPr>
              <a:t>i</a:t>
            </a:r>
            <a:r>
              <a:rPr lang="en-US" altLang="en-US" sz="3200" dirty="0">
                <a:latin typeface="+mn-lt"/>
              </a:rPr>
              <a:t>)</a:t>
            </a:r>
            <a:r>
              <a:rPr lang="en-US" altLang="en-US" sz="3200" i="1" dirty="0">
                <a:latin typeface="+mn-lt"/>
              </a:rPr>
              <a:t>}</a:t>
            </a:r>
            <a:r>
              <a:rPr lang="en-US" altLang="en-US" sz="3200" i="1" dirty="0">
                <a:solidFill>
                  <a:srgbClr val="CC0000"/>
                </a:solidFill>
                <a:latin typeface="+mn-lt"/>
              </a:rPr>
              <a:t> </a:t>
            </a:r>
            <a:endParaRPr lang="en-US" altLang="en-US" sz="3200" i="1" dirty="0">
              <a:solidFill>
                <a:srgbClr val="CC0000"/>
              </a:solidFill>
              <a:latin typeface="+mn-lt"/>
            </a:endParaRPr>
          </a:p>
        </p:txBody>
      </p:sp>
      <p:grpSp>
        <p:nvGrpSpPr>
          <p:cNvPr id="79" name="Group 78"/>
          <p:cNvGrpSpPr/>
          <p:nvPr/>
        </p:nvGrpSpPr>
        <p:grpSpPr>
          <a:xfrm>
            <a:off x="1463385" y="5664316"/>
            <a:ext cx="7034618" cy="1072227"/>
            <a:chOff x="2178998" y="5664316"/>
            <a:chExt cx="7034618" cy="1072227"/>
          </a:xfrm>
        </p:grpSpPr>
        <p:sp>
          <p:nvSpPr>
            <p:cNvPr id="80" name="Line 33"/>
            <p:cNvSpPr>
              <a:spLocks noChangeShapeType="true"/>
            </p:cNvSpPr>
            <p:nvPr/>
          </p:nvSpPr>
          <p:spPr bwMode="auto">
            <a:xfrm>
              <a:off x="5247481" y="5669562"/>
              <a:ext cx="1746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sz="2000"/>
            </a:p>
          </p:txBody>
        </p:sp>
        <p:sp>
          <p:nvSpPr>
            <p:cNvPr id="81" name="Line 53"/>
            <p:cNvSpPr>
              <a:spLocks noChangeShapeType="true"/>
            </p:cNvSpPr>
            <p:nvPr/>
          </p:nvSpPr>
          <p:spPr bwMode="auto">
            <a:xfrm flipV="true">
              <a:off x="8434457" y="5757687"/>
              <a:ext cx="376235" cy="579911"/>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en-US" sz="2000"/>
            </a:p>
          </p:txBody>
        </p:sp>
        <p:sp>
          <p:nvSpPr>
            <p:cNvPr id="82" name="Text Box 54"/>
            <p:cNvSpPr txBox="true">
              <a:spLocks noChangeArrowheads="true"/>
            </p:cNvSpPr>
            <p:nvPr/>
          </p:nvSpPr>
          <p:spPr bwMode="auto">
            <a:xfrm>
              <a:off x="2178998" y="6341370"/>
              <a:ext cx="7034618"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0000"/>
                </a:lnSpc>
              </a:pPr>
              <a:r>
                <a:rPr lang="en-US" altLang="en-US" sz="2400" dirty="0">
                  <a:latin typeface="+mn-lt"/>
                </a:rPr>
                <a:t>… but so does this, as each peer brings service capacity</a:t>
              </a:r>
              <a:endParaRPr lang="en-US" altLang="en-US" sz="2400" dirty="0">
                <a:latin typeface="+mn-lt"/>
              </a:endParaRPr>
            </a:p>
          </p:txBody>
        </p:sp>
        <p:sp>
          <p:nvSpPr>
            <p:cNvPr id="83" name="Line 53"/>
            <p:cNvSpPr>
              <a:spLocks noChangeShapeType="true"/>
            </p:cNvSpPr>
            <p:nvPr/>
          </p:nvSpPr>
          <p:spPr bwMode="auto">
            <a:xfrm flipV="true">
              <a:off x="7086984" y="5664316"/>
              <a:ext cx="376235" cy="462537"/>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en-US" sz="2000"/>
            </a:p>
          </p:txBody>
        </p:sp>
        <p:sp>
          <p:nvSpPr>
            <p:cNvPr id="84" name="Text Box 54"/>
            <p:cNvSpPr txBox="true">
              <a:spLocks noChangeArrowheads="true"/>
            </p:cNvSpPr>
            <p:nvPr/>
          </p:nvSpPr>
          <p:spPr bwMode="auto">
            <a:xfrm>
              <a:off x="4236547" y="6072232"/>
              <a:ext cx="3187860"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0000"/>
                </a:lnSpc>
              </a:pPr>
              <a:r>
                <a:rPr lang="en-US" altLang="en-US" sz="2400" dirty="0">
                  <a:latin typeface="+mn-lt"/>
                </a:rPr>
                <a:t>increases linearly in </a:t>
              </a:r>
              <a:r>
                <a:rPr lang="en-US" altLang="en-US" sz="2400" i="1" dirty="0">
                  <a:latin typeface="+mn-lt"/>
                </a:rPr>
                <a:t>N</a:t>
              </a:r>
              <a:r>
                <a:rPr lang="en-US" altLang="en-US" sz="2400" dirty="0">
                  <a:latin typeface="+mn-lt"/>
                </a:rPr>
                <a:t> …</a:t>
              </a:r>
              <a:endParaRPr lang="en-US" altLang="en-US" sz="2400" dirty="0">
                <a:latin typeface="+mn-lt"/>
              </a:endParaRPr>
            </a:p>
          </p:txBody>
        </p:sp>
      </p:grpSp>
      <p:sp>
        <p:nvSpPr>
          <p:cNvPr id="2" name="Rectangle 1"/>
          <p:cNvSpPr/>
          <p:nvPr/>
        </p:nvSpPr>
        <p:spPr>
          <a:xfrm>
            <a:off x="6796803" y="3856767"/>
            <a:ext cx="2549337" cy="646331"/>
          </a:xfrm>
          <a:prstGeom prst="rect">
            <a:avLst/>
          </a:prstGeom>
        </p:spPr>
        <p:txBody>
          <a:bodyPr wrap="square">
            <a:spAutoFit/>
          </a:bodyPr>
          <a:lstStyle/>
          <a:p>
            <a:r>
              <a:rPr lang="en-US" b="1" dirty="0">
                <a:latin typeface="TimesLTPro-Roman"/>
              </a:rPr>
              <a:t>Total upload capacity of the system as a whole</a:t>
            </a:r>
            <a:endParaRPr lang="en-IN" b="1" dirty="0"/>
          </a:p>
        </p:txBody>
      </p:sp>
      <p:sp>
        <p:nvSpPr>
          <p:cNvPr id="3" name="Arrow: Left 2"/>
          <p:cNvSpPr/>
          <p:nvPr/>
        </p:nvSpPr>
        <p:spPr>
          <a:xfrm flipV="true">
            <a:off x="6103835" y="4053157"/>
            <a:ext cx="566737" cy="2328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 name="Rectangle 3"/>
          <p:cNvSpPr/>
          <p:nvPr/>
        </p:nvSpPr>
        <p:spPr>
          <a:xfrm>
            <a:off x="9472371" y="3543321"/>
            <a:ext cx="2455142" cy="1477328"/>
          </a:xfrm>
          <a:prstGeom prst="rect">
            <a:avLst/>
          </a:prstGeom>
        </p:spPr>
        <p:txBody>
          <a:bodyPr wrap="square">
            <a:spAutoFit/>
          </a:bodyPr>
          <a:lstStyle/>
          <a:p>
            <a:r>
              <a:rPr lang="en-US" b="1" dirty="0" err="1">
                <a:latin typeface="TimesLTPro-Roman"/>
              </a:rPr>
              <a:t>Eqtn</a:t>
            </a:r>
            <a:r>
              <a:rPr lang="en-US" b="1" dirty="0">
                <a:latin typeface="TimesLTPro-Roman"/>
              </a:rPr>
              <a:t> - provides a lower bound for the minimum distribution time for the P2P</a:t>
            </a:r>
            <a:endParaRPr lang="en-US" b="1" dirty="0">
              <a:latin typeface="TimesLTPro-Roman"/>
            </a:endParaRPr>
          </a:p>
          <a:p>
            <a:r>
              <a:rPr lang="en-IN" b="1" dirty="0">
                <a:latin typeface="TimesLTPro-Roman"/>
              </a:rPr>
              <a:t>architecture.</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File distribution time: P2P</a:t>
            </a:r>
            <a:endParaRPr lang="en-IN" sz="2400" b="1" dirty="0">
              <a:solidFill>
                <a:schemeClr val="accent2">
                  <a:lumMod val="75000"/>
                </a:schemeClr>
              </a:solidFill>
            </a:endParaRPr>
          </a:p>
        </p:txBody>
      </p:sp>
      <p:grpSp>
        <p:nvGrpSpPr>
          <p:cNvPr id="12" name="Group 11"/>
          <p:cNvGrpSpPr/>
          <p:nvPr/>
        </p:nvGrpSpPr>
        <p:grpSpPr>
          <a:xfrm>
            <a:off x="5681561" y="1631971"/>
            <a:ext cx="4518025" cy="2036762"/>
            <a:chOff x="4471988" y="1284288"/>
            <a:chExt cx="4518025" cy="2036762"/>
          </a:xfrm>
        </p:grpSpPr>
        <p:sp>
          <p:nvSpPr>
            <p:cNvPr id="14" name="Freeform 4"/>
            <p:cNvSpPr/>
            <p:nvPr/>
          </p:nvSpPr>
          <p:spPr bwMode="auto">
            <a:xfrm>
              <a:off x="5600700" y="21113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sz="2000"/>
            </a:p>
          </p:txBody>
        </p:sp>
        <p:sp>
          <p:nvSpPr>
            <p:cNvPr id="15" name="Line 14"/>
            <p:cNvSpPr>
              <a:spLocks noChangeShapeType="true"/>
            </p:cNvSpPr>
            <p:nvPr/>
          </p:nvSpPr>
          <p:spPr bwMode="auto">
            <a:xfrm>
              <a:off x="5338763" y="2085975"/>
              <a:ext cx="455612" cy="21431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6" name="Text Box 15"/>
            <p:cNvSpPr txBox="true">
              <a:spLocks noChangeArrowheads="true"/>
            </p:cNvSpPr>
            <p:nvPr/>
          </p:nvSpPr>
          <p:spPr bwMode="auto">
            <a:xfrm>
              <a:off x="5364163" y="1763713"/>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s</a:t>
              </a:r>
              <a:endParaRPr lang="en-US" altLang="en-US" sz="1800" i="1" baseline="-25000">
                <a:latin typeface="+mn-lt"/>
              </a:endParaRPr>
            </a:p>
          </p:txBody>
        </p:sp>
        <p:sp>
          <p:nvSpPr>
            <p:cNvPr id="17" name="Line 39"/>
            <p:cNvSpPr>
              <a:spLocks noChangeShapeType="true"/>
            </p:cNvSpPr>
            <p:nvPr/>
          </p:nvSpPr>
          <p:spPr bwMode="auto">
            <a:xfrm>
              <a:off x="5089525" y="2713038"/>
              <a:ext cx="57467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8" name="Line 40"/>
            <p:cNvSpPr>
              <a:spLocks noChangeShapeType="true"/>
            </p:cNvSpPr>
            <p:nvPr/>
          </p:nvSpPr>
          <p:spPr bwMode="auto">
            <a:xfrm flipH="true">
              <a:off x="5119688" y="2814638"/>
              <a:ext cx="56673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9" name="Text Box 44"/>
            <p:cNvSpPr txBox="true">
              <a:spLocks noChangeArrowheads="true"/>
            </p:cNvSpPr>
            <p:nvPr/>
          </p:nvSpPr>
          <p:spPr bwMode="auto">
            <a:xfrm>
              <a:off x="6103696" y="2460625"/>
              <a:ext cx="1054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r>
                <a:rPr lang="en-US" altLang="en-US" dirty="0">
                  <a:solidFill>
                    <a:schemeClr val="bg1"/>
                  </a:solidFill>
                  <a:latin typeface="+mn-lt"/>
                </a:rPr>
                <a:t>network</a:t>
              </a:r>
              <a:endParaRPr lang="en-US" altLang="en-US" sz="1800" dirty="0">
                <a:solidFill>
                  <a:schemeClr val="bg1"/>
                </a:solidFill>
                <a:latin typeface="+mn-lt"/>
              </a:endParaRPr>
            </a:p>
          </p:txBody>
        </p:sp>
        <p:sp>
          <p:nvSpPr>
            <p:cNvPr id="20" name="AutoShape 327"/>
            <p:cNvSpPr>
              <a:spLocks noChangeArrowheads="true"/>
            </p:cNvSpPr>
            <p:nvPr/>
          </p:nvSpPr>
          <p:spPr bwMode="auto">
            <a:xfrm>
              <a:off x="4740275" y="1562100"/>
              <a:ext cx="334963" cy="401638"/>
            </a:xfrm>
            <a:prstGeom prst="can">
              <a:avLst>
                <a:gd name="adj" fmla="val 24242"/>
              </a:avLst>
            </a:prstGeom>
            <a:gradFill rotWithShape="true">
              <a:gsLst>
                <a:gs pos="0">
                  <a:srgbClr val="000099"/>
                </a:gs>
                <a:gs pos="100000">
                  <a:srgbClr val="FFFFFF"/>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endParaRPr lang="en-US" altLang="en-US" sz="900">
                <a:latin typeface="+mn-lt"/>
                <a:cs typeface="Arial" panose="02080604020202020204" pitchFamily="34" charset="0"/>
              </a:endParaRPr>
            </a:p>
          </p:txBody>
        </p:sp>
        <p:sp>
          <p:nvSpPr>
            <p:cNvPr id="21" name="Line 22"/>
            <p:cNvSpPr>
              <a:spLocks noChangeShapeType="true"/>
            </p:cNvSpPr>
            <p:nvPr/>
          </p:nvSpPr>
          <p:spPr bwMode="auto">
            <a:xfrm flipV="true">
              <a:off x="7000875" y="1819275"/>
              <a:ext cx="180975" cy="530225"/>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2" name="Line 23"/>
            <p:cNvSpPr>
              <a:spLocks noChangeShapeType="true"/>
            </p:cNvSpPr>
            <p:nvPr/>
          </p:nvSpPr>
          <p:spPr bwMode="auto">
            <a:xfrm flipH="true">
              <a:off x="7078663" y="1825625"/>
              <a:ext cx="187325" cy="534988"/>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3" name="Line 22"/>
            <p:cNvSpPr>
              <a:spLocks noChangeShapeType="true"/>
            </p:cNvSpPr>
            <p:nvPr/>
          </p:nvSpPr>
          <p:spPr bwMode="auto">
            <a:xfrm flipV="true">
              <a:off x="6416675" y="1736725"/>
              <a:ext cx="179388" cy="530225"/>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4" name="Line 23"/>
            <p:cNvSpPr>
              <a:spLocks noChangeShapeType="true"/>
            </p:cNvSpPr>
            <p:nvPr/>
          </p:nvSpPr>
          <p:spPr bwMode="auto">
            <a:xfrm flipH="true">
              <a:off x="6492875" y="1743075"/>
              <a:ext cx="185738" cy="534988"/>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5" name="Line 138"/>
            <p:cNvSpPr>
              <a:spLocks noChangeShapeType="true"/>
            </p:cNvSpPr>
            <p:nvPr/>
          </p:nvSpPr>
          <p:spPr bwMode="auto">
            <a:xfrm>
              <a:off x="7723188" y="2579688"/>
              <a:ext cx="65881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6" name="Line 139"/>
            <p:cNvSpPr>
              <a:spLocks noChangeShapeType="true"/>
            </p:cNvSpPr>
            <p:nvPr/>
          </p:nvSpPr>
          <p:spPr bwMode="auto">
            <a:xfrm>
              <a:off x="7726363" y="2682875"/>
              <a:ext cx="660400"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7" name="Text Box 41"/>
            <p:cNvSpPr txBox="true">
              <a:spLocks noChangeArrowheads="true"/>
            </p:cNvSpPr>
            <p:nvPr/>
          </p:nvSpPr>
          <p:spPr bwMode="auto">
            <a:xfrm>
              <a:off x="7813675" y="2146300"/>
              <a:ext cx="45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latin typeface="+mn-lt"/>
                </a:rPr>
                <a:t>d</a:t>
              </a:r>
              <a:r>
                <a:rPr lang="en-US" altLang="en-US" sz="1800" i="1" baseline="-25000">
                  <a:latin typeface="+mn-lt"/>
                </a:rPr>
                <a:t>i</a:t>
              </a:r>
              <a:endParaRPr lang="en-US" altLang="en-US" sz="1800" i="1" baseline="-25000">
                <a:latin typeface="+mn-lt"/>
              </a:endParaRPr>
            </a:p>
          </p:txBody>
        </p:sp>
        <p:sp>
          <p:nvSpPr>
            <p:cNvPr id="28" name="Text Box 41"/>
            <p:cNvSpPr txBox="true">
              <a:spLocks noChangeArrowheads="true"/>
            </p:cNvSpPr>
            <p:nvPr/>
          </p:nvSpPr>
          <p:spPr bwMode="auto">
            <a:xfrm>
              <a:off x="7829550" y="2663825"/>
              <a:ext cx="506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i</a:t>
              </a:r>
              <a:endParaRPr lang="en-US" altLang="en-US" sz="1800" i="1" baseline="-25000">
                <a:latin typeface="+mn-lt"/>
              </a:endParaRPr>
            </a:p>
          </p:txBody>
        </p:sp>
        <p:sp>
          <p:nvSpPr>
            <p:cNvPr id="29" name="Text Box 47"/>
            <p:cNvSpPr txBox="true">
              <a:spLocks noChangeArrowheads="true"/>
            </p:cNvSpPr>
            <p:nvPr/>
          </p:nvSpPr>
          <p:spPr bwMode="auto">
            <a:xfrm>
              <a:off x="4498975" y="1616075"/>
              <a:ext cx="790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600" i="1">
                  <a:latin typeface="+mn-lt"/>
                </a:rPr>
                <a:t>F</a:t>
              </a:r>
              <a:endParaRPr lang="en-US" altLang="en-US" sz="1600" i="1" baseline="-25000">
                <a:latin typeface="+mn-lt"/>
              </a:endParaRPr>
            </a:p>
          </p:txBody>
        </p:sp>
        <p:grpSp>
          <p:nvGrpSpPr>
            <p:cNvPr id="30" name="Group 143"/>
            <p:cNvGrpSpPr/>
            <p:nvPr/>
          </p:nvGrpSpPr>
          <p:grpSpPr bwMode="auto">
            <a:xfrm>
              <a:off x="5114925" y="1690688"/>
              <a:ext cx="292100" cy="517525"/>
              <a:chOff x="4140" y="429"/>
              <a:chExt cx="1425" cy="2396"/>
            </a:xfrm>
          </p:grpSpPr>
          <p:sp>
            <p:nvSpPr>
              <p:cNvPr id="43" name="Freeform 144"/>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4" name="Rectangle 145"/>
              <p:cNvSpPr>
                <a:spLocks noChangeArrowheads="true"/>
              </p:cNvSpPr>
              <p:nvPr/>
            </p:nvSpPr>
            <p:spPr bwMode="auto">
              <a:xfrm>
                <a:off x="4210" y="429"/>
                <a:ext cx="1046" cy="2286"/>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45" name="Freeform 146"/>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6" name="Freeform 147"/>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7" name="Rectangle 148"/>
              <p:cNvSpPr>
                <a:spLocks noChangeArrowheads="true"/>
              </p:cNvSpPr>
              <p:nvPr/>
            </p:nvSpPr>
            <p:spPr bwMode="auto">
              <a:xfrm>
                <a:off x="4210" y="694"/>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nvGrpSpPr>
              <p:cNvPr id="48" name="Group 149"/>
              <p:cNvGrpSpPr/>
              <p:nvPr/>
            </p:nvGrpSpPr>
            <p:grpSpPr bwMode="auto">
              <a:xfrm>
                <a:off x="4749" y="668"/>
                <a:ext cx="581" cy="145"/>
                <a:chOff x="614" y="2568"/>
                <a:chExt cx="725" cy="139"/>
              </a:xfrm>
            </p:grpSpPr>
            <p:sp>
              <p:nvSpPr>
                <p:cNvPr id="73" name="AutoShape 150"/>
                <p:cNvSpPr>
                  <a:spLocks noChangeArrowheads="true"/>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74" name="AutoShape 151"/>
                <p:cNvSpPr>
                  <a:spLocks noChangeArrowheads="true"/>
                </p:cNvSpPr>
                <p:nvPr/>
              </p:nvSpPr>
              <p:spPr bwMode="auto">
                <a:xfrm>
                  <a:off x="637" y="2585"/>
                  <a:ext cx="686"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49" name="Rectangle 152"/>
              <p:cNvSpPr>
                <a:spLocks noChangeArrowheads="true"/>
              </p:cNvSpPr>
              <p:nvPr/>
            </p:nvSpPr>
            <p:spPr bwMode="auto">
              <a:xfrm>
                <a:off x="4225" y="1017"/>
                <a:ext cx="596" cy="51"/>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nvGrpSpPr>
              <p:cNvPr id="50" name="Group 153"/>
              <p:cNvGrpSpPr/>
              <p:nvPr/>
            </p:nvGrpSpPr>
            <p:grpSpPr bwMode="auto">
              <a:xfrm>
                <a:off x="4747" y="994"/>
                <a:ext cx="581" cy="134"/>
                <a:chOff x="614" y="2568"/>
                <a:chExt cx="725" cy="139"/>
              </a:xfrm>
            </p:grpSpPr>
            <p:sp>
              <p:nvSpPr>
                <p:cNvPr id="71" name="AutoShape 154"/>
                <p:cNvSpPr>
                  <a:spLocks noChangeArrowheads="true"/>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72" name="AutoShape 155"/>
                <p:cNvSpPr>
                  <a:spLocks noChangeArrowheads="true"/>
                </p:cNvSpPr>
                <p:nvPr/>
              </p:nvSpPr>
              <p:spPr bwMode="auto">
                <a:xfrm>
                  <a:off x="630" y="2584"/>
                  <a:ext cx="68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51" name="Rectangle 156"/>
              <p:cNvSpPr>
                <a:spLocks noChangeArrowheads="true"/>
              </p:cNvSpPr>
              <p:nvPr/>
            </p:nvSpPr>
            <p:spPr bwMode="auto">
              <a:xfrm>
                <a:off x="4217" y="1355"/>
                <a:ext cx="596" cy="51"/>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52" name="Rectangle 157"/>
              <p:cNvSpPr>
                <a:spLocks noChangeArrowheads="true"/>
              </p:cNvSpPr>
              <p:nvPr/>
            </p:nvSpPr>
            <p:spPr bwMode="auto">
              <a:xfrm>
                <a:off x="4225" y="1656"/>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nvGrpSpPr>
              <p:cNvPr id="53" name="Group 158"/>
              <p:cNvGrpSpPr/>
              <p:nvPr/>
            </p:nvGrpSpPr>
            <p:grpSpPr bwMode="auto">
              <a:xfrm>
                <a:off x="4735" y="1627"/>
                <a:ext cx="582" cy="151"/>
                <a:chOff x="614" y="2568"/>
                <a:chExt cx="725" cy="139"/>
              </a:xfrm>
            </p:grpSpPr>
            <p:sp>
              <p:nvSpPr>
                <p:cNvPr id="69" name="AutoShape 159"/>
                <p:cNvSpPr>
                  <a:spLocks noChangeArrowheads="true"/>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70" name="AutoShape 160"/>
                <p:cNvSpPr>
                  <a:spLocks noChangeArrowheads="true"/>
                </p:cNvSpPr>
                <p:nvPr/>
              </p:nvSpPr>
              <p:spPr bwMode="auto">
                <a:xfrm>
                  <a:off x="635" y="2582"/>
                  <a:ext cx="685"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54" name="Freeform 161"/>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grpSp>
            <p:nvGrpSpPr>
              <p:cNvPr id="55" name="Group 162"/>
              <p:cNvGrpSpPr/>
              <p:nvPr/>
            </p:nvGrpSpPr>
            <p:grpSpPr bwMode="auto">
              <a:xfrm>
                <a:off x="4739" y="1327"/>
                <a:ext cx="582" cy="139"/>
                <a:chOff x="614" y="2568"/>
                <a:chExt cx="725" cy="139"/>
              </a:xfrm>
            </p:grpSpPr>
            <p:sp>
              <p:nvSpPr>
                <p:cNvPr id="67" name="AutoShape 163"/>
                <p:cNvSpPr>
                  <a:spLocks noChangeArrowheads="true"/>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8" name="AutoShape 164"/>
                <p:cNvSpPr>
                  <a:spLocks noChangeArrowheads="true"/>
                </p:cNvSpPr>
                <p:nvPr/>
              </p:nvSpPr>
              <p:spPr bwMode="auto">
                <a:xfrm>
                  <a:off x="630" y="2581"/>
                  <a:ext cx="68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sp>
            <p:nvSpPr>
              <p:cNvPr id="56" name="Rectangle 165"/>
              <p:cNvSpPr>
                <a:spLocks noChangeArrowheads="true"/>
              </p:cNvSpPr>
              <p:nvPr/>
            </p:nvSpPr>
            <p:spPr bwMode="auto">
              <a:xfrm>
                <a:off x="5247" y="429"/>
                <a:ext cx="70" cy="2286"/>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57" name="Freeform 166"/>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58" name="Freeform 167"/>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59" name="Oval 168"/>
              <p:cNvSpPr>
                <a:spLocks noChangeArrowheads="true"/>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0" name="Freeform 169"/>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61" name="AutoShape 170"/>
              <p:cNvSpPr>
                <a:spLocks noChangeArrowheads="true"/>
              </p:cNvSpPr>
              <p:nvPr/>
            </p:nvSpPr>
            <p:spPr bwMode="auto">
              <a:xfrm>
                <a:off x="4140" y="2678"/>
                <a:ext cx="1200" cy="147"/>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2" name="AutoShape 171"/>
              <p:cNvSpPr>
                <a:spLocks noChangeArrowheads="true"/>
              </p:cNvSpPr>
              <p:nvPr/>
            </p:nvSpPr>
            <p:spPr bwMode="auto">
              <a:xfrm>
                <a:off x="4210" y="2707"/>
                <a:ext cx="1069" cy="88"/>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3" name="Oval 172"/>
              <p:cNvSpPr>
                <a:spLocks noChangeArrowheads="true"/>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4" name="Oval 173"/>
              <p:cNvSpPr>
                <a:spLocks noChangeArrowheads="true"/>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80604020202020204" pitchFamily="34" charset="0"/>
                </a:endParaRPr>
              </a:p>
            </p:txBody>
          </p:sp>
          <p:sp>
            <p:nvSpPr>
              <p:cNvPr id="65" name="Oval 174"/>
              <p:cNvSpPr>
                <a:spLocks noChangeArrowheads="true"/>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66" name="Rectangle 175"/>
              <p:cNvSpPr>
                <a:spLocks noChangeArrowheads="true"/>
              </p:cNvSpPr>
              <p:nvPr/>
            </p:nvSpPr>
            <p:spPr bwMode="auto">
              <a:xfrm>
                <a:off x="5062" y="1833"/>
                <a:ext cx="85" cy="764"/>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grpSp>
        <p:grpSp>
          <p:nvGrpSpPr>
            <p:cNvPr id="31" name="Group 176"/>
            <p:cNvGrpSpPr/>
            <p:nvPr/>
          </p:nvGrpSpPr>
          <p:grpSpPr bwMode="auto">
            <a:xfrm>
              <a:off x="4471988" y="2492375"/>
              <a:ext cx="620712" cy="512763"/>
              <a:chOff x="-44" y="1473"/>
              <a:chExt cx="981" cy="1105"/>
            </a:xfrm>
          </p:grpSpPr>
          <p:pic>
            <p:nvPicPr>
              <p:cNvPr id="41" name="Picture 177"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7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32" name="Group 179"/>
            <p:cNvGrpSpPr/>
            <p:nvPr/>
          </p:nvGrpSpPr>
          <p:grpSpPr bwMode="auto">
            <a:xfrm>
              <a:off x="6300788" y="1284288"/>
              <a:ext cx="620712" cy="512762"/>
              <a:chOff x="-44" y="1473"/>
              <a:chExt cx="981" cy="1105"/>
            </a:xfrm>
          </p:grpSpPr>
          <p:pic>
            <p:nvPicPr>
              <p:cNvPr id="39" name="Picture 180"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Freeform 181"/>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33" name="Group 182"/>
            <p:cNvGrpSpPr/>
            <p:nvPr/>
          </p:nvGrpSpPr>
          <p:grpSpPr bwMode="auto">
            <a:xfrm>
              <a:off x="6910388" y="1360488"/>
              <a:ext cx="620712" cy="512762"/>
              <a:chOff x="-44" y="1473"/>
              <a:chExt cx="981" cy="1105"/>
            </a:xfrm>
          </p:grpSpPr>
          <p:pic>
            <p:nvPicPr>
              <p:cNvPr id="37" name="Picture 183"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184"/>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34" name="Group 185"/>
            <p:cNvGrpSpPr/>
            <p:nvPr/>
          </p:nvGrpSpPr>
          <p:grpSpPr bwMode="auto">
            <a:xfrm flipH="true">
              <a:off x="8369300" y="2362200"/>
              <a:ext cx="620713" cy="512763"/>
              <a:chOff x="-44" y="1473"/>
              <a:chExt cx="981" cy="1105"/>
            </a:xfrm>
          </p:grpSpPr>
          <p:pic>
            <p:nvPicPr>
              <p:cNvPr id="35" name="Picture 186"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87"/>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sp>
        <p:nvSpPr>
          <p:cNvPr id="76" name="Text Box 51"/>
          <p:cNvSpPr txBox="true">
            <a:spLocks noChangeArrowheads="true"/>
          </p:cNvSpPr>
          <p:nvPr/>
        </p:nvSpPr>
        <p:spPr bwMode="auto">
          <a:xfrm>
            <a:off x="264487" y="5088499"/>
            <a:ext cx="2267800" cy="88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lnSpc>
                <a:spcPct val="80000"/>
              </a:lnSpc>
            </a:pPr>
            <a:r>
              <a:rPr lang="en-US" altLang="en-US" i="1" dirty="0">
                <a:latin typeface="+mn-lt"/>
              </a:rPr>
              <a:t>time to  distribute F </a:t>
            </a:r>
            <a:endParaRPr lang="en-US" altLang="en-US" i="1" dirty="0">
              <a:latin typeface="+mn-lt"/>
            </a:endParaRPr>
          </a:p>
          <a:p>
            <a:pPr algn="r">
              <a:lnSpc>
                <a:spcPct val="80000"/>
              </a:lnSpc>
            </a:pPr>
            <a:r>
              <a:rPr lang="en-US" altLang="en-US" i="1" dirty="0">
                <a:latin typeface="+mn-lt"/>
              </a:rPr>
              <a:t>to N clients using </a:t>
            </a:r>
            <a:endParaRPr lang="en-US" altLang="en-US" i="1" dirty="0">
              <a:latin typeface="+mn-lt"/>
            </a:endParaRPr>
          </a:p>
          <a:p>
            <a:pPr algn="r">
              <a:lnSpc>
                <a:spcPct val="80000"/>
              </a:lnSpc>
            </a:pPr>
            <a:r>
              <a:rPr lang="en-US" altLang="en-US" i="1" dirty="0">
                <a:latin typeface="+mn-lt"/>
              </a:rPr>
              <a:t>P2P approach</a:t>
            </a:r>
            <a:r>
              <a:rPr lang="en-US" altLang="en-US" sz="2400" dirty="0">
                <a:latin typeface="+mn-lt"/>
              </a:rPr>
              <a:t> </a:t>
            </a:r>
            <a:endParaRPr lang="en-US" altLang="en-US" sz="2800" dirty="0">
              <a:latin typeface="+mn-lt"/>
            </a:endParaRPr>
          </a:p>
        </p:txBody>
      </p:sp>
      <p:sp>
        <p:nvSpPr>
          <p:cNvPr id="77" name="Rectangle 55"/>
          <p:cNvSpPr>
            <a:spLocks noChangeArrowheads="true"/>
          </p:cNvSpPr>
          <p:nvPr/>
        </p:nvSpPr>
        <p:spPr bwMode="auto">
          <a:xfrm>
            <a:off x="170432" y="4991768"/>
            <a:ext cx="8762330" cy="1006589"/>
          </a:xfrm>
          <a:prstGeom prst="rect">
            <a:avLst/>
          </a:prstGeom>
          <a:noFill/>
          <a:ln w="19050">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nvGrpSpPr>
          <p:cNvPr id="79" name="Group 78"/>
          <p:cNvGrpSpPr/>
          <p:nvPr/>
        </p:nvGrpSpPr>
        <p:grpSpPr>
          <a:xfrm>
            <a:off x="1463385" y="5664316"/>
            <a:ext cx="7034618" cy="1072227"/>
            <a:chOff x="2178998" y="5664316"/>
            <a:chExt cx="7034618" cy="1072227"/>
          </a:xfrm>
        </p:grpSpPr>
        <p:sp>
          <p:nvSpPr>
            <p:cNvPr id="80" name="Line 33"/>
            <p:cNvSpPr>
              <a:spLocks noChangeShapeType="true"/>
            </p:cNvSpPr>
            <p:nvPr/>
          </p:nvSpPr>
          <p:spPr bwMode="auto">
            <a:xfrm>
              <a:off x="5247481" y="5669562"/>
              <a:ext cx="1746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sz="2000"/>
            </a:p>
          </p:txBody>
        </p:sp>
        <p:sp>
          <p:nvSpPr>
            <p:cNvPr id="81" name="Line 53"/>
            <p:cNvSpPr>
              <a:spLocks noChangeShapeType="true"/>
            </p:cNvSpPr>
            <p:nvPr/>
          </p:nvSpPr>
          <p:spPr bwMode="auto">
            <a:xfrm flipV="true">
              <a:off x="8434457" y="5757687"/>
              <a:ext cx="376235" cy="579911"/>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en-US" sz="2000"/>
            </a:p>
          </p:txBody>
        </p:sp>
        <p:sp>
          <p:nvSpPr>
            <p:cNvPr id="82" name="Text Box 54"/>
            <p:cNvSpPr txBox="true">
              <a:spLocks noChangeArrowheads="true"/>
            </p:cNvSpPr>
            <p:nvPr/>
          </p:nvSpPr>
          <p:spPr bwMode="auto">
            <a:xfrm>
              <a:off x="2178998" y="6341370"/>
              <a:ext cx="7034618"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0000"/>
                </a:lnSpc>
              </a:pPr>
              <a:r>
                <a:rPr lang="en-US" altLang="en-US" sz="2400" dirty="0">
                  <a:latin typeface="+mn-lt"/>
                </a:rPr>
                <a:t>… but so does this, as each peer brings service capacity</a:t>
              </a:r>
              <a:endParaRPr lang="en-US" altLang="en-US" sz="2400" dirty="0">
                <a:latin typeface="+mn-lt"/>
              </a:endParaRPr>
            </a:p>
          </p:txBody>
        </p:sp>
        <p:sp>
          <p:nvSpPr>
            <p:cNvPr id="83" name="Line 53"/>
            <p:cNvSpPr>
              <a:spLocks noChangeShapeType="true"/>
            </p:cNvSpPr>
            <p:nvPr/>
          </p:nvSpPr>
          <p:spPr bwMode="auto">
            <a:xfrm flipV="true">
              <a:off x="7086984" y="5664316"/>
              <a:ext cx="376235" cy="462537"/>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endParaRPr lang="en-US" sz="2000"/>
            </a:p>
          </p:txBody>
        </p:sp>
        <p:sp>
          <p:nvSpPr>
            <p:cNvPr id="84" name="Text Box 54"/>
            <p:cNvSpPr txBox="true">
              <a:spLocks noChangeArrowheads="true"/>
            </p:cNvSpPr>
            <p:nvPr/>
          </p:nvSpPr>
          <p:spPr bwMode="auto">
            <a:xfrm>
              <a:off x="4236547" y="6072232"/>
              <a:ext cx="3187860"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0000"/>
                </a:lnSpc>
              </a:pPr>
              <a:r>
                <a:rPr lang="en-US" altLang="en-US" sz="2400" dirty="0">
                  <a:latin typeface="+mn-lt"/>
                </a:rPr>
                <a:t>increases linearly in </a:t>
              </a:r>
              <a:r>
                <a:rPr lang="en-US" altLang="en-US" sz="2400" i="1" dirty="0">
                  <a:latin typeface="+mn-lt"/>
                </a:rPr>
                <a:t>N</a:t>
              </a:r>
              <a:r>
                <a:rPr lang="en-US" altLang="en-US" sz="2400" dirty="0">
                  <a:latin typeface="+mn-lt"/>
                </a:rPr>
                <a:t> …</a:t>
              </a:r>
              <a:endParaRPr lang="en-US" altLang="en-US" sz="2400" dirty="0">
                <a:latin typeface="+mn-lt"/>
              </a:endParaRPr>
            </a:p>
          </p:txBody>
        </p:sp>
      </p:grpSp>
      <p:sp>
        <p:nvSpPr>
          <p:cNvPr id="3" name="Arrow: Left 2"/>
          <p:cNvSpPr/>
          <p:nvPr/>
        </p:nvSpPr>
        <p:spPr>
          <a:xfrm flipV="true">
            <a:off x="6103835" y="4053157"/>
            <a:ext cx="566737" cy="2328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 name="Rectangle 3"/>
          <p:cNvSpPr/>
          <p:nvPr/>
        </p:nvSpPr>
        <p:spPr>
          <a:xfrm>
            <a:off x="9472371" y="3543321"/>
            <a:ext cx="2455142" cy="1477328"/>
          </a:xfrm>
          <a:prstGeom prst="rect">
            <a:avLst/>
          </a:prstGeom>
        </p:spPr>
        <p:txBody>
          <a:bodyPr wrap="square">
            <a:spAutoFit/>
          </a:bodyPr>
          <a:lstStyle/>
          <a:p>
            <a:r>
              <a:rPr lang="en-US" b="1" dirty="0" err="1">
                <a:latin typeface="TimesLTPro-Roman"/>
              </a:rPr>
              <a:t>Eqtn</a:t>
            </a:r>
            <a:r>
              <a:rPr lang="en-US" b="1" dirty="0">
                <a:latin typeface="TimesLTPro-Roman"/>
              </a:rPr>
              <a:t> - provides a lower bound for the minimum distribution time for the P2P</a:t>
            </a:r>
            <a:endParaRPr lang="en-US" b="1" dirty="0">
              <a:latin typeface="TimesLTPro-Roman"/>
            </a:endParaRPr>
          </a:p>
          <a:p>
            <a:r>
              <a:rPr lang="en-IN" b="1" dirty="0">
                <a:latin typeface="TimesLTPro-Roman"/>
              </a:rPr>
              <a:t>architecture.</a:t>
            </a:r>
            <a:endParaRPr lang="en-IN" b="1" dirty="0"/>
          </a:p>
        </p:txBody>
      </p:sp>
      <p:sp>
        <p:nvSpPr>
          <p:cNvPr id="85" name="Text Box 31"/>
          <p:cNvSpPr txBox="true">
            <a:spLocks noChangeArrowheads="true"/>
          </p:cNvSpPr>
          <p:nvPr/>
        </p:nvSpPr>
        <p:spPr bwMode="auto">
          <a:xfrm>
            <a:off x="158517" y="2555303"/>
            <a:ext cx="29464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3200" i="1" dirty="0">
                <a:latin typeface="+mn-lt"/>
              </a:rPr>
              <a:t> </a:t>
            </a:r>
            <a:r>
              <a:rPr lang="en-US" altLang="en-US" sz="1400" i="1" dirty="0">
                <a:latin typeface="+mn-lt"/>
              </a:rPr>
              <a:t>D</a:t>
            </a:r>
            <a:r>
              <a:rPr lang="en-US" altLang="en-US" sz="1400" i="1" baseline="-25000" dirty="0">
                <a:latin typeface="+mn-lt"/>
              </a:rPr>
              <a:t>P2P</a:t>
            </a:r>
            <a:r>
              <a:rPr lang="en-US" altLang="en-US" sz="1400" i="1" dirty="0">
                <a:latin typeface="+mn-lt"/>
              </a:rPr>
              <a:t> &gt; max{F/</a:t>
            </a:r>
            <a:r>
              <a:rPr lang="en-US" altLang="en-US" sz="1400" i="1" dirty="0" err="1">
                <a:latin typeface="+mn-lt"/>
              </a:rPr>
              <a:t>u</a:t>
            </a:r>
            <a:r>
              <a:rPr lang="en-US" altLang="en-US" sz="1400" i="1" baseline="-25000" dirty="0" err="1">
                <a:latin typeface="+mn-lt"/>
              </a:rPr>
              <a:t>s</a:t>
            </a:r>
            <a:r>
              <a:rPr lang="en-US" altLang="en-US" sz="1400" i="1" dirty="0" err="1">
                <a:latin typeface="+mn-lt"/>
              </a:rPr>
              <a:t>,F</a:t>
            </a:r>
            <a:r>
              <a:rPr lang="en-US" altLang="en-US" sz="1400" i="1" dirty="0">
                <a:latin typeface="+mn-lt"/>
              </a:rPr>
              <a:t>/</a:t>
            </a:r>
            <a:r>
              <a:rPr lang="en-US" altLang="en-US" sz="1400" i="1" dirty="0" err="1">
                <a:latin typeface="+mn-lt"/>
              </a:rPr>
              <a:t>d</a:t>
            </a:r>
            <a:r>
              <a:rPr lang="en-US" altLang="en-US" sz="1400" i="1" baseline="-25000" dirty="0" err="1">
                <a:latin typeface="+mn-lt"/>
              </a:rPr>
              <a:t>min</a:t>
            </a:r>
            <a:r>
              <a:rPr lang="en-US" altLang="en-US" sz="1400" i="1" dirty="0" err="1">
                <a:latin typeface="+mn-lt"/>
              </a:rPr>
              <a:t>,NF</a:t>
            </a:r>
            <a:r>
              <a:rPr lang="en-US" altLang="en-US" sz="1400" i="1" dirty="0">
                <a:latin typeface="+mn-lt"/>
              </a:rPr>
              <a:t>/(</a:t>
            </a:r>
            <a:r>
              <a:rPr lang="en-US" altLang="en-US" sz="1200" i="1" dirty="0">
                <a:latin typeface="+mn-lt"/>
              </a:rPr>
              <a:t>u</a:t>
            </a:r>
            <a:r>
              <a:rPr lang="en-US" altLang="en-US" sz="1200" i="1" baseline="-25000" dirty="0">
                <a:latin typeface="+mn-lt"/>
              </a:rPr>
              <a:t>s</a:t>
            </a:r>
            <a:r>
              <a:rPr lang="en-US" altLang="en-US" sz="1200" i="1" dirty="0">
                <a:latin typeface="+mn-lt"/>
              </a:rPr>
              <a:t> + </a:t>
            </a:r>
            <a:r>
              <a:rPr lang="en-US" altLang="en-US" sz="1400" i="1" dirty="0">
                <a:latin typeface="Symbol" pitchFamily="2" charset="2"/>
              </a:rPr>
              <a:t>S</a:t>
            </a:r>
            <a:r>
              <a:rPr lang="en-US" altLang="en-US" sz="1200" i="1" dirty="0">
                <a:latin typeface="+mn-lt"/>
              </a:rPr>
              <a:t>u</a:t>
            </a:r>
            <a:r>
              <a:rPr lang="en-US" altLang="en-US" sz="1200" i="1" baseline="-25000" dirty="0">
                <a:latin typeface="+mn-lt"/>
              </a:rPr>
              <a:t>i</a:t>
            </a:r>
            <a:r>
              <a:rPr lang="en-US" altLang="en-US" sz="1400" dirty="0">
                <a:latin typeface="+mn-lt"/>
              </a:rPr>
              <a:t>)</a:t>
            </a:r>
            <a:r>
              <a:rPr lang="en-US" altLang="en-US" sz="1400" i="1" dirty="0">
                <a:latin typeface="+mn-lt"/>
              </a:rPr>
              <a:t>}</a:t>
            </a:r>
            <a:r>
              <a:rPr lang="en-US" altLang="en-US" sz="1400" i="1" dirty="0">
                <a:solidFill>
                  <a:srgbClr val="CC0000"/>
                </a:solidFill>
                <a:latin typeface="+mn-lt"/>
              </a:rPr>
              <a:t> </a:t>
            </a:r>
            <a:endParaRPr lang="en-US" altLang="en-US" sz="3200" i="1" dirty="0">
              <a:solidFill>
                <a:srgbClr val="CC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98006" y="651898"/>
            <a:ext cx="7999758" cy="461665"/>
          </a:xfrm>
          <a:prstGeom prst="rect">
            <a:avLst/>
          </a:prstGeom>
        </p:spPr>
        <p:txBody>
          <a:bodyPr wrap="square">
            <a:spAutoFit/>
          </a:bodyPr>
          <a:lstStyle/>
          <a:p>
            <a:r>
              <a:rPr lang="en-US" altLang="en-US" sz="2400" b="1" dirty="0" smtClean="0">
                <a:solidFill>
                  <a:schemeClr val="accent2">
                    <a:lumMod val="75000"/>
                  </a:schemeClr>
                </a:solidFill>
              </a:rPr>
              <a:t>Client–Server </a:t>
            </a:r>
            <a:r>
              <a:rPr lang="en-US" altLang="en-US" sz="2400" b="1" dirty="0" err="1" smtClean="0">
                <a:solidFill>
                  <a:schemeClr val="accent2">
                    <a:lumMod val="75000"/>
                  </a:schemeClr>
                </a:solidFill>
              </a:rPr>
              <a:t>vs</a:t>
            </a:r>
            <a:r>
              <a:rPr lang="en-US" altLang="en-US" sz="2400" b="1" dirty="0" smtClean="0">
                <a:solidFill>
                  <a:schemeClr val="accent2">
                    <a:lumMod val="75000"/>
                  </a:schemeClr>
                </a:solidFill>
              </a:rPr>
              <a:t> </a:t>
            </a:r>
            <a:r>
              <a:rPr lang="en-US" altLang="en-US" sz="2400" b="1" dirty="0">
                <a:solidFill>
                  <a:schemeClr val="accent2">
                    <a:lumMod val="75000"/>
                  </a:schemeClr>
                </a:solidFill>
              </a:rPr>
              <a:t>P2P: example</a:t>
            </a:r>
            <a:endParaRPr lang="en-IN" sz="2400" b="1" dirty="0">
              <a:solidFill>
                <a:schemeClr val="accent2">
                  <a:lumMod val="75000"/>
                </a:schemeClr>
              </a:solidFill>
            </a:endParaRPr>
          </a:p>
        </p:txBody>
      </p:sp>
      <p:sp>
        <p:nvSpPr>
          <p:cNvPr id="8" name="Text Box 5"/>
          <p:cNvSpPr txBox="true">
            <a:spLocks noChangeArrowheads="true"/>
          </p:cNvSpPr>
          <p:nvPr/>
        </p:nvSpPr>
        <p:spPr bwMode="auto">
          <a:xfrm>
            <a:off x="234128" y="1468618"/>
            <a:ext cx="9241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dirty="0">
                <a:latin typeface="+mn-lt"/>
              </a:rPr>
              <a:t>Client (all peers) upload rate =</a:t>
            </a:r>
            <a:r>
              <a:rPr lang="en-US" altLang="en-US" sz="2400" i="1" dirty="0">
                <a:latin typeface="+mn-lt"/>
              </a:rPr>
              <a:t> u</a:t>
            </a:r>
            <a:r>
              <a:rPr lang="en-US" altLang="en-US" sz="2400" dirty="0">
                <a:latin typeface="+mn-lt"/>
              </a:rPr>
              <a:t>,  </a:t>
            </a:r>
            <a:r>
              <a:rPr lang="en-US" altLang="en-US" sz="2400" i="1" dirty="0">
                <a:latin typeface="+mn-lt"/>
              </a:rPr>
              <a:t>F/u </a:t>
            </a:r>
            <a:r>
              <a:rPr lang="en-US" altLang="en-US" sz="2400" dirty="0">
                <a:latin typeface="+mn-lt"/>
              </a:rPr>
              <a:t>= 1 hour,  </a:t>
            </a:r>
            <a:r>
              <a:rPr lang="en-US" altLang="en-US" sz="2400" i="1" dirty="0">
                <a:latin typeface="+mn-lt"/>
              </a:rPr>
              <a:t>u</a:t>
            </a:r>
            <a:r>
              <a:rPr lang="en-US" altLang="en-US" sz="2400" i="1" baseline="-25000" dirty="0">
                <a:latin typeface="+mn-lt"/>
              </a:rPr>
              <a:t>s</a:t>
            </a:r>
            <a:r>
              <a:rPr lang="en-US" altLang="en-US" sz="2400" i="1" dirty="0">
                <a:latin typeface="+mn-lt"/>
              </a:rPr>
              <a:t> = 10u,  </a:t>
            </a:r>
            <a:r>
              <a:rPr lang="en-US" altLang="en-US" sz="2400" i="1" dirty="0" err="1">
                <a:latin typeface="+mn-lt"/>
              </a:rPr>
              <a:t>d</a:t>
            </a:r>
            <a:r>
              <a:rPr lang="en-US" altLang="en-US" sz="2400" i="1" baseline="-25000" dirty="0" err="1">
                <a:latin typeface="+mn-lt"/>
              </a:rPr>
              <a:t>min</a:t>
            </a:r>
            <a:r>
              <a:rPr lang="en-US" altLang="en-US" sz="2400" i="1" dirty="0">
                <a:latin typeface="+mn-lt"/>
              </a:rPr>
              <a:t> ≥ u</a:t>
            </a:r>
            <a:r>
              <a:rPr lang="en-US" altLang="en-US" sz="2400" i="1" baseline="-25000" dirty="0">
                <a:latin typeface="+mn-lt"/>
              </a:rPr>
              <a:t>s</a:t>
            </a:r>
            <a:endParaRPr lang="en-US" altLang="en-US" sz="2400" i="1" baseline="-25000" dirty="0">
              <a:latin typeface="+mn-lt"/>
            </a:endParaRPr>
          </a:p>
        </p:txBody>
      </p:sp>
      <p:graphicFrame>
        <p:nvGraphicFramePr>
          <p:cNvPr id="9" name="Object 2"/>
          <p:cNvGraphicFramePr>
            <a:graphicFrameLocks noChangeAspect="true"/>
          </p:cNvGraphicFramePr>
          <p:nvPr/>
        </p:nvGraphicFramePr>
        <p:xfrm>
          <a:off x="458948" y="1941425"/>
          <a:ext cx="7031830" cy="4790242"/>
        </p:xfrm>
        <a:graphic>
          <a:graphicData uri="http://schemas.openxmlformats.org/presentationml/2006/ole">
            <mc:AlternateContent xmlns:mc="http://schemas.openxmlformats.org/markup-compatibility/2006">
              <mc:Choice xmlns:v="urn:schemas-microsoft-com:vml" Requires="v">
                <p:oleObj spid="_x0000_s1251" name="Chart" r:id="rId2" imgW="9155430" imgH="6265545" progId="Excel.Sheet.8">
                  <p:embed/>
                </p:oleObj>
              </mc:Choice>
              <mc:Fallback>
                <p:oleObj name="Chart" r:id="rId2" imgW="9155430" imgH="6265545" progId="Excel.Sheet.8">
                  <p:embed/>
                  <p:pic>
                    <p:nvPicPr>
                      <p:cNvPr id="0" name="Picture 218"/>
                      <p:cNvPicPr>
                        <a:picLocks noChangeAspect="true" noChangeArrowheads="true"/>
                      </p:cNvPicPr>
                      <p:nvPr/>
                    </p:nvPicPr>
                    <p:blipFill>
                      <a:blip r:embed="rId3">
                        <a:extLst>
                          <a:ext uri="{28A0092B-C50C-407E-A947-70E740481C1C}">
                            <a14:useLocalDpi xmlns:a14="http://schemas.microsoft.com/office/drawing/2010/main" val="false"/>
                          </a:ext>
                        </a:extLst>
                      </a:blip>
                      <a:srcRect/>
                      <a:stretch>
                        <a:fillRect/>
                      </a:stretch>
                    </p:blipFill>
                    <p:spPr bwMode="auto">
                      <a:xfrm>
                        <a:off x="458948" y="1941425"/>
                        <a:ext cx="7031830" cy="4790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7328452" y="2139566"/>
            <a:ext cx="4404599" cy="2677656"/>
          </a:xfrm>
          <a:prstGeom prst="rect">
            <a:avLst/>
          </a:prstGeom>
        </p:spPr>
        <p:txBody>
          <a:bodyPr wrap="square">
            <a:spAutoFit/>
          </a:bodyPr>
          <a:lstStyle/>
          <a:p>
            <a:pPr marL="285750" indent="-285750" algn="just">
              <a:buClr>
                <a:schemeClr val="accent2">
                  <a:lumMod val="75000"/>
                </a:schemeClr>
              </a:buClr>
              <a:buFont typeface="Arial" panose="02080604020202020204" pitchFamily="34" charset="0"/>
              <a:buChar char="•"/>
            </a:pPr>
            <a:r>
              <a:rPr lang="en-US" sz="2400" dirty="0"/>
              <a:t>A peer can transmit the entire file in one hour.</a:t>
            </a:r>
            <a:endParaRPr lang="en-US" sz="2400" dirty="0"/>
          </a:p>
          <a:p>
            <a:pPr marL="285750" indent="-285750" algn="just">
              <a:buClr>
                <a:schemeClr val="accent2">
                  <a:lumMod val="75000"/>
                </a:schemeClr>
              </a:buClr>
              <a:buFont typeface="Arial" panose="02080604020202020204" pitchFamily="34" charset="0"/>
              <a:buChar char="•"/>
            </a:pPr>
            <a:r>
              <a:rPr lang="en-US" sz="2400" dirty="0"/>
              <a:t>The server transmission rate is 10 times the peer upload rate.</a:t>
            </a:r>
            <a:endParaRPr lang="en-US" sz="2400" dirty="0"/>
          </a:p>
          <a:p>
            <a:pPr marL="285750" indent="-285750" algn="just">
              <a:buClr>
                <a:schemeClr val="accent2">
                  <a:lumMod val="75000"/>
                </a:schemeClr>
              </a:buClr>
              <a:buFont typeface="Arial" panose="02080604020202020204" pitchFamily="34" charset="0"/>
              <a:buChar char="•"/>
            </a:pPr>
            <a:r>
              <a:rPr lang="en-US" sz="2400" dirty="0"/>
              <a:t>Peer download rates are set large enough so as not to have </a:t>
            </a:r>
            <a:r>
              <a:rPr lang="en-IN" sz="2400" dirty="0"/>
              <a:t>an effect.</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b="1" i="1" dirty="0" smtClean="0">
                <a:solidFill>
                  <a:srgbClr val="FF0000"/>
                </a:solidFill>
                <a:latin typeface="+mn-lt"/>
              </a:rPr>
              <a:t>BitTorrent</a:t>
            </a:r>
            <a:r>
              <a:rPr lang="en-IN" sz="2400" dirty="0" smtClean="0">
                <a:latin typeface="+mn-lt"/>
              </a:rPr>
              <a:t> is a popular P2P protocol for file distribution.</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In BitTorrent lingo, the collection of all peers participating in the distribution of a particular file is called a </a:t>
            </a:r>
            <a:r>
              <a:rPr lang="en-IN" sz="2400" b="1" i="1" dirty="0" smtClean="0">
                <a:solidFill>
                  <a:srgbClr val="0070C0"/>
                </a:solidFill>
                <a:latin typeface="+mn-lt"/>
              </a:rPr>
              <a:t>torrent</a:t>
            </a:r>
            <a:r>
              <a:rPr lang="en-IN" sz="2400" dirty="0" smtClean="0">
                <a:latin typeface="+mn-lt"/>
              </a:rPr>
              <a:t>.</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Peers in a torrent download equal–size chunks of the file from one another, with a typical chunk size of 256 </a:t>
            </a:r>
            <a:r>
              <a:rPr lang="en-IN" sz="2400" dirty="0" err="1" smtClean="0">
                <a:latin typeface="+mn-lt"/>
              </a:rPr>
              <a:t>KBytes</a:t>
            </a:r>
            <a:r>
              <a:rPr lang="en-IN" sz="2400" dirty="0" smtClean="0">
                <a:latin typeface="+mn-lt"/>
              </a:rPr>
              <a:t>.</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When a peer first joins a torrent, it has no chunks.</a:t>
            </a:r>
            <a:endParaRPr lang="en-IN" sz="2400" dirty="0" smtClean="0">
              <a:latin typeface="+mn-lt"/>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Over time it accumulates more and more chunks.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While it downloads chunks, it also uploads chunks to other peers.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Once a peer has acquired the entire file, it may (selfishly) leave the torrent, or (altruistically) remain in the torrent and continue to upload chunks to other peers.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Also, any peer may leave the torrent at any time with only a subset of chunks, and later rejoin the torrent.</a:t>
            </a:r>
            <a:endParaRPr lang="en-US" altLang="en-US" sz="2400" dirty="0">
              <a:latin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9" name="Straight Connector 8"/>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11" name="Rectangle 10"/>
          <p:cNvSpPr/>
          <p:nvPr/>
        </p:nvSpPr>
        <p:spPr>
          <a:xfrm>
            <a:off x="363428" y="713905"/>
            <a:ext cx="7999758" cy="461665"/>
          </a:xfrm>
          <a:prstGeom prst="rect">
            <a:avLst/>
          </a:prstGeom>
        </p:spPr>
        <p:txBody>
          <a:bodyPr wrap="square">
            <a:spAutoFit/>
          </a:bodyPr>
          <a:lstStyle/>
          <a:p>
            <a:r>
              <a:rPr lang="en-IN" sz="2400" b="1" dirty="0">
                <a:solidFill>
                  <a:schemeClr val="accent2">
                    <a:lumMod val="75000"/>
                  </a:schemeClr>
                </a:solidFill>
              </a:rPr>
              <a:t>Sockets</a:t>
            </a:r>
            <a:endParaRPr lang="en-IN" sz="2400" b="1" dirty="0">
              <a:solidFill>
                <a:schemeClr val="accent2">
                  <a:lumMod val="75000"/>
                </a:schemeClr>
              </a:solidFill>
            </a:endParaRPr>
          </a:p>
        </p:txBody>
      </p:sp>
      <p:sp>
        <p:nvSpPr>
          <p:cNvPr id="13" name="Rectangle 3"/>
          <p:cNvSpPr txBox="true">
            <a:spLocks noChangeArrowheads="true"/>
          </p:cNvSpPr>
          <p:nvPr/>
        </p:nvSpPr>
        <p:spPr bwMode="auto">
          <a:xfrm>
            <a:off x="525416" y="1735570"/>
            <a:ext cx="8231752" cy="254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lgn="just">
              <a:buClr>
                <a:schemeClr val="accent2">
                  <a:lumMod val="75000"/>
                </a:schemeClr>
              </a:buClr>
            </a:pPr>
            <a:r>
              <a:rPr lang="en-US" altLang="en-US" sz="2400" kern="0" dirty="0">
                <a:latin typeface="+mn-lt"/>
                <a:ea typeface="MS PGothic" panose="020B0600070205080204" pitchFamily="34" charset="-128"/>
              </a:rPr>
              <a:t>process sends/receives messages to/from its </a:t>
            </a:r>
            <a:r>
              <a:rPr lang="en-US" altLang="en-US" sz="2400" kern="0" dirty="0">
                <a:solidFill>
                  <a:srgbClr val="CC0000"/>
                </a:solidFill>
                <a:latin typeface="+mn-lt"/>
                <a:ea typeface="MS PGothic" panose="020B0600070205080204" pitchFamily="34" charset="-128"/>
              </a:rPr>
              <a:t>socket</a:t>
            </a:r>
            <a:endParaRPr lang="en-US" altLang="en-US" sz="2400" kern="0" dirty="0">
              <a:solidFill>
                <a:srgbClr val="CC0000"/>
              </a:solidFill>
              <a:latin typeface="+mn-lt"/>
              <a:ea typeface="MS PGothic" panose="020B0600070205080204" pitchFamily="34" charset="-128"/>
            </a:endParaRPr>
          </a:p>
          <a:p>
            <a:pPr algn="just">
              <a:buClr>
                <a:schemeClr val="accent2">
                  <a:lumMod val="75000"/>
                </a:schemeClr>
              </a:buClr>
            </a:pPr>
            <a:r>
              <a:rPr lang="en-US" altLang="en-US" sz="2400" kern="0" dirty="0">
                <a:latin typeface="+mn-lt"/>
                <a:ea typeface="MS PGothic" panose="020B0600070205080204" pitchFamily="34" charset="-128"/>
              </a:rPr>
              <a:t>socket analogous to door</a:t>
            </a:r>
            <a:endParaRPr lang="en-US" altLang="en-US" sz="2400" kern="0" dirty="0">
              <a:latin typeface="+mn-lt"/>
              <a:ea typeface="MS PGothic" panose="020B0600070205080204" pitchFamily="34" charset="-128"/>
            </a:endParaRPr>
          </a:p>
          <a:p>
            <a:pPr lvl="1" algn="just">
              <a:buClr>
                <a:schemeClr val="accent2">
                  <a:lumMod val="75000"/>
                </a:schemeClr>
              </a:buClr>
              <a:buSzPct val="90000"/>
              <a:buFont typeface="Wingdings" panose="05000000000000000000" pitchFamily="2" charset="2"/>
              <a:buChar char="ü"/>
            </a:pPr>
            <a:r>
              <a:rPr lang="en-US" altLang="en-US" kern="0" dirty="0">
                <a:latin typeface="+mn-lt"/>
                <a:ea typeface="MS PGothic" panose="020B0600070205080204" pitchFamily="34" charset="-128"/>
              </a:rPr>
              <a:t>sending process shoves message out door</a:t>
            </a:r>
            <a:endParaRPr lang="en-US" altLang="en-US" kern="0" dirty="0">
              <a:latin typeface="+mn-lt"/>
              <a:ea typeface="MS PGothic" panose="020B0600070205080204" pitchFamily="34" charset="-128"/>
            </a:endParaRPr>
          </a:p>
          <a:p>
            <a:pPr lvl="1" algn="just">
              <a:buClr>
                <a:schemeClr val="accent2">
                  <a:lumMod val="75000"/>
                </a:schemeClr>
              </a:buClr>
              <a:buSzPct val="90000"/>
              <a:buFont typeface="Wingdings" panose="05000000000000000000" pitchFamily="2" charset="2"/>
              <a:buChar char="ü"/>
            </a:pPr>
            <a:r>
              <a:rPr lang="en-US" altLang="en-US" kern="0" dirty="0">
                <a:latin typeface="+mn-lt"/>
                <a:ea typeface="MS PGothic" panose="020B0600070205080204" pitchFamily="34" charset="-128"/>
              </a:rPr>
              <a:t>sending process relies on transport infrastructure on other side of door to deliver message to socket at receiving process</a:t>
            </a:r>
            <a:endParaRPr lang="en-US" altLang="en-US" kern="0" dirty="0">
              <a:latin typeface="+mn-lt"/>
              <a:ea typeface="MS PGothic" panose="020B0600070205080204" pitchFamily="34" charset="-128"/>
            </a:endParaRPr>
          </a:p>
          <a:p>
            <a:pPr lvl="1" algn="just">
              <a:buClr>
                <a:schemeClr val="accent2">
                  <a:lumMod val="75000"/>
                </a:schemeClr>
              </a:buClr>
              <a:buSzPct val="90000"/>
              <a:buFont typeface="Wingdings" panose="05000000000000000000" pitchFamily="2" charset="2"/>
              <a:buChar char="ü"/>
            </a:pPr>
            <a:r>
              <a:rPr lang="en-US" altLang="en-US" kern="0" dirty="0">
                <a:latin typeface="+mn-lt"/>
                <a:ea typeface="MS PGothic" panose="020B0600070205080204" pitchFamily="34" charset="-128"/>
              </a:rPr>
              <a:t>two sockets involved: one on each side</a:t>
            </a:r>
            <a:endParaRPr lang="en-US" altLang="en-US" kern="0" dirty="0">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Each torrent has an infrastructure node called a </a:t>
            </a:r>
            <a:r>
              <a:rPr lang="en-IN" sz="2400" b="1" i="1" dirty="0" smtClean="0">
                <a:solidFill>
                  <a:srgbClr val="00B0F0"/>
                </a:solidFill>
                <a:latin typeface="+mn-lt"/>
              </a:rPr>
              <a:t>tracker</a:t>
            </a:r>
            <a:r>
              <a:rPr lang="en-IN" sz="2400" i="1" dirty="0" smtClean="0">
                <a:latin typeface="+mn-lt"/>
              </a:rPr>
              <a:t>.</a:t>
            </a:r>
            <a:endParaRPr lang="en-IN" sz="2400" i="1"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When a peer joins a torrent, it registers itself with the tracker and periodically informs the tracker that it is still in the torrent.</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In this manner, the tracker keeps track of the peers that are participating in the torrent.</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A given torrent may have fewer than ten or more than a thousand peers participating at any instant of time.</a:t>
            </a:r>
            <a:endParaRPr lang="en-US" altLang="en-US" sz="2400" dirty="0">
              <a:latin typeface="+mn-lt"/>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As shown in figure, when a new peer, </a:t>
            </a:r>
            <a:r>
              <a:rPr lang="en-IN" sz="2400" b="1" i="1" dirty="0" smtClean="0">
                <a:solidFill>
                  <a:srgbClr val="00B050"/>
                </a:solidFill>
                <a:latin typeface="+mn-lt"/>
              </a:rPr>
              <a:t>Alice</a:t>
            </a:r>
            <a:r>
              <a:rPr lang="en-IN" sz="2400" dirty="0" smtClean="0">
                <a:latin typeface="+mn-lt"/>
              </a:rPr>
              <a:t>, joins the torrent, the tracker randomly selects a subset of peers (for concreteness, say 50) from the set of participating peers, and sends the IP addresses of these 50 peers to Alice.</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Possessing this list of peers, Alice attempts to establish concurrent TCP connections with all the peers on this list.</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Let’s call all the peers with which Alice succeeds in establishing a TCP connection, “</a:t>
            </a:r>
            <a:r>
              <a:rPr lang="en-IN" sz="2400" b="1" i="1" dirty="0" smtClean="0">
                <a:solidFill>
                  <a:schemeClr val="accent6">
                    <a:lumMod val="75000"/>
                  </a:schemeClr>
                </a:solidFill>
                <a:latin typeface="+mn-lt"/>
              </a:rPr>
              <a:t>neighbouring peers</a:t>
            </a:r>
            <a:r>
              <a:rPr lang="en-IN" sz="2400" dirty="0" smtClean="0">
                <a:latin typeface="+mn-lt"/>
              </a:rPr>
              <a:t>.”</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As time evolves, some of these peers may leave and other peers (outside the initial 50) may attempt to establish TCP connections with Alice.</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So a peer’s neighbouring peers will fluctuate over time.</a:t>
            </a:r>
            <a:endParaRPr lang="en-US" altLang="en-US" sz="2400" dirty="0">
              <a:latin typeface="+mn-lt"/>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2" y="1405794"/>
            <a:ext cx="71247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buClr>
                <a:schemeClr val="accent2">
                  <a:lumMod val="75000"/>
                </a:schemeClr>
              </a:buClr>
              <a:buSzPct val="100000"/>
              <a:buFont typeface="Wingdings" panose="05000000000000000000" pitchFamily="2" charset="2"/>
              <a:buChar char="§"/>
            </a:pPr>
            <a:r>
              <a:rPr lang="en-US" altLang="en-US" sz="2400" dirty="0">
                <a:latin typeface="+mn-lt"/>
              </a:rPr>
              <a:t>file divided into 256Kb chunks</a:t>
            </a:r>
            <a:endParaRPr lang="en-US" altLang="en-US" sz="2400" dirty="0">
              <a:latin typeface="+mn-lt"/>
            </a:endParaRPr>
          </a:p>
          <a:p>
            <a:pPr algn="just">
              <a:buClr>
                <a:schemeClr val="accent2">
                  <a:lumMod val="75000"/>
                </a:schemeClr>
              </a:buClr>
              <a:buSzPct val="100000"/>
              <a:buFont typeface="Wingdings" panose="05000000000000000000" pitchFamily="2" charset="2"/>
              <a:buChar char="§"/>
            </a:pPr>
            <a:r>
              <a:rPr lang="en-US" altLang="en-US" sz="2400" dirty="0">
                <a:latin typeface="+mn-lt"/>
              </a:rPr>
              <a:t>peers in torrent send/receive file chunks</a:t>
            </a:r>
            <a:endParaRPr lang="en-US" altLang="en-US" sz="2800" dirty="0">
              <a:latin typeface="+mn-lt"/>
            </a:endParaRPr>
          </a:p>
        </p:txBody>
      </p:sp>
      <p:sp>
        <p:nvSpPr>
          <p:cNvPr id="9" name="Text Box 37"/>
          <p:cNvSpPr txBox="true">
            <a:spLocks noChangeArrowheads="true"/>
          </p:cNvSpPr>
          <p:nvPr/>
        </p:nvSpPr>
        <p:spPr bwMode="auto">
          <a:xfrm>
            <a:off x="1162738" y="2371997"/>
            <a:ext cx="3018775" cy="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lnSpc>
                <a:spcPct val="85000"/>
              </a:lnSpc>
              <a:spcBef>
                <a:spcPct val="0"/>
              </a:spcBef>
              <a:buClrTx/>
              <a:buSzTx/>
              <a:buFontTx/>
              <a:buNone/>
            </a:pPr>
            <a:r>
              <a:rPr lang="en-US" altLang="en-US" sz="2800" i="1" dirty="0">
                <a:solidFill>
                  <a:srgbClr val="CC0000"/>
                </a:solidFill>
                <a:latin typeface="+mn-lt"/>
              </a:rPr>
              <a:t>tracker:</a:t>
            </a:r>
            <a:r>
              <a:rPr lang="en-US" altLang="en-US" sz="2800" dirty="0">
                <a:latin typeface="+mn-lt"/>
              </a:rPr>
              <a:t> </a:t>
            </a:r>
            <a:r>
              <a:rPr lang="en-US" altLang="en-US" sz="2400" dirty="0">
                <a:latin typeface="+mn-lt"/>
              </a:rPr>
              <a:t>tracks peers </a:t>
            </a:r>
            <a:endParaRPr lang="en-US" altLang="en-US" sz="2400" dirty="0">
              <a:latin typeface="+mn-lt"/>
            </a:endParaRPr>
          </a:p>
          <a:p>
            <a:pPr eaLnBrk="1" hangingPunct="1">
              <a:lnSpc>
                <a:spcPct val="85000"/>
              </a:lnSpc>
              <a:spcBef>
                <a:spcPct val="0"/>
              </a:spcBef>
              <a:buClrTx/>
              <a:buSzTx/>
              <a:buFontTx/>
              <a:buNone/>
            </a:pPr>
            <a:r>
              <a:rPr lang="en-US" altLang="en-US" sz="2400" dirty="0">
                <a:latin typeface="+mn-lt"/>
              </a:rPr>
              <a:t>participating in torrent</a:t>
            </a:r>
            <a:endParaRPr lang="en-US" altLang="en-US" sz="2400" dirty="0">
              <a:latin typeface="+mn-lt"/>
            </a:endParaRPr>
          </a:p>
        </p:txBody>
      </p:sp>
      <p:sp>
        <p:nvSpPr>
          <p:cNvPr id="11" name="Text Box 41"/>
          <p:cNvSpPr txBox="true">
            <a:spLocks noChangeArrowheads="true"/>
          </p:cNvSpPr>
          <p:nvPr/>
        </p:nvSpPr>
        <p:spPr bwMode="auto">
          <a:xfrm>
            <a:off x="6474661" y="2385559"/>
            <a:ext cx="4044723" cy="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pPr>
            <a:r>
              <a:rPr lang="en-US" altLang="en-US" sz="2800" i="1" dirty="0">
                <a:solidFill>
                  <a:srgbClr val="CC0000"/>
                </a:solidFill>
                <a:latin typeface="+mn-lt"/>
              </a:rPr>
              <a:t>torrent:</a:t>
            </a:r>
            <a:r>
              <a:rPr lang="en-US" altLang="en-US" sz="2800" dirty="0">
                <a:latin typeface="+mn-lt"/>
              </a:rPr>
              <a:t> </a:t>
            </a:r>
            <a:r>
              <a:rPr lang="en-US" altLang="en-US" sz="2400" dirty="0">
                <a:latin typeface="+mn-lt"/>
              </a:rPr>
              <a:t>group of peers exchanging  chunks of a file</a:t>
            </a:r>
            <a:endParaRPr lang="en-US" altLang="en-US" sz="2400" dirty="0">
              <a:latin typeface="+mn-lt"/>
            </a:endParaRPr>
          </a:p>
        </p:txBody>
      </p:sp>
      <p:sp>
        <p:nvSpPr>
          <p:cNvPr id="12" name="Line 21"/>
          <p:cNvSpPr>
            <a:spLocks noChangeShapeType="true"/>
          </p:cNvSpPr>
          <p:nvPr/>
        </p:nvSpPr>
        <p:spPr bwMode="auto">
          <a:xfrm>
            <a:off x="3499687" y="3765096"/>
            <a:ext cx="1587" cy="536575"/>
          </a:xfrm>
          <a:prstGeom prst="line">
            <a:avLst/>
          </a:prstGeom>
          <a:noFill/>
          <a:ln w="19050">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5"/>
          <p:cNvSpPr>
            <a:spLocks noChangeShapeType="true"/>
          </p:cNvSpPr>
          <p:nvPr/>
        </p:nvSpPr>
        <p:spPr bwMode="auto">
          <a:xfrm>
            <a:off x="4845887" y="3493634"/>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26"/>
          <p:cNvSpPr>
            <a:spLocks noChangeShapeType="true"/>
          </p:cNvSpPr>
          <p:nvPr/>
        </p:nvSpPr>
        <p:spPr bwMode="auto">
          <a:xfrm>
            <a:off x="4642687" y="3644446"/>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27"/>
          <p:cNvSpPr>
            <a:spLocks noChangeShapeType="true"/>
          </p:cNvSpPr>
          <p:nvPr/>
        </p:nvSpPr>
        <p:spPr bwMode="auto">
          <a:xfrm flipH="true" flipV="true">
            <a:off x="6282574" y="3404734"/>
            <a:ext cx="1168400" cy="3063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28"/>
          <p:cNvSpPr>
            <a:spLocks noChangeShapeType="true"/>
          </p:cNvSpPr>
          <p:nvPr/>
        </p:nvSpPr>
        <p:spPr bwMode="auto">
          <a:xfrm flipH="true">
            <a:off x="5466599" y="3941309"/>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29"/>
          <p:cNvSpPr>
            <a:spLocks noChangeShapeType="true"/>
          </p:cNvSpPr>
          <p:nvPr/>
        </p:nvSpPr>
        <p:spPr bwMode="auto">
          <a:xfrm flipH="true">
            <a:off x="5553912" y="5906634"/>
            <a:ext cx="739775" cy="1635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30"/>
          <p:cNvSpPr>
            <a:spLocks noChangeShapeType="true"/>
          </p:cNvSpPr>
          <p:nvPr/>
        </p:nvSpPr>
        <p:spPr bwMode="auto">
          <a:xfrm flipH="true">
            <a:off x="5072899" y="3603171"/>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31"/>
          <p:cNvSpPr>
            <a:spLocks noChangeShapeType="true"/>
          </p:cNvSpPr>
          <p:nvPr/>
        </p:nvSpPr>
        <p:spPr bwMode="auto">
          <a:xfrm flipV="true">
            <a:off x="5237999" y="4989059"/>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32"/>
          <p:cNvSpPr>
            <a:spLocks noChangeShapeType="true"/>
          </p:cNvSpPr>
          <p:nvPr/>
        </p:nvSpPr>
        <p:spPr bwMode="auto">
          <a:xfrm>
            <a:off x="6238124" y="3547609"/>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33"/>
          <p:cNvSpPr>
            <a:spLocks noChangeShapeType="true"/>
          </p:cNvSpPr>
          <p:nvPr/>
        </p:nvSpPr>
        <p:spPr bwMode="auto">
          <a:xfrm>
            <a:off x="6681037" y="5928859"/>
            <a:ext cx="376237"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34"/>
          <p:cNvSpPr>
            <a:spLocks noChangeShapeType="true"/>
          </p:cNvSpPr>
          <p:nvPr/>
        </p:nvSpPr>
        <p:spPr bwMode="auto">
          <a:xfrm>
            <a:off x="5566612" y="6224134"/>
            <a:ext cx="1490662" cy="15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35"/>
          <p:cNvSpPr txBox="true">
            <a:spLocks noChangeArrowheads="true"/>
          </p:cNvSpPr>
          <p:nvPr/>
        </p:nvSpPr>
        <p:spPr bwMode="auto">
          <a:xfrm>
            <a:off x="1731212" y="4766809"/>
            <a:ext cx="15850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a:latin typeface="+mn-lt"/>
              </a:rPr>
              <a:t>Alice arrives  …</a:t>
            </a:r>
            <a:endParaRPr lang="en-US" altLang="en-US" sz="1800">
              <a:latin typeface="+mn-lt"/>
            </a:endParaRPr>
          </a:p>
        </p:txBody>
      </p:sp>
      <p:sp>
        <p:nvSpPr>
          <p:cNvPr id="25" name="Line 38"/>
          <p:cNvSpPr>
            <a:spLocks noChangeShapeType="true"/>
          </p:cNvSpPr>
          <p:nvPr/>
        </p:nvSpPr>
        <p:spPr bwMode="auto">
          <a:xfrm flipH="true">
            <a:off x="7231899" y="5163684"/>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6" name="Picture 39" descr="Alice"/>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2886912" y="4284209"/>
            <a:ext cx="4746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Line 42"/>
          <p:cNvSpPr>
            <a:spLocks noChangeShapeType="true"/>
          </p:cNvSpPr>
          <p:nvPr/>
        </p:nvSpPr>
        <p:spPr bwMode="auto">
          <a:xfrm>
            <a:off x="2715462" y="3122159"/>
            <a:ext cx="476250" cy="258762"/>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en-US"/>
          </a:p>
        </p:txBody>
      </p:sp>
      <p:sp>
        <p:nvSpPr>
          <p:cNvPr id="28" name="Text Box 35"/>
          <p:cNvSpPr txBox="true">
            <a:spLocks noChangeArrowheads="true"/>
          </p:cNvSpPr>
          <p:nvPr/>
        </p:nvSpPr>
        <p:spPr bwMode="auto">
          <a:xfrm>
            <a:off x="1745499" y="5027159"/>
            <a:ext cx="2160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a:latin typeface="+mn-lt"/>
              </a:rPr>
              <a:t>… obtains list</a:t>
            </a:r>
            <a:endParaRPr lang="en-US" altLang="en-US" sz="1800">
              <a:latin typeface="+mn-lt"/>
            </a:endParaRPr>
          </a:p>
          <a:p>
            <a:pPr eaLnBrk="1" hangingPunct="1">
              <a:spcBef>
                <a:spcPct val="0"/>
              </a:spcBef>
              <a:buClrTx/>
              <a:buSzTx/>
              <a:buFontTx/>
              <a:buNone/>
            </a:pPr>
            <a:r>
              <a:rPr lang="en-US" altLang="en-US" sz="1800">
                <a:latin typeface="+mn-lt"/>
              </a:rPr>
              <a:t>of peers from tracker</a:t>
            </a:r>
            <a:endParaRPr lang="en-US" altLang="en-US" sz="1800">
              <a:latin typeface="+mn-lt"/>
            </a:endParaRPr>
          </a:p>
        </p:txBody>
      </p:sp>
      <p:grpSp>
        <p:nvGrpSpPr>
          <p:cNvPr id="2" name="Group 68"/>
          <p:cNvGrpSpPr/>
          <p:nvPr/>
        </p:nvGrpSpPr>
        <p:grpSpPr bwMode="auto">
          <a:xfrm>
            <a:off x="3879099" y="3571421"/>
            <a:ext cx="3492500" cy="2163763"/>
            <a:chOff x="1752" y="2166"/>
            <a:chExt cx="2200" cy="1363"/>
          </a:xfrm>
        </p:grpSpPr>
        <p:sp>
          <p:nvSpPr>
            <p:cNvPr id="30" name="Line 22"/>
            <p:cNvSpPr>
              <a:spLocks noChangeShapeType="true"/>
            </p:cNvSpPr>
            <p:nvPr/>
          </p:nvSpPr>
          <p:spPr bwMode="auto">
            <a:xfrm flipV="true">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3"/>
            <p:cNvSpPr>
              <a:spLocks noChangeShapeType="true"/>
            </p:cNvSpPr>
            <p:nvPr/>
          </p:nvSpPr>
          <p:spPr bwMode="auto">
            <a:xfrm flipV="true">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24"/>
            <p:cNvSpPr>
              <a:spLocks noChangeShapeType="true"/>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Text Box 35"/>
          <p:cNvSpPr txBox="true">
            <a:spLocks noChangeArrowheads="true"/>
          </p:cNvSpPr>
          <p:nvPr/>
        </p:nvSpPr>
        <p:spPr bwMode="auto">
          <a:xfrm>
            <a:off x="1705812" y="5568496"/>
            <a:ext cx="31720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a:latin typeface="+mn-lt"/>
              </a:rPr>
              <a:t>… and begins exchanging </a:t>
            </a:r>
            <a:endParaRPr lang="en-US" altLang="en-US" sz="1800">
              <a:latin typeface="+mn-lt"/>
            </a:endParaRPr>
          </a:p>
          <a:p>
            <a:pPr eaLnBrk="1" hangingPunct="1">
              <a:spcBef>
                <a:spcPct val="0"/>
              </a:spcBef>
              <a:buClrTx/>
              <a:buSzTx/>
              <a:buFontTx/>
              <a:buNone/>
            </a:pPr>
            <a:r>
              <a:rPr lang="en-US" altLang="en-US" sz="1800">
                <a:latin typeface="+mn-lt"/>
              </a:rPr>
              <a:t>file chunks with peers in torrent</a:t>
            </a:r>
            <a:endParaRPr lang="en-US" altLang="en-US" sz="1800">
              <a:latin typeface="+mn-lt"/>
            </a:endParaRPr>
          </a:p>
        </p:txBody>
      </p:sp>
      <p:grpSp>
        <p:nvGrpSpPr>
          <p:cNvPr id="3" name="Group 71"/>
          <p:cNvGrpSpPr/>
          <p:nvPr/>
        </p:nvGrpSpPr>
        <p:grpSpPr bwMode="auto">
          <a:xfrm>
            <a:off x="3282199" y="3080884"/>
            <a:ext cx="379413" cy="604837"/>
            <a:chOff x="4140" y="429"/>
            <a:chExt cx="1425" cy="2396"/>
          </a:xfrm>
        </p:grpSpPr>
        <p:sp>
          <p:nvSpPr>
            <p:cNvPr id="35" name="Freeform 72"/>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 name="Rectangle 73"/>
            <p:cNvSpPr>
              <a:spLocks noChangeArrowheads="true"/>
            </p:cNvSpPr>
            <p:nvPr/>
          </p:nvSpPr>
          <p:spPr bwMode="auto">
            <a:xfrm>
              <a:off x="4206" y="429"/>
              <a:ext cx="1049"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7" name="Freeform 74"/>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8" name="Freeform 75"/>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9" name="Rectangle 76"/>
            <p:cNvSpPr>
              <a:spLocks noChangeArrowheads="true"/>
            </p:cNvSpPr>
            <p:nvPr/>
          </p:nvSpPr>
          <p:spPr bwMode="auto">
            <a:xfrm>
              <a:off x="4212" y="693"/>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4" name="Group 77"/>
            <p:cNvGrpSpPr/>
            <p:nvPr/>
          </p:nvGrpSpPr>
          <p:grpSpPr bwMode="auto">
            <a:xfrm>
              <a:off x="4749" y="668"/>
              <a:ext cx="581" cy="145"/>
              <a:chOff x="614" y="2568"/>
              <a:chExt cx="725" cy="139"/>
            </a:xfrm>
          </p:grpSpPr>
          <p:sp>
            <p:nvSpPr>
              <p:cNvPr id="65" name="AutoShape 78"/>
              <p:cNvSpPr>
                <a:spLocks noChangeArrowheads="true"/>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6" name="AutoShape 79"/>
              <p:cNvSpPr>
                <a:spLocks noChangeArrowheads="true"/>
              </p:cNvSpPr>
              <p:nvPr/>
            </p:nvSpPr>
            <p:spPr bwMode="auto">
              <a:xfrm>
                <a:off x="628" y="2586"/>
                <a:ext cx="699" cy="102"/>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1" name="Rectangle 80"/>
            <p:cNvSpPr>
              <a:spLocks noChangeArrowheads="true"/>
            </p:cNvSpPr>
            <p:nvPr/>
          </p:nvSpPr>
          <p:spPr bwMode="auto">
            <a:xfrm>
              <a:off x="4223" y="1020"/>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5" name="Group 81"/>
            <p:cNvGrpSpPr/>
            <p:nvPr/>
          </p:nvGrpSpPr>
          <p:grpSpPr bwMode="auto">
            <a:xfrm>
              <a:off x="4747" y="994"/>
              <a:ext cx="581" cy="134"/>
              <a:chOff x="614" y="2568"/>
              <a:chExt cx="725" cy="139"/>
            </a:xfrm>
          </p:grpSpPr>
          <p:sp>
            <p:nvSpPr>
              <p:cNvPr id="63" name="AutoShape 82"/>
              <p:cNvSpPr>
                <a:spLocks noChangeArrowheads="true"/>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4" name="AutoShape 83"/>
              <p:cNvSpPr>
                <a:spLocks noChangeArrowheads="true"/>
              </p:cNvSpPr>
              <p:nvPr/>
            </p:nvSpPr>
            <p:spPr bwMode="auto">
              <a:xfrm>
                <a:off x="630" y="2582"/>
                <a:ext cx="692"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3" name="Rectangle 84"/>
            <p:cNvSpPr>
              <a:spLocks noChangeArrowheads="true"/>
            </p:cNvSpPr>
            <p:nvPr/>
          </p:nvSpPr>
          <p:spPr bwMode="auto">
            <a:xfrm>
              <a:off x="4218" y="1360"/>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4" name="Rectangle 85"/>
            <p:cNvSpPr>
              <a:spLocks noChangeArrowheads="true"/>
            </p:cNvSpPr>
            <p:nvPr/>
          </p:nvSpPr>
          <p:spPr bwMode="auto">
            <a:xfrm>
              <a:off x="4229" y="1655"/>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29" name="Group 86"/>
            <p:cNvGrpSpPr/>
            <p:nvPr/>
          </p:nvGrpSpPr>
          <p:grpSpPr bwMode="auto">
            <a:xfrm>
              <a:off x="4735" y="1627"/>
              <a:ext cx="582" cy="151"/>
              <a:chOff x="614" y="2568"/>
              <a:chExt cx="725" cy="139"/>
            </a:xfrm>
          </p:grpSpPr>
          <p:sp>
            <p:nvSpPr>
              <p:cNvPr id="61" name="AutoShape 87"/>
              <p:cNvSpPr>
                <a:spLocks noChangeArrowheads="true"/>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2" name="AutoShape 88"/>
              <p:cNvSpPr>
                <a:spLocks noChangeArrowheads="true"/>
              </p:cNvSpPr>
              <p:nvPr/>
            </p:nvSpPr>
            <p:spPr bwMode="auto">
              <a:xfrm>
                <a:off x="630" y="2588"/>
                <a:ext cx="691"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6" name="Freeform 89"/>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34" name="Group 90"/>
            <p:cNvGrpSpPr/>
            <p:nvPr/>
          </p:nvGrpSpPr>
          <p:grpSpPr bwMode="auto">
            <a:xfrm>
              <a:off x="4739" y="1327"/>
              <a:ext cx="582" cy="139"/>
              <a:chOff x="614" y="2568"/>
              <a:chExt cx="725" cy="139"/>
            </a:xfrm>
          </p:grpSpPr>
          <p:sp>
            <p:nvSpPr>
              <p:cNvPr id="59" name="AutoShape 91"/>
              <p:cNvSpPr>
                <a:spLocks noChangeArrowheads="true"/>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0" name="AutoShape 92"/>
              <p:cNvSpPr>
                <a:spLocks noChangeArrowheads="true"/>
              </p:cNvSpPr>
              <p:nvPr/>
            </p:nvSpPr>
            <p:spPr bwMode="auto">
              <a:xfrm>
                <a:off x="618" y="2588"/>
                <a:ext cx="706"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8" name="Rectangle 93"/>
            <p:cNvSpPr>
              <a:spLocks noChangeArrowheads="true"/>
            </p:cNvSpPr>
            <p:nvPr/>
          </p:nvSpPr>
          <p:spPr bwMode="auto">
            <a:xfrm>
              <a:off x="5249" y="429"/>
              <a:ext cx="72" cy="2289"/>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9" name="Freeform 94"/>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0" name="Freeform 95"/>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1" name="Oval 96"/>
            <p:cNvSpPr>
              <a:spLocks noChangeArrowheads="true"/>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2" name="Freeform 97"/>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3" name="AutoShape 98"/>
            <p:cNvSpPr>
              <a:spLocks noChangeArrowheads="true"/>
            </p:cNvSpPr>
            <p:nvPr/>
          </p:nvSpPr>
          <p:spPr bwMode="auto">
            <a:xfrm>
              <a:off x="4140" y="2680"/>
              <a:ext cx="1198" cy="145"/>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4" name="AutoShape 99"/>
            <p:cNvSpPr>
              <a:spLocks noChangeArrowheads="true"/>
            </p:cNvSpPr>
            <p:nvPr/>
          </p:nvSpPr>
          <p:spPr bwMode="auto">
            <a:xfrm>
              <a:off x="4206" y="2712"/>
              <a:ext cx="1073" cy="82"/>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5" name="Oval 100"/>
            <p:cNvSpPr>
              <a:spLocks noChangeArrowheads="true"/>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6" name="Oval 101"/>
            <p:cNvSpPr>
              <a:spLocks noChangeArrowheads="true"/>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80604020202020204" pitchFamily="34" charset="0"/>
              </a:endParaRPr>
            </a:p>
          </p:txBody>
        </p:sp>
        <p:sp>
          <p:nvSpPr>
            <p:cNvPr id="57" name="Oval 102"/>
            <p:cNvSpPr>
              <a:spLocks noChangeArrowheads="true"/>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8" name="Rectangle 103"/>
            <p:cNvSpPr>
              <a:spLocks noChangeArrowheads="true"/>
            </p:cNvSpPr>
            <p:nvPr/>
          </p:nvSpPr>
          <p:spPr bwMode="auto">
            <a:xfrm>
              <a:off x="5064" y="1838"/>
              <a:ext cx="83" cy="761"/>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grpSp>
        <p:nvGrpSpPr>
          <p:cNvPr id="40" name="Group 104"/>
          <p:cNvGrpSpPr/>
          <p:nvPr/>
        </p:nvGrpSpPr>
        <p:grpSpPr bwMode="auto">
          <a:xfrm>
            <a:off x="3175837" y="4320721"/>
            <a:ext cx="685800" cy="588963"/>
            <a:chOff x="-44" y="1473"/>
            <a:chExt cx="981" cy="1105"/>
          </a:xfrm>
        </p:grpSpPr>
        <p:pic>
          <p:nvPicPr>
            <p:cNvPr id="68" name="Picture 105" descr="desktop_computer_stylized_medium"/>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06"/>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42" name="Group 107"/>
          <p:cNvGrpSpPr/>
          <p:nvPr/>
        </p:nvGrpSpPr>
        <p:grpSpPr bwMode="auto">
          <a:xfrm>
            <a:off x="4545849" y="5333546"/>
            <a:ext cx="728663" cy="620713"/>
            <a:chOff x="-44" y="1473"/>
            <a:chExt cx="981" cy="1105"/>
          </a:xfrm>
        </p:grpSpPr>
        <p:pic>
          <p:nvPicPr>
            <p:cNvPr id="71" name="Picture 108" descr="desktop_computer_stylized_medium"/>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109"/>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45" name="Group 110"/>
          <p:cNvGrpSpPr/>
          <p:nvPr/>
        </p:nvGrpSpPr>
        <p:grpSpPr bwMode="auto">
          <a:xfrm>
            <a:off x="4828424" y="5911396"/>
            <a:ext cx="728663" cy="620713"/>
            <a:chOff x="-44" y="1473"/>
            <a:chExt cx="981" cy="1105"/>
          </a:xfrm>
        </p:grpSpPr>
        <p:pic>
          <p:nvPicPr>
            <p:cNvPr id="74" name="Picture 111" descr="desktop_computer_stylized_medium"/>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12"/>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47" name="Group 113"/>
          <p:cNvGrpSpPr/>
          <p:nvPr/>
        </p:nvGrpSpPr>
        <p:grpSpPr bwMode="auto">
          <a:xfrm flipH="true">
            <a:off x="7462087" y="4757284"/>
            <a:ext cx="728662" cy="620712"/>
            <a:chOff x="-44" y="1473"/>
            <a:chExt cx="981" cy="1105"/>
          </a:xfrm>
        </p:grpSpPr>
        <p:pic>
          <p:nvPicPr>
            <p:cNvPr id="77" name="Picture 114" descr="desktop_computer_stylized_medium"/>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115"/>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67" name="Group 116"/>
          <p:cNvGrpSpPr/>
          <p:nvPr/>
        </p:nvGrpSpPr>
        <p:grpSpPr bwMode="auto">
          <a:xfrm flipH="true">
            <a:off x="7114424" y="6095546"/>
            <a:ext cx="728663" cy="620713"/>
            <a:chOff x="-44" y="1473"/>
            <a:chExt cx="981" cy="1105"/>
          </a:xfrm>
        </p:grpSpPr>
        <p:pic>
          <p:nvPicPr>
            <p:cNvPr id="80" name="Picture 117" descr="desktop_computer_stylized_medium"/>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11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70" name="Group 119"/>
          <p:cNvGrpSpPr/>
          <p:nvPr/>
        </p:nvGrpSpPr>
        <p:grpSpPr bwMode="auto">
          <a:xfrm flipH="true">
            <a:off x="7516062" y="3569834"/>
            <a:ext cx="728662" cy="620712"/>
            <a:chOff x="-44" y="1473"/>
            <a:chExt cx="981" cy="1105"/>
          </a:xfrm>
        </p:grpSpPr>
        <p:pic>
          <p:nvPicPr>
            <p:cNvPr id="83" name="Picture 120" descr="desktop_computer_stylized_medium"/>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121"/>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73" name="Group 122"/>
          <p:cNvGrpSpPr/>
          <p:nvPr/>
        </p:nvGrpSpPr>
        <p:grpSpPr bwMode="auto">
          <a:xfrm flipH="true">
            <a:off x="5719012" y="3036434"/>
            <a:ext cx="641350" cy="620712"/>
            <a:chOff x="-44" y="1473"/>
            <a:chExt cx="981" cy="1105"/>
          </a:xfrm>
        </p:grpSpPr>
        <p:pic>
          <p:nvPicPr>
            <p:cNvPr id="86" name="Picture 123" descr="desktop_computer_stylized_medium"/>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24"/>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76" name="Group 125"/>
          <p:cNvGrpSpPr/>
          <p:nvPr/>
        </p:nvGrpSpPr>
        <p:grpSpPr bwMode="auto">
          <a:xfrm>
            <a:off x="4109287" y="3026909"/>
            <a:ext cx="728662" cy="620712"/>
            <a:chOff x="-44" y="1473"/>
            <a:chExt cx="981" cy="1105"/>
          </a:xfrm>
        </p:grpSpPr>
        <p:pic>
          <p:nvPicPr>
            <p:cNvPr id="89" name="Picture 126" descr="desktop_computer_stylized_medium"/>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127"/>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79" name="Group 129"/>
          <p:cNvGrpSpPr/>
          <p:nvPr/>
        </p:nvGrpSpPr>
        <p:grpSpPr bwMode="auto">
          <a:xfrm>
            <a:off x="6209549" y="5639934"/>
            <a:ext cx="490538" cy="412750"/>
            <a:chOff x="-44" y="1473"/>
            <a:chExt cx="981" cy="1105"/>
          </a:xfrm>
        </p:grpSpPr>
        <p:pic>
          <p:nvPicPr>
            <p:cNvPr id="92" name="Picture 130" descr="desktop_computer_stylized_medium"/>
            <p:cNvPicPr>
              <a:picLocks noChangeAspect="true" noChangeArrowheads="true"/>
            </p:cNvPicPr>
            <p:nvPr/>
          </p:nvPicPr>
          <p:blipFill>
            <a:blip r:embed="rId4"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31"/>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10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par>
                                <p:cTn id="11" presetID="9"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dissolv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1000"/>
                                        <p:tgtEl>
                                          <p:spTgt spid="28"/>
                                        </p:tgtEl>
                                      </p:cBhvr>
                                    </p:animEffec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1000"/>
                                        <p:tgtEl>
                                          <p:spTgt spid="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dissolve">
                                      <p:cBhvr>
                                        <p:cTn id="29" dur="1000"/>
                                        <p:tgtEl>
                                          <p:spTgt spid="33"/>
                                        </p:tgtEl>
                                      </p:cBhvr>
                                    </p:animEffect>
                                  </p:childTnLst>
                                </p:cTn>
                              </p:par>
                              <p:par>
                                <p:cTn id="30" presetID="9" presetClass="exit" presetSubtype="0" fill="hold" nodeType="withEffect">
                                  <p:stCondLst>
                                    <p:cond delay="0"/>
                                  </p:stCondLst>
                                  <p:childTnLst>
                                    <p:animEffect transition="out" filter="dissolv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3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At any given time, each peer will have a subset of chunks from the file, with different peers having different subsets.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Periodically, Alice will ask each of her neighbouring peers (over the TCP connections) for the list of the chunks they have.</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If Alice has L different neighbours, she will obtain L lists of chunks.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With this knowledge, Alice will issue requests (again over the TCP connections) for chunks she currently does not have.</a:t>
            </a:r>
            <a:endParaRPr lang="en-US" altLang="en-US" sz="2400" dirty="0">
              <a:latin typeface="+mn-lt"/>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So at any given instant of time, Alice will have a subset of chunks and will know which chunks her neighbours have.</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With this information, Alice will have two important decisions to make. </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First, which chunks should she request first from her neighbours?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And second, to which of her neighbours should she send requested chunks?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In deciding which chunks to request, Alice uses a technique called </a:t>
            </a:r>
            <a:r>
              <a:rPr lang="en-IN" sz="2400" b="1" i="1" dirty="0" smtClean="0">
                <a:solidFill>
                  <a:srgbClr val="FFC000"/>
                </a:solidFill>
                <a:latin typeface="+mn-lt"/>
              </a:rPr>
              <a:t>rarest first</a:t>
            </a:r>
            <a:r>
              <a:rPr lang="en-IN" sz="2400" dirty="0" smtClean="0">
                <a:latin typeface="+mn-lt"/>
              </a:rPr>
              <a:t>.</a:t>
            </a:r>
            <a:endParaRPr lang="en-IN" sz="2400" dirty="0" smtClean="0">
              <a:latin typeface="+mn-lt"/>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The idea is to determine, from among the chunks she does not have, the chunks that are the rarest among her neighbours (that is, the chunks that have the fewest repeated copies among her neighbours) and then request those rarest chunks first.</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In this manner, the rarest chunks get more quickly redistributed, aiming to (roughly) equalize the numbers of copies of each chunk in the torrent.</a:t>
            </a:r>
            <a:endParaRPr lang="en-US" altLang="en-US" sz="2400" dirty="0">
              <a:latin typeface="+mn-lt"/>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To determine which requests she responds to, BitTorrent uses a clever trading algorithm.</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The basic idea is that Alice gives priority to the neighbours that are currently supplying her data at the highest rate.</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Specifically, for each of her neighbours, Alice continually measures the rate at which she receives bits and determines the four peers that are feeding her bits at the highest rate.</a:t>
            </a:r>
            <a:endParaRPr lang="en-IN" sz="2400" dirty="0" smtClean="0">
              <a:latin typeface="+mn-lt"/>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She then reciprocates by sending chunks to these same four peers.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Every 10 seconds, she recalculates the rates and possibly modifies the set of four peers.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In BitTorrent lingo, these four peers are said to be </a:t>
            </a:r>
            <a:r>
              <a:rPr lang="en-IN" sz="2400" b="1" i="1" dirty="0" smtClean="0">
                <a:solidFill>
                  <a:srgbClr val="C00000"/>
                </a:solidFill>
                <a:latin typeface="+mn-lt"/>
              </a:rPr>
              <a:t>unchoked</a:t>
            </a:r>
            <a:r>
              <a:rPr lang="en-IN" sz="2400" dirty="0" smtClean="0">
                <a:latin typeface="+mn-lt"/>
              </a:rPr>
              <a:t>.</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Importantly, every 30 seconds, she also picks one additional neighbour at random and sends it chunks.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Let’s call the randomly chosen peer </a:t>
            </a:r>
            <a:r>
              <a:rPr lang="en-IN" sz="2400" b="1" i="1" dirty="0" smtClean="0">
                <a:solidFill>
                  <a:srgbClr val="00B050"/>
                </a:solidFill>
                <a:latin typeface="+mn-lt"/>
              </a:rPr>
              <a:t>Bob</a:t>
            </a:r>
            <a:r>
              <a:rPr lang="en-IN" sz="2400" dirty="0" smtClean="0">
                <a:latin typeface="+mn-lt"/>
              </a:rPr>
              <a:t>.</a:t>
            </a:r>
            <a:endParaRPr lang="en-US" altLang="en-US" sz="2400" dirty="0">
              <a:latin typeface="+mn-lt"/>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In BitTorrent lingo, Bob is said to be </a:t>
            </a:r>
            <a:r>
              <a:rPr lang="en-IN" sz="2400" b="1" i="1" dirty="0" smtClean="0">
                <a:solidFill>
                  <a:srgbClr val="C00000"/>
                </a:solidFill>
                <a:latin typeface="+mn-lt"/>
              </a:rPr>
              <a:t>optimistically</a:t>
            </a:r>
            <a:r>
              <a:rPr lang="en-IN" sz="2400" b="1" dirty="0" smtClean="0">
                <a:solidFill>
                  <a:srgbClr val="C00000"/>
                </a:solidFill>
                <a:latin typeface="+mn-lt"/>
              </a:rPr>
              <a:t> </a:t>
            </a:r>
            <a:r>
              <a:rPr lang="en-IN" sz="2400" b="1" i="1" dirty="0" smtClean="0">
                <a:solidFill>
                  <a:srgbClr val="C00000"/>
                </a:solidFill>
                <a:latin typeface="+mn-lt"/>
              </a:rPr>
              <a:t>unchoked</a:t>
            </a:r>
            <a:r>
              <a:rPr lang="en-IN" sz="2400" dirty="0" smtClean="0">
                <a:solidFill>
                  <a:srgbClr val="C00000"/>
                </a:solidFill>
                <a:latin typeface="+mn-lt"/>
              </a:rPr>
              <a:t>.</a:t>
            </a:r>
            <a:endParaRPr lang="en-IN" sz="2400" dirty="0" smtClean="0">
              <a:solidFill>
                <a:srgbClr val="C00000"/>
              </a:solidFill>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Because Alice is sending data to Bob, she may become one of Bob’s top four uploaders, in which case Bob would start to send data to Alice.</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If the rate at which Bob sends data to Alice is high enough, Bob could then, in turn, become one of Alice’s top four uploaders.</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In other words, every 30 seconds, Alice will randomly choose a new trading partner and initiate trading with that partner.</a:t>
            </a:r>
            <a:endParaRPr lang="en-IN" sz="2400" dirty="0" smtClean="0">
              <a:latin typeface="+mn-lt"/>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If the two peers are satisfied with the trading, they will put each other in their top four lists and continue trading with each other until one of the peers finds a better partner.</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The effect is that peers capable of uploading at compatible rates tend to find each other.</a:t>
            </a:r>
            <a:endParaRPr lang="en-IN" sz="2400" dirty="0" smtClean="0">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9" name="Straight Connector 8"/>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11" name="Rectangle 10"/>
          <p:cNvSpPr/>
          <p:nvPr/>
        </p:nvSpPr>
        <p:spPr>
          <a:xfrm>
            <a:off x="363428" y="713905"/>
            <a:ext cx="7999758" cy="461665"/>
          </a:xfrm>
          <a:prstGeom prst="rect">
            <a:avLst/>
          </a:prstGeom>
        </p:spPr>
        <p:txBody>
          <a:bodyPr wrap="square">
            <a:spAutoFit/>
          </a:bodyPr>
          <a:lstStyle/>
          <a:p>
            <a:r>
              <a:rPr lang="en-IN" sz="2400" b="1" dirty="0">
                <a:solidFill>
                  <a:schemeClr val="accent2">
                    <a:lumMod val="75000"/>
                  </a:schemeClr>
                </a:solidFill>
              </a:rPr>
              <a:t>Sockets</a:t>
            </a:r>
            <a:endParaRPr lang="en-IN" sz="2400" b="1" dirty="0">
              <a:solidFill>
                <a:schemeClr val="accent2">
                  <a:lumMod val="75000"/>
                </a:schemeClr>
              </a:solidFill>
            </a:endParaRPr>
          </a:p>
        </p:txBody>
      </p:sp>
      <p:pic>
        <p:nvPicPr>
          <p:cNvPr id="111618" name="Picture 2"/>
          <p:cNvPicPr>
            <a:picLocks noChangeAspect="true" noChangeArrowheads="true"/>
          </p:cNvPicPr>
          <p:nvPr/>
        </p:nvPicPr>
        <p:blipFill>
          <a:blip r:embed="rId2" cstate="print"/>
          <a:srcRect/>
          <a:stretch>
            <a:fillRect/>
          </a:stretch>
        </p:blipFill>
        <p:spPr bwMode="auto">
          <a:xfrm>
            <a:off x="492578" y="1966913"/>
            <a:ext cx="9229725" cy="2924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P2P file distribution: BitTorrent </a:t>
            </a:r>
            <a:endParaRPr lang="en-IN" sz="2400" b="1" dirty="0">
              <a:solidFill>
                <a:schemeClr val="accent2">
                  <a:lumMod val="75000"/>
                </a:schemeClr>
              </a:solidFill>
            </a:endParaRPr>
          </a:p>
        </p:txBody>
      </p:sp>
      <p:sp>
        <p:nvSpPr>
          <p:cNvPr id="8" name="Rectangle 43"/>
          <p:cNvSpPr>
            <a:spLocks noChangeArrowheads="true"/>
          </p:cNvSpPr>
          <p:nvPr/>
        </p:nvSpPr>
        <p:spPr bwMode="auto">
          <a:xfrm>
            <a:off x="321711" y="1601738"/>
            <a:ext cx="9841191" cy="4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The random neighbour selection also allows new peers to get chunks, so that they can have something to trade.</a:t>
            </a:r>
            <a:endParaRPr lang="en-IN" sz="2400" dirty="0" smtClean="0">
              <a:latin typeface="+mn-lt"/>
            </a:endParaRPr>
          </a:p>
          <a:p>
            <a:pPr marL="360045" indent="-360045" algn="just">
              <a:spcBef>
                <a:spcPts val="600"/>
              </a:spcBef>
              <a:spcAft>
                <a:spcPts val="600"/>
              </a:spcAft>
              <a:buClr>
                <a:schemeClr val="accent2">
                  <a:lumMod val="75000"/>
                </a:schemeClr>
              </a:buClr>
              <a:buFont typeface="Wingdings" panose="05000000000000000000" pitchFamily="2" charset="2"/>
              <a:buChar char="§"/>
            </a:pPr>
            <a:r>
              <a:rPr lang="en-IN" sz="2400" dirty="0" smtClean="0">
                <a:latin typeface="+mn-lt"/>
              </a:rPr>
              <a:t>All other neighbouring peers besides these five peers (four “top” peers and one probing peer) are “</a:t>
            </a:r>
            <a:r>
              <a:rPr lang="en-IN" sz="2400" b="1" i="1" dirty="0" smtClean="0">
                <a:solidFill>
                  <a:srgbClr val="FF0000"/>
                </a:solidFill>
                <a:latin typeface="+mn-lt"/>
              </a:rPr>
              <a:t>choked</a:t>
            </a:r>
            <a:r>
              <a:rPr lang="en-IN" sz="2400" dirty="0" smtClean="0">
                <a:latin typeface="+mn-lt"/>
              </a:rPr>
              <a:t>,” that is, they do not receive any chunks from Alice.</a:t>
            </a:r>
            <a:endParaRPr lang="en-US" altLang="en-US" sz="2400" dirty="0">
              <a:latin typeface="+mn-lt"/>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Suggested Readings</a:t>
            </a:r>
            <a:endParaRPr lang="en-IN" sz="2400" b="1" dirty="0">
              <a:solidFill>
                <a:schemeClr val="accent2">
                  <a:lumMod val="75000"/>
                </a:schemeClr>
              </a:solidFill>
            </a:endParaRPr>
          </a:p>
        </p:txBody>
      </p:sp>
      <p:pic>
        <p:nvPicPr>
          <p:cNvPr id="8" name="Google Shape;665;p70"/>
          <p:cNvPicPr preferRelativeResize="false"/>
          <p:nvPr/>
        </p:nvPicPr>
        <p:blipFill>
          <a:blip r:embed="rId2" cstate="print"/>
          <a:stretch>
            <a:fillRect/>
          </a:stretch>
        </p:blipFill>
        <p:spPr>
          <a:xfrm>
            <a:off x="7717145" y="1513221"/>
            <a:ext cx="1864568" cy="1899298"/>
          </a:xfrm>
          <a:prstGeom prst="rect">
            <a:avLst/>
          </a:prstGeom>
          <a:noFill/>
          <a:ln>
            <a:noFill/>
          </a:ln>
        </p:spPr>
      </p:pic>
      <p:sp>
        <p:nvSpPr>
          <p:cNvPr id="9" name="Content Placeholder 3"/>
          <p:cNvSpPr txBox="true"/>
          <p:nvPr/>
        </p:nvSpPr>
        <p:spPr>
          <a:xfrm>
            <a:off x="185536" y="1456928"/>
            <a:ext cx="6453803"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sz="2400" dirty="0"/>
          </a:p>
          <a:p>
            <a:endParaRPr lang="en-US" sz="2400" dirty="0"/>
          </a:p>
        </p:txBody>
      </p:sp>
      <p:sp>
        <p:nvSpPr>
          <p:cNvPr id="11" name="Content Placeholder 3"/>
          <p:cNvSpPr txBox="true"/>
          <p:nvPr/>
        </p:nvSpPr>
        <p:spPr>
          <a:xfrm>
            <a:off x="185536" y="1456928"/>
            <a:ext cx="7456338" cy="3221089"/>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IN" dirty="0"/>
              <a:t>BitTorrent (BTT) White Paper</a:t>
            </a:r>
            <a:r>
              <a:rPr lang="en-US" dirty="0"/>
              <a:t> – </a:t>
            </a:r>
            <a:r>
              <a:rPr lang="en-IN" sz="2400" dirty="0">
                <a:hlinkClick r:id="rId3"/>
              </a:rPr>
              <a:t>https://www.bittorrent.com/btt/btt-docs/BitTorrent_(BTT)_White_Paper_v0.8.7_Feb_2019.pdf</a:t>
            </a:r>
            <a:endParaRPr lang="en-IN" sz="2400" dirty="0"/>
          </a:p>
          <a:p>
            <a:pPr algn="just">
              <a:buClr>
                <a:schemeClr val="accent2">
                  <a:lumMod val="75000"/>
                </a:schemeClr>
              </a:buClr>
            </a:pPr>
            <a:r>
              <a:rPr lang="en-IN" dirty="0"/>
              <a:t>Peer-to-peer networking with BitTorrent </a:t>
            </a:r>
            <a:r>
              <a:rPr lang="en-US" dirty="0"/>
              <a:t>–</a:t>
            </a:r>
            <a:r>
              <a:rPr lang="en-US" sz="2400" dirty="0"/>
              <a:t> </a:t>
            </a:r>
            <a:r>
              <a:rPr lang="en-IN" sz="2400" dirty="0">
                <a:hlinkClick r:id="rId4"/>
              </a:rPr>
              <a:t>http://web.cs.ucla.edu/classes/cs217/05BitTorrent.pdf</a:t>
            </a:r>
            <a:endParaRPr lang="en-IN" sz="2400" dirty="0"/>
          </a:p>
          <a:p>
            <a:pPr algn="just">
              <a:buClr>
                <a:schemeClr val="accent2">
                  <a:lumMod val="75000"/>
                </a:schemeClr>
              </a:buClr>
            </a:pPr>
            <a:r>
              <a:rPr lang="en-US" dirty="0"/>
              <a:t>Torrents Explained: How BitTorrent Works</a:t>
            </a:r>
            <a:r>
              <a:rPr lang="en-IN" dirty="0"/>
              <a:t> </a:t>
            </a:r>
            <a:r>
              <a:rPr lang="en-IN" sz="2400" dirty="0"/>
              <a:t>– </a:t>
            </a:r>
            <a:r>
              <a:rPr lang="en-IN" sz="2400" dirty="0">
                <a:hlinkClick r:id="rId5"/>
              </a:rPr>
              <a:t>https://</a:t>
            </a:r>
            <a:r>
              <a:rPr lang="en-IN" sz="2400" dirty="0" smtClean="0">
                <a:hlinkClick r:id="rId5"/>
              </a:rPr>
              <a:t>youtu.be/urzQeD7ftbI</a:t>
            </a:r>
            <a:endParaRPr lang="en-IN" sz="2400" dirty="0"/>
          </a:p>
        </p:txBody>
      </p:sp>
      <p:pic>
        <p:nvPicPr>
          <p:cNvPr id="2050" name="Picture 2"/>
          <p:cNvPicPr>
            <a:picLocks noChangeAspect="true" noChangeArrowheads="true"/>
          </p:cNvPicPr>
          <p:nvPr/>
        </p:nvPicPr>
        <p:blipFill rotWithShape="true">
          <a:blip r:embed="rId6" cstate="print">
            <a:extLst>
              <a:ext uri="{28A0092B-C50C-407E-A947-70E740481C1C}">
                <a14:useLocalDpi xmlns:a14="http://schemas.microsoft.com/office/drawing/2010/main" val="false"/>
              </a:ext>
            </a:extLst>
          </a:blip>
          <a:srcRect t="31405" r="27837" b="36218"/>
          <a:stretch>
            <a:fillRect/>
          </a:stretch>
        </p:blipFill>
        <p:spPr bwMode="auto">
          <a:xfrm>
            <a:off x="1859984" y="4902405"/>
            <a:ext cx="5842450" cy="1470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497214" cy="646331"/>
          </a:xfrm>
          <a:prstGeom prst="rect">
            <a:avLst/>
          </a:prstGeom>
        </p:spPr>
        <p:txBody>
          <a:bodyPr wrap="square">
            <a:spAutoFit/>
          </a:bodyPr>
          <a:lstStyle/>
          <a:p>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p:cNvSpPr/>
          <p:nvPr/>
        </p:nvSpPr>
        <p:spPr>
          <a:xfrm>
            <a:off x="4781916" y="3642664"/>
            <a:ext cx="6833435" cy="461665"/>
          </a:xfrm>
          <a:prstGeom prst="rect">
            <a:avLst/>
          </a:prstGeom>
        </p:spPr>
        <p:txBody>
          <a:bodyPr wrap="square">
            <a:spAutoFit/>
          </a:bodyPr>
          <a:lstStyle/>
          <a:p>
            <a:pPr algn="just"/>
            <a:r>
              <a:rPr lang="en-US" sz="2400" b="1" dirty="0" smtClean="0">
                <a:solidFill>
                  <a:schemeClr val="accent5">
                    <a:lumMod val="75000"/>
                  </a:schemeClr>
                </a:solidFill>
              </a:rPr>
              <a:t>Mahesh H.B.</a:t>
            </a:r>
            <a:endParaRPr lang="en-IN" sz="2400" b="1" dirty="0">
              <a:solidFill>
                <a:schemeClr val="accent5">
                  <a:lumMod val="75000"/>
                </a:schemeClr>
              </a:solidFill>
            </a:endParaRPr>
          </a:p>
        </p:txBody>
      </p:sp>
      <p:sp>
        <p:nvSpPr>
          <p:cNvPr id="21" name="Rectangle 20"/>
          <p:cNvSpPr/>
          <p:nvPr/>
        </p:nvSpPr>
        <p:spPr>
          <a:xfrm>
            <a:off x="4781916" y="4040269"/>
            <a:ext cx="6575197" cy="461665"/>
          </a:xfrm>
          <a:prstGeom prst="rect">
            <a:avLst/>
          </a:prstGeom>
        </p:spPr>
        <p:txBody>
          <a:bodyPr wrap="square">
            <a:spAutoFit/>
          </a:bodyPr>
          <a:lstStyle/>
          <a:p>
            <a:pPr algn="just"/>
            <a:r>
              <a:rPr lang="en-US" sz="2400" b="1" dirty="0">
                <a:solidFill>
                  <a:schemeClr val="accent5">
                    <a:lumMod val="75000"/>
                  </a:schemeClr>
                </a:solidFill>
              </a:rPr>
              <a:t>Department of Computer Science and Engineering</a:t>
            </a:r>
            <a:endParaRPr lang="en-IN" sz="2400" b="1" dirty="0">
              <a:solidFill>
                <a:schemeClr val="accent5">
                  <a:lumMod val="75000"/>
                </a:schemeClr>
              </a:solidFill>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r>
              <a:rPr lang="en-US" sz="3600" b="1" cap="all" dirty="0"/>
              <a:t>COMPUTER NETWORKS</a:t>
            </a:r>
            <a:endParaRPr lang="en-US" sz="3600" b="1" cap="all" dirty="0"/>
          </a:p>
        </p:txBody>
      </p:sp>
      <p:sp>
        <p:nvSpPr>
          <p:cNvPr id="13" name="Rectangle 12"/>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chemeClr val="accent5">
                    <a:lumMod val="75000"/>
                  </a:schemeClr>
                </a:solidFill>
              </a:rPr>
              <a:t>Mahesh H.B.</a:t>
            </a:r>
            <a:endParaRPr lang="en-IN" sz="2400" b="1" dirty="0">
              <a:solidFill>
                <a:schemeClr val="accent5">
                  <a:lumMod val="75000"/>
                </a:schemeClr>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chemeClr val="accent5">
                    <a:lumMod val="75000"/>
                  </a:schemeClr>
                </a:solidFill>
              </a:rPr>
              <a:t>Department of Computer Science and Engineering</a:t>
            </a:r>
            <a:endParaRPr lang="en-IN" sz="2000" b="1" dirty="0">
              <a:solidFill>
                <a:schemeClr val="accent5">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
        <p:nvSpPr>
          <p:cNvPr id="10" name="Rectangle 9"/>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cxnSp>
        <p:nvCxnSpPr>
          <p:cNvPr id="14" name="Straight Connector 13"/>
          <p:cNvCxnSpPr/>
          <p:nvPr/>
        </p:nvCxnSpPr>
        <p:spPr>
          <a:xfrm>
            <a:off x="-8308" y="854815"/>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3"/>
          <p:cNvSpPr txBox="true">
            <a:spLocks noChangeArrowheads="true"/>
          </p:cNvSpPr>
          <p:nvPr/>
        </p:nvSpPr>
        <p:spPr>
          <a:xfrm>
            <a:off x="310549" y="1868852"/>
            <a:ext cx="8300052" cy="4452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2.1 Principles of Network Applications</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2.2 Web, HTTP and HTTPS </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2.3 The Domain Name System</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2.4 P2P Applications</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solidFill>
                  <a:srgbClr val="000099"/>
                </a:solidFill>
              </a:rPr>
              <a:t>2.5</a:t>
            </a: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t>Socket Programming with TCP &amp; UDP</a:t>
            </a:r>
            <a:endParaRPr lang="en-US" altLang="en-US" dirty="0"/>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2.6 Other Application Layer Protocols </a:t>
            </a:r>
            <a:endParaRPr lang="en-US" altLang="en-US" dirty="0">
              <a:solidFill>
                <a:schemeClr val="bg1">
                  <a:lumMod val="75000"/>
                </a:schemeClr>
              </a:solidFill>
              <a:latin typeface="Calibri" panose="020F0502020204030204" pitchFamily="34" charset="0"/>
              <a:cs typeface="Calibri" panose="020F0502020204030204" pitchFamily="34" charset="0"/>
            </a:endParaRPr>
          </a:p>
        </p:txBody>
      </p:sp>
      <p:sp>
        <p:nvSpPr>
          <p:cNvPr id="9" name="Rectangle 8"/>
          <p:cNvSpPr/>
          <p:nvPr/>
        </p:nvSpPr>
        <p:spPr>
          <a:xfrm>
            <a:off x="393111" y="1126730"/>
            <a:ext cx="3457100" cy="461665"/>
          </a:xfrm>
          <a:prstGeom prst="rect">
            <a:avLst/>
          </a:prstGeom>
        </p:spPr>
        <p:txBody>
          <a:bodyPr wrap="none">
            <a:spAutoFit/>
          </a:bodyPr>
          <a:lstStyle/>
          <a:p>
            <a:r>
              <a:rPr lang="en-GB" sz="2400" b="1" dirty="0">
                <a:solidFill>
                  <a:schemeClr val="accent1">
                    <a:lumMod val="75000"/>
                  </a:schemeClr>
                </a:solidFill>
              </a:rPr>
              <a:t>Unit – 2 Application Layer</a:t>
            </a:r>
            <a:endParaRPr lang="en-IN" sz="2400"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a:t>
            </a:r>
            <a:endParaRPr lang="en-IN" sz="2400" b="1" dirty="0">
              <a:solidFill>
                <a:schemeClr val="accent2">
                  <a:lumMod val="75000"/>
                </a:schemeClr>
              </a:solidFill>
            </a:endParaRPr>
          </a:p>
        </p:txBody>
      </p:sp>
      <p:sp>
        <p:nvSpPr>
          <p:cNvPr id="9" name="Freeform 66"/>
          <p:cNvSpPr/>
          <p:nvPr/>
        </p:nvSpPr>
        <p:spPr bwMode="auto">
          <a:xfrm>
            <a:off x="6921504" y="3717501"/>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true">
            <a:gsLst>
              <a:gs pos="0">
                <a:srgbClr val="FFFFFF"/>
              </a:gs>
              <a:gs pos="100000">
                <a:schemeClr val="accent1">
                  <a:lumMod val="75000"/>
                </a:schemeClr>
              </a:gs>
            </a:gsLst>
            <a:lin ang="10800000" scaled="false"/>
          </a:gradFill>
          <a:ln w="9525">
            <a:solidFill>
              <a:srgbClr val="DDDDDD"/>
            </a:solidFill>
            <a:round/>
          </a:ln>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 name="Freeform 7"/>
          <p:cNvSpPr/>
          <p:nvPr/>
        </p:nvSpPr>
        <p:spPr bwMode="auto">
          <a:xfrm>
            <a:off x="3606804" y="5014488"/>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2" name="Text Box 51"/>
          <p:cNvSpPr txBox="true">
            <a:spLocks noChangeArrowheads="true"/>
          </p:cNvSpPr>
          <p:nvPr/>
        </p:nvSpPr>
        <p:spPr bwMode="auto">
          <a:xfrm>
            <a:off x="4044954" y="5146251"/>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Internet</a:t>
            </a:r>
            <a:endPar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 name="Line 52"/>
          <p:cNvSpPr>
            <a:spLocks noChangeShapeType="true"/>
          </p:cNvSpPr>
          <p:nvPr/>
        </p:nvSpPr>
        <p:spPr bwMode="auto">
          <a:xfrm>
            <a:off x="3365504" y="5557413"/>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 name="Text Box 53"/>
          <p:cNvSpPr txBox="true">
            <a:spLocks noChangeArrowheads="true"/>
          </p:cNvSpPr>
          <p:nvPr/>
        </p:nvSpPr>
        <p:spPr bwMode="auto">
          <a:xfrm>
            <a:off x="7386641" y="4782713"/>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controlled</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by OS</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CC0000"/>
              </a:solidFill>
              <a:effectLst/>
              <a:uLnTx/>
              <a:uFillTx/>
              <a:latin typeface="Times New Roman" pitchFamily="18" charset="0"/>
              <a:ea typeface="MS PGothic" panose="020B0600070205080204" pitchFamily="34" charset="-128"/>
            </a:endParaRPr>
          </a:p>
        </p:txBody>
      </p:sp>
      <p:sp>
        <p:nvSpPr>
          <p:cNvPr id="16" name="Text Box 56"/>
          <p:cNvSpPr txBox="true">
            <a:spLocks noChangeArrowheads="true"/>
          </p:cNvSpPr>
          <p:nvPr/>
        </p:nvSpPr>
        <p:spPr bwMode="auto">
          <a:xfrm>
            <a:off x="7364416" y="3882601"/>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controlled by</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9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app developer</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17" name="Freeform 45"/>
          <p:cNvSpPr/>
          <p:nvPr/>
        </p:nvSpPr>
        <p:spPr bwMode="auto">
          <a:xfrm>
            <a:off x="1181104" y="3781001"/>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true">
            <a:gsLst>
              <a:gs pos="0">
                <a:srgbClr val="FFFFFF"/>
              </a:gs>
              <a:gs pos="100000">
                <a:schemeClr val="accent1">
                  <a:lumMod val="75000"/>
                </a:schemeClr>
              </a:gs>
            </a:gsLst>
            <a:lin ang="0" scaled="true"/>
          </a:gradFill>
          <a:ln w="9525">
            <a:solidFill>
              <a:srgbClr val="DDDDDD"/>
            </a:solidFill>
            <a:round/>
          </a:ln>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 name="Rectangle 23"/>
          <p:cNvSpPr>
            <a:spLocks noChangeArrowheads="true"/>
          </p:cNvSpPr>
          <p:nvPr/>
        </p:nvSpPr>
        <p:spPr bwMode="auto">
          <a:xfrm>
            <a:off x="1984379" y="3736551"/>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0"/>
              </a:spcBef>
              <a:spcAft>
                <a:spcPct val="0"/>
              </a:spcAft>
            </a:pPr>
            <a:endParaRPr lang="en-US" altLang="en-US" sz="2400">
              <a:solidFill>
                <a:srgbClr val="000000"/>
              </a:solidFill>
              <a:latin typeface="Times New Roman" pitchFamily="18" charset="0"/>
            </a:endParaRPr>
          </a:p>
        </p:txBody>
      </p:sp>
      <p:sp>
        <p:nvSpPr>
          <p:cNvPr id="19" name="Rectangle 24"/>
          <p:cNvSpPr>
            <a:spLocks noChangeArrowheads="true"/>
          </p:cNvSpPr>
          <p:nvPr/>
        </p:nvSpPr>
        <p:spPr bwMode="auto">
          <a:xfrm>
            <a:off x="1946279" y="3790526"/>
            <a:ext cx="1273175" cy="1979612"/>
          </a:xfrm>
          <a:prstGeom prst="rect">
            <a:avLst/>
          </a:prstGeom>
          <a:solidFill>
            <a:srgbClr val="FFFFFF"/>
          </a:solidFill>
          <a:ln w="2857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anose="020B0600070205080204" pitchFamily="34" charset="-128"/>
            </a:endParaRPr>
          </a:p>
        </p:txBody>
      </p:sp>
      <p:sp>
        <p:nvSpPr>
          <p:cNvPr id="20" name="Line 25"/>
          <p:cNvSpPr>
            <a:spLocks noChangeShapeType="true"/>
          </p:cNvSpPr>
          <p:nvPr/>
        </p:nvSpPr>
        <p:spPr bwMode="auto">
          <a:xfrm>
            <a:off x="1955804" y="4550938"/>
            <a:ext cx="1263650" cy="31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1" name="Text Box 26"/>
          <p:cNvSpPr txBox="true">
            <a:spLocks noChangeArrowheads="true"/>
          </p:cNvSpPr>
          <p:nvPr/>
        </p:nvSpPr>
        <p:spPr bwMode="auto">
          <a:xfrm>
            <a:off x="1912941" y="4533476"/>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969696"/>
                </a:solidFill>
                <a:latin typeface="Tahoma" panose="020B0604030504040204" pitchFamily="34" charset="0"/>
              </a:rPr>
              <a:t>transport</a:t>
            </a:r>
            <a:endParaRPr lang="en-US" altLang="en-US" sz="1400">
              <a:solidFill>
                <a:srgbClr val="969696"/>
              </a:solidFill>
              <a:latin typeface="Tahoma" panose="020B0604030504040204" pitchFamily="34" charset="0"/>
            </a:endParaRPr>
          </a:p>
        </p:txBody>
      </p:sp>
      <p:sp>
        <p:nvSpPr>
          <p:cNvPr id="22" name="Line 27"/>
          <p:cNvSpPr>
            <a:spLocks noChangeShapeType="true"/>
          </p:cNvSpPr>
          <p:nvPr/>
        </p:nvSpPr>
        <p:spPr bwMode="auto">
          <a:xfrm>
            <a:off x="1963741" y="4871613"/>
            <a:ext cx="1263650" cy="31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 name="Line 28"/>
          <p:cNvSpPr>
            <a:spLocks noChangeShapeType="true"/>
          </p:cNvSpPr>
          <p:nvPr/>
        </p:nvSpPr>
        <p:spPr bwMode="auto">
          <a:xfrm>
            <a:off x="1949454" y="5181176"/>
            <a:ext cx="1263650" cy="31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 name="Line 29"/>
          <p:cNvSpPr>
            <a:spLocks noChangeShapeType="true"/>
          </p:cNvSpPr>
          <p:nvPr/>
        </p:nvSpPr>
        <p:spPr bwMode="auto">
          <a:xfrm>
            <a:off x="1949454" y="5466926"/>
            <a:ext cx="1263650" cy="31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5" name="Text Box 26"/>
          <p:cNvSpPr txBox="true">
            <a:spLocks noChangeArrowheads="true"/>
          </p:cNvSpPr>
          <p:nvPr/>
        </p:nvSpPr>
        <p:spPr bwMode="auto">
          <a:xfrm>
            <a:off x="1947866" y="3781001"/>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000000"/>
                </a:solidFill>
                <a:latin typeface="Tahoma" panose="020B0604030504040204" pitchFamily="34" charset="0"/>
              </a:rPr>
              <a:t>application</a:t>
            </a:r>
            <a:endParaRPr lang="en-US" altLang="en-US" sz="1400">
              <a:solidFill>
                <a:srgbClr val="000000"/>
              </a:solidFill>
              <a:latin typeface="Tahoma" panose="020B0604030504040204" pitchFamily="34" charset="0"/>
            </a:endParaRPr>
          </a:p>
        </p:txBody>
      </p:sp>
      <p:sp>
        <p:nvSpPr>
          <p:cNvPr id="26" name="Text Box 26"/>
          <p:cNvSpPr txBox="true">
            <a:spLocks noChangeArrowheads="true"/>
          </p:cNvSpPr>
          <p:nvPr/>
        </p:nvSpPr>
        <p:spPr bwMode="auto">
          <a:xfrm>
            <a:off x="1903416" y="5438351"/>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969696"/>
                </a:solidFill>
                <a:latin typeface="Tahoma" panose="020B0604030504040204" pitchFamily="34" charset="0"/>
              </a:rPr>
              <a:t>physical</a:t>
            </a:r>
            <a:endParaRPr lang="en-US" altLang="en-US" sz="1400">
              <a:solidFill>
                <a:srgbClr val="969696"/>
              </a:solidFill>
              <a:latin typeface="Tahoma" panose="020B0604030504040204" pitchFamily="34" charset="0"/>
            </a:endParaRPr>
          </a:p>
        </p:txBody>
      </p:sp>
      <p:sp>
        <p:nvSpPr>
          <p:cNvPr id="27" name="Text Box 26"/>
          <p:cNvSpPr txBox="true">
            <a:spLocks noChangeArrowheads="true"/>
          </p:cNvSpPr>
          <p:nvPr/>
        </p:nvSpPr>
        <p:spPr bwMode="auto">
          <a:xfrm>
            <a:off x="1922466" y="5152601"/>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969696"/>
                </a:solidFill>
                <a:latin typeface="Tahoma" panose="020B0604030504040204" pitchFamily="34" charset="0"/>
              </a:rPr>
              <a:t>link</a:t>
            </a:r>
            <a:endParaRPr lang="en-US" altLang="en-US" sz="1400">
              <a:solidFill>
                <a:srgbClr val="969696"/>
              </a:solidFill>
              <a:latin typeface="Tahoma" panose="020B0604030504040204" pitchFamily="34" charset="0"/>
            </a:endParaRPr>
          </a:p>
        </p:txBody>
      </p:sp>
      <p:sp>
        <p:nvSpPr>
          <p:cNvPr id="28" name="Text Box 26"/>
          <p:cNvSpPr txBox="true">
            <a:spLocks noChangeArrowheads="true"/>
          </p:cNvSpPr>
          <p:nvPr/>
        </p:nvSpPr>
        <p:spPr bwMode="auto">
          <a:xfrm>
            <a:off x="1912941" y="4857326"/>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969696"/>
                </a:solidFill>
                <a:latin typeface="Tahoma" panose="020B0604030504040204" pitchFamily="34" charset="0"/>
              </a:rPr>
              <a:t>network</a:t>
            </a:r>
            <a:endParaRPr lang="en-US" altLang="en-US" sz="1400">
              <a:solidFill>
                <a:srgbClr val="969696"/>
              </a:solidFill>
              <a:latin typeface="Tahoma" panose="020B0604030504040204" pitchFamily="34" charset="0"/>
            </a:endParaRPr>
          </a:p>
        </p:txBody>
      </p:sp>
      <p:sp>
        <p:nvSpPr>
          <p:cNvPr id="29" name="Oval 57"/>
          <p:cNvSpPr>
            <a:spLocks noChangeArrowheads="true"/>
          </p:cNvSpPr>
          <p:nvPr/>
        </p:nvSpPr>
        <p:spPr bwMode="auto">
          <a:xfrm>
            <a:off x="2081216" y="4055638"/>
            <a:ext cx="990600" cy="304800"/>
          </a:xfrm>
          <a:prstGeom prst="ellipse">
            <a:avLst/>
          </a:prstGeom>
          <a:solidFill>
            <a:srgbClr val="CCFFFF"/>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process</a:t>
            </a:r>
            <a:endPar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 name="Group 58"/>
          <p:cNvGrpSpPr/>
          <p:nvPr/>
        </p:nvGrpSpPr>
        <p:grpSpPr bwMode="auto">
          <a:xfrm>
            <a:off x="2328866" y="4416001"/>
            <a:ext cx="546100" cy="225425"/>
            <a:chOff x="1287" y="2524"/>
            <a:chExt cx="260" cy="100"/>
          </a:xfrm>
        </p:grpSpPr>
        <p:sp>
          <p:nvSpPr>
            <p:cNvPr id="31" name="Rectangle 59"/>
            <p:cNvSpPr>
              <a:spLocks noChangeArrowheads="true"/>
            </p:cNvSpPr>
            <p:nvPr/>
          </p:nvSpPr>
          <p:spPr bwMode="auto">
            <a:xfrm>
              <a:off x="1287" y="2524"/>
              <a:ext cx="260" cy="100"/>
            </a:xfrm>
            <a:prstGeom prst="rect">
              <a:avLst/>
            </a:prstGeom>
            <a:solidFill>
              <a:srgbClr val="C96B72"/>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Rectangle 60"/>
            <p:cNvSpPr>
              <a:spLocks noChangeArrowheads="true"/>
            </p:cNvSpPr>
            <p:nvPr/>
          </p:nvSpPr>
          <p:spPr bwMode="auto">
            <a:xfrm>
              <a:off x="1338" y="2537"/>
              <a:ext cx="156" cy="76"/>
            </a:xfrm>
            <a:prstGeom prst="rect">
              <a:avLst/>
            </a:prstGeom>
            <a:solidFill>
              <a:srgbClr val="FFFFFF"/>
            </a:solidFill>
            <a:ln w="9525">
              <a:no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3" name="Rectangle 61"/>
            <p:cNvSpPr>
              <a:spLocks noChangeArrowheads="true"/>
            </p:cNvSpPr>
            <p:nvPr/>
          </p:nvSpPr>
          <p:spPr bwMode="auto">
            <a:xfrm>
              <a:off x="1503" y="2582"/>
              <a:ext cx="27" cy="27"/>
            </a:xfrm>
            <a:prstGeom prst="rect">
              <a:avLst/>
            </a:prstGeom>
            <a:solidFill>
              <a:srgbClr val="C00000"/>
            </a:solidFill>
            <a:ln w="9525">
              <a:no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4" name="Rectangle 62"/>
            <p:cNvSpPr>
              <a:spLocks noChangeArrowheads="true"/>
            </p:cNvSpPr>
            <p:nvPr/>
          </p:nvSpPr>
          <p:spPr bwMode="auto">
            <a:xfrm>
              <a:off x="1298" y="2583"/>
              <a:ext cx="26" cy="27"/>
            </a:xfrm>
            <a:prstGeom prst="rect">
              <a:avLst/>
            </a:prstGeom>
            <a:solidFill>
              <a:srgbClr val="C00000"/>
            </a:solidFill>
            <a:ln w="9525">
              <a:no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5" name="Rectangle 23"/>
          <p:cNvSpPr>
            <a:spLocks noChangeArrowheads="true"/>
          </p:cNvSpPr>
          <p:nvPr/>
        </p:nvSpPr>
        <p:spPr bwMode="auto">
          <a:xfrm>
            <a:off x="5646741" y="3707976"/>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0"/>
              </a:spcBef>
              <a:spcAft>
                <a:spcPct val="0"/>
              </a:spcAft>
            </a:pPr>
            <a:endParaRPr lang="en-US" altLang="en-US" sz="2400">
              <a:solidFill>
                <a:srgbClr val="000000"/>
              </a:solidFill>
              <a:latin typeface="Times New Roman" pitchFamily="18" charset="0"/>
            </a:endParaRPr>
          </a:p>
        </p:txBody>
      </p:sp>
      <p:sp>
        <p:nvSpPr>
          <p:cNvPr id="36" name="Rectangle 24"/>
          <p:cNvSpPr>
            <a:spLocks noChangeArrowheads="true"/>
          </p:cNvSpPr>
          <p:nvPr/>
        </p:nvSpPr>
        <p:spPr bwMode="auto">
          <a:xfrm>
            <a:off x="5608641" y="3761951"/>
            <a:ext cx="1273175" cy="1979612"/>
          </a:xfrm>
          <a:prstGeom prst="rect">
            <a:avLst/>
          </a:prstGeom>
          <a:solidFill>
            <a:srgbClr val="FFFFFF"/>
          </a:solidFill>
          <a:ln w="2857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anose="020B0600070205080204" pitchFamily="34" charset="-128"/>
            </a:endParaRPr>
          </a:p>
        </p:txBody>
      </p:sp>
      <p:sp>
        <p:nvSpPr>
          <p:cNvPr id="37" name="Line 25"/>
          <p:cNvSpPr>
            <a:spLocks noChangeShapeType="true"/>
          </p:cNvSpPr>
          <p:nvPr/>
        </p:nvSpPr>
        <p:spPr bwMode="auto">
          <a:xfrm>
            <a:off x="5618166" y="4522363"/>
            <a:ext cx="1263650" cy="31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8" name="Text Box 26"/>
          <p:cNvSpPr txBox="true">
            <a:spLocks noChangeArrowheads="true"/>
          </p:cNvSpPr>
          <p:nvPr/>
        </p:nvSpPr>
        <p:spPr bwMode="auto">
          <a:xfrm>
            <a:off x="5575304" y="4504901"/>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969696"/>
                </a:solidFill>
                <a:latin typeface="Tahoma" panose="020B0604030504040204" pitchFamily="34" charset="0"/>
              </a:rPr>
              <a:t>transport</a:t>
            </a:r>
            <a:endParaRPr lang="en-US" altLang="en-US" sz="1400">
              <a:solidFill>
                <a:srgbClr val="969696"/>
              </a:solidFill>
              <a:latin typeface="Tahoma" panose="020B0604030504040204" pitchFamily="34" charset="0"/>
            </a:endParaRPr>
          </a:p>
        </p:txBody>
      </p:sp>
      <p:sp>
        <p:nvSpPr>
          <p:cNvPr id="39" name="Line 27"/>
          <p:cNvSpPr>
            <a:spLocks noChangeShapeType="true"/>
          </p:cNvSpPr>
          <p:nvPr/>
        </p:nvSpPr>
        <p:spPr bwMode="auto">
          <a:xfrm>
            <a:off x="5626104" y="4843038"/>
            <a:ext cx="1263650" cy="31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0" name="Line 28"/>
          <p:cNvSpPr>
            <a:spLocks noChangeShapeType="true"/>
          </p:cNvSpPr>
          <p:nvPr/>
        </p:nvSpPr>
        <p:spPr bwMode="auto">
          <a:xfrm>
            <a:off x="5611816" y="5152601"/>
            <a:ext cx="1263650" cy="31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1" name="Line 29"/>
          <p:cNvSpPr>
            <a:spLocks noChangeShapeType="true"/>
          </p:cNvSpPr>
          <p:nvPr/>
        </p:nvSpPr>
        <p:spPr bwMode="auto">
          <a:xfrm>
            <a:off x="5611816" y="5438351"/>
            <a:ext cx="1263650" cy="31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2" name="Text Box 26"/>
          <p:cNvSpPr txBox="true">
            <a:spLocks noChangeArrowheads="true"/>
          </p:cNvSpPr>
          <p:nvPr/>
        </p:nvSpPr>
        <p:spPr bwMode="auto">
          <a:xfrm>
            <a:off x="5610229" y="3752426"/>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000000"/>
                </a:solidFill>
                <a:latin typeface="Tahoma" panose="020B0604030504040204" pitchFamily="34" charset="0"/>
              </a:rPr>
              <a:t>application</a:t>
            </a:r>
            <a:endParaRPr lang="en-US" altLang="en-US" sz="1400">
              <a:solidFill>
                <a:srgbClr val="000000"/>
              </a:solidFill>
              <a:latin typeface="Tahoma" panose="020B0604030504040204" pitchFamily="34" charset="0"/>
            </a:endParaRPr>
          </a:p>
        </p:txBody>
      </p:sp>
      <p:sp>
        <p:nvSpPr>
          <p:cNvPr id="43" name="Text Box 26"/>
          <p:cNvSpPr txBox="true">
            <a:spLocks noChangeArrowheads="true"/>
          </p:cNvSpPr>
          <p:nvPr/>
        </p:nvSpPr>
        <p:spPr bwMode="auto">
          <a:xfrm>
            <a:off x="5565779" y="5409776"/>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969696"/>
                </a:solidFill>
                <a:latin typeface="Tahoma" panose="020B0604030504040204" pitchFamily="34" charset="0"/>
              </a:rPr>
              <a:t>physical</a:t>
            </a:r>
            <a:endParaRPr lang="en-US" altLang="en-US" sz="1400">
              <a:solidFill>
                <a:srgbClr val="969696"/>
              </a:solidFill>
              <a:latin typeface="Tahoma" panose="020B0604030504040204" pitchFamily="34" charset="0"/>
            </a:endParaRPr>
          </a:p>
        </p:txBody>
      </p:sp>
      <p:sp>
        <p:nvSpPr>
          <p:cNvPr id="44" name="Text Box 26"/>
          <p:cNvSpPr txBox="true">
            <a:spLocks noChangeArrowheads="true"/>
          </p:cNvSpPr>
          <p:nvPr/>
        </p:nvSpPr>
        <p:spPr bwMode="auto">
          <a:xfrm>
            <a:off x="5584829" y="5124026"/>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969696"/>
                </a:solidFill>
                <a:latin typeface="Tahoma" panose="020B0604030504040204" pitchFamily="34" charset="0"/>
              </a:rPr>
              <a:t>link</a:t>
            </a:r>
            <a:endParaRPr lang="en-US" altLang="en-US" sz="1400">
              <a:solidFill>
                <a:srgbClr val="969696"/>
              </a:solidFill>
              <a:latin typeface="Tahoma" panose="020B0604030504040204" pitchFamily="34" charset="0"/>
            </a:endParaRPr>
          </a:p>
        </p:txBody>
      </p:sp>
      <p:sp>
        <p:nvSpPr>
          <p:cNvPr id="45" name="Text Box 26"/>
          <p:cNvSpPr txBox="true">
            <a:spLocks noChangeArrowheads="true"/>
          </p:cNvSpPr>
          <p:nvPr/>
        </p:nvSpPr>
        <p:spPr bwMode="auto">
          <a:xfrm>
            <a:off x="5575304" y="4828751"/>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lnSpc>
                <a:spcPct val="110000"/>
              </a:lnSpc>
              <a:spcBef>
                <a:spcPct val="0"/>
              </a:spcBef>
              <a:spcAft>
                <a:spcPct val="0"/>
              </a:spcAft>
            </a:pPr>
            <a:r>
              <a:rPr lang="en-US" altLang="en-US" sz="1400">
                <a:solidFill>
                  <a:srgbClr val="969696"/>
                </a:solidFill>
                <a:latin typeface="Tahoma" panose="020B0604030504040204" pitchFamily="34" charset="0"/>
              </a:rPr>
              <a:t>network</a:t>
            </a:r>
            <a:endParaRPr lang="en-US" altLang="en-US" sz="1400">
              <a:solidFill>
                <a:srgbClr val="969696"/>
              </a:solidFill>
              <a:latin typeface="Tahoma" panose="020B0604030504040204" pitchFamily="34" charset="0"/>
            </a:endParaRPr>
          </a:p>
        </p:txBody>
      </p:sp>
      <p:sp>
        <p:nvSpPr>
          <p:cNvPr id="46" name="Oval 78"/>
          <p:cNvSpPr>
            <a:spLocks noChangeArrowheads="true"/>
          </p:cNvSpPr>
          <p:nvPr/>
        </p:nvSpPr>
        <p:spPr bwMode="auto">
          <a:xfrm>
            <a:off x="5743579" y="4027063"/>
            <a:ext cx="990600" cy="304800"/>
          </a:xfrm>
          <a:prstGeom prst="ellipse">
            <a:avLst/>
          </a:prstGeom>
          <a:solidFill>
            <a:srgbClr val="CCFFFF"/>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process</a:t>
            </a:r>
            <a:endPar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 name="Group 79"/>
          <p:cNvGrpSpPr/>
          <p:nvPr/>
        </p:nvGrpSpPr>
        <p:grpSpPr bwMode="auto">
          <a:xfrm>
            <a:off x="5991229" y="4387426"/>
            <a:ext cx="546100" cy="225425"/>
            <a:chOff x="1287" y="2524"/>
            <a:chExt cx="260" cy="100"/>
          </a:xfrm>
        </p:grpSpPr>
        <p:sp>
          <p:nvSpPr>
            <p:cNvPr id="48" name="Rectangle 80"/>
            <p:cNvSpPr>
              <a:spLocks noChangeArrowheads="true"/>
            </p:cNvSpPr>
            <p:nvPr/>
          </p:nvSpPr>
          <p:spPr bwMode="auto">
            <a:xfrm>
              <a:off x="1287" y="2524"/>
              <a:ext cx="260" cy="100"/>
            </a:xfrm>
            <a:prstGeom prst="rect">
              <a:avLst/>
            </a:prstGeom>
            <a:solidFill>
              <a:srgbClr val="C96B72"/>
            </a:solidFill>
            <a:ln w="9525">
              <a:no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9" name="Rectangle 81"/>
            <p:cNvSpPr>
              <a:spLocks noChangeArrowheads="true"/>
            </p:cNvSpPr>
            <p:nvPr/>
          </p:nvSpPr>
          <p:spPr bwMode="auto">
            <a:xfrm>
              <a:off x="1338" y="2537"/>
              <a:ext cx="156" cy="76"/>
            </a:xfrm>
            <a:prstGeom prst="rect">
              <a:avLst/>
            </a:prstGeom>
            <a:solidFill>
              <a:srgbClr val="FFFFFF"/>
            </a:solidFill>
            <a:ln w="9525">
              <a:no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0" name="Rectangle 82"/>
            <p:cNvSpPr>
              <a:spLocks noChangeArrowheads="true"/>
            </p:cNvSpPr>
            <p:nvPr/>
          </p:nvSpPr>
          <p:spPr bwMode="auto">
            <a:xfrm>
              <a:off x="1503" y="2582"/>
              <a:ext cx="27" cy="27"/>
            </a:xfrm>
            <a:prstGeom prst="rect">
              <a:avLst/>
            </a:prstGeom>
            <a:solidFill>
              <a:srgbClr val="C00000"/>
            </a:solidFill>
            <a:ln w="9525">
              <a:no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1" name="Rectangle 83"/>
            <p:cNvSpPr>
              <a:spLocks noChangeArrowheads="true"/>
            </p:cNvSpPr>
            <p:nvPr/>
          </p:nvSpPr>
          <p:spPr bwMode="auto">
            <a:xfrm>
              <a:off x="1298" y="2583"/>
              <a:ext cx="26" cy="27"/>
            </a:xfrm>
            <a:prstGeom prst="rect">
              <a:avLst/>
            </a:prstGeom>
            <a:solidFill>
              <a:srgbClr val="C00000"/>
            </a:solidFill>
            <a:ln w="9525">
              <a:no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2" name="Line 88"/>
          <p:cNvSpPr>
            <a:spLocks noChangeShapeType="true"/>
          </p:cNvSpPr>
          <p:nvPr/>
        </p:nvSpPr>
        <p:spPr bwMode="auto">
          <a:xfrm flipH="true">
            <a:off x="6800854" y="4158826"/>
            <a:ext cx="609600" cy="0"/>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53" name="Line 89"/>
          <p:cNvSpPr>
            <a:spLocks noChangeShapeType="true"/>
          </p:cNvSpPr>
          <p:nvPr/>
        </p:nvSpPr>
        <p:spPr bwMode="auto">
          <a:xfrm>
            <a:off x="7026279" y="4584276"/>
            <a:ext cx="0" cy="1022350"/>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54" name="Line 90"/>
          <p:cNvSpPr>
            <a:spLocks noChangeShapeType="true"/>
          </p:cNvSpPr>
          <p:nvPr/>
        </p:nvSpPr>
        <p:spPr bwMode="auto">
          <a:xfrm flipH="true">
            <a:off x="7050091" y="5084338"/>
            <a:ext cx="609600" cy="0"/>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55" name="Text Box 56"/>
          <p:cNvSpPr txBox="true">
            <a:spLocks noChangeArrowheads="true"/>
          </p:cNvSpPr>
          <p:nvPr/>
        </p:nvSpPr>
        <p:spPr bwMode="auto">
          <a:xfrm>
            <a:off x="3963991" y="3839738"/>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altLang="en-US" sz="2000" b="0" i="1"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socket</a:t>
            </a:r>
            <a:endParaRPr kumimoji="0" lang="en-US" altLang="en-US" sz="2000" b="0" i="1"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56" name="Line 92"/>
          <p:cNvSpPr>
            <a:spLocks noChangeShapeType="true"/>
          </p:cNvSpPr>
          <p:nvPr/>
        </p:nvSpPr>
        <p:spPr bwMode="auto">
          <a:xfrm flipV="true">
            <a:off x="2967041" y="4039763"/>
            <a:ext cx="968375" cy="434975"/>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57" name="Line 93"/>
          <p:cNvSpPr>
            <a:spLocks noChangeShapeType="true"/>
          </p:cNvSpPr>
          <p:nvPr/>
        </p:nvSpPr>
        <p:spPr bwMode="auto">
          <a:xfrm flipH="true" flipV="true">
            <a:off x="4902204" y="4028651"/>
            <a:ext cx="968375" cy="434975"/>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grpSp>
        <p:nvGrpSpPr>
          <p:cNvPr id="4" name="Group 96"/>
          <p:cNvGrpSpPr/>
          <p:nvPr/>
        </p:nvGrpSpPr>
        <p:grpSpPr bwMode="auto">
          <a:xfrm>
            <a:off x="757241" y="5093863"/>
            <a:ext cx="719138" cy="773113"/>
            <a:chOff x="-44" y="1473"/>
            <a:chExt cx="981" cy="1105"/>
          </a:xfrm>
        </p:grpSpPr>
        <p:pic>
          <p:nvPicPr>
            <p:cNvPr id="59" name="Picture 97"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9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5" name="Group 99"/>
          <p:cNvGrpSpPr/>
          <p:nvPr/>
        </p:nvGrpSpPr>
        <p:grpSpPr bwMode="auto">
          <a:xfrm flipH="true">
            <a:off x="7453316" y="5289126"/>
            <a:ext cx="719138" cy="773112"/>
            <a:chOff x="-44" y="1473"/>
            <a:chExt cx="981" cy="1105"/>
          </a:xfrm>
        </p:grpSpPr>
        <p:pic>
          <p:nvPicPr>
            <p:cNvPr id="62" name="Picture 100"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101"/>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64" name="Rectangle 3"/>
          <p:cNvSpPr txBox="true">
            <a:spLocks noChangeArrowheads="true"/>
          </p:cNvSpPr>
          <p:nvPr/>
        </p:nvSpPr>
        <p:spPr>
          <a:xfrm>
            <a:off x="780455" y="1395413"/>
            <a:ext cx="8021638" cy="2005012"/>
          </a:xfrm>
          <a:prstGeom prst="rect">
            <a:avLst/>
          </a:prstGeom>
        </p:spPr>
        <p:txBody>
          <a:bodyPr vert="horz" lIns="91440" tIns="45720" rIns="91440" bIns="45720" rtlCol="0">
            <a:normAutofit/>
          </a:bodyPr>
          <a:lstStyle/>
          <a:p>
            <a:pPr marL="0" marR="0" lvl="0" indent="0" algn="just" defTabSz="914400" rtl="0" eaLnBrk="1" fontAlgn="auto" latinLnBrk="0" hangingPunct="1">
              <a:lnSpc>
                <a:spcPct val="100000"/>
              </a:lnSpc>
              <a:spcBef>
                <a:spcPts val="600"/>
              </a:spcBef>
              <a:spcAft>
                <a:spcPts val="600"/>
              </a:spcAft>
              <a:buClrTx/>
              <a:buSzTx/>
              <a:buFont typeface="Wingdings" panose="05000000000000000000" pitchFamily="2" charset="2"/>
              <a:buNone/>
              <a:defRPr/>
            </a:pPr>
            <a:r>
              <a:rPr kumimoji="0" lang="en-US" sz="2800" b="0" i="1" u="none" strike="noStrike" kern="1200" cap="none" spc="0" normalizeH="0" baseline="0" noProof="0" smtClean="0">
                <a:ln>
                  <a:noFill/>
                </a:ln>
                <a:solidFill>
                  <a:srgbClr val="CC0000"/>
                </a:solidFill>
                <a:effectLst/>
                <a:uLnTx/>
                <a:uFillTx/>
                <a:latin typeface="+mn-lt"/>
                <a:ea typeface="MS PGothic" panose="020B0600070205080204" pitchFamily="34" charset="-128"/>
                <a:cs typeface="+mn-cs"/>
              </a:rPr>
              <a:t>goal:</a:t>
            </a:r>
            <a:r>
              <a:rPr kumimoji="0" lang="en-US" sz="2800" b="0" i="0" u="none" strike="noStrike" kern="1200" cap="none" spc="0" normalizeH="0" baseline="0" noProof="0" smtClean="0">
                <a:ln>
                  <a:noFill/>
                </a:ln>
                <a:solidFill>
                  <a:srgbClr val="000000"/>
                </a:solidFill>
                <a:effectLst/>
                <a:uLnTx/>
                <a:uFillTx/>
                <a:latin typeface="+mn-lt"/>
                <a:ea typeface="MS PGothic" panose="020B0600070205080204" pitchFamily="34" charset="-128"/>
                <a:cs typeface="+mn-cs"/>
              </a:rPr>
              <a:t> learn how to build client/server applications that communicate using sockets</a:t>
            </a:r>
            <a:endParaRPr kumimoji="0" lang="en-US" sz="2800" b="0" i="1" u="none" strike="noStrike" kern="1200" cap="none" spc="0" normalizeH="0" baseline="0" noProof="0" smtClean="0">
              <a:ln>
                <a:noFill/>
              </a:ln>
              <a:solidFill>
                <a:srgbClr val="CC0000"/>
              </a:solidFill>
              <a:effectLst/>
              <a:uLnTx/>
              <a:uFillTx/>
              <a:latin typeface="+mn-lt"/>
              <a:ea typeface="MS PGothic" panose="020B0600070205080204" pitchFamily="34" charset="-128"/>
              <a:cs typeface="+mn-cs"/>
            </a:endParaRPr>
          </a:p>
          <a:p>
            <a:pPr marL="0" marR="0" lvl="0" indent="0" algn="just" defTabSz="914400" rtl="0" eaLnBrk="1" fontAlgn="auto" latinLnBrk="0" hangingPunct="1">
              <a:lnSpc>
                <a:spcPct val="100000"/>
              </a:lnSpc>
              <a:spcBef>
                <a:spcPts val="600"/>
              </a:spcBef>
              <a:spcAft>
                <a:spcPts val="600"/>
              </a:spcAft>
              <a:buClrTx/>
              <a:buSzTx/>
              <a:buFont typeface="Wingdings" panose="05000000000000000000" pitchFamily="2" charset="2"/>
              <a:buNone/>
              <a:defRPr/>
            </a:pPr>
            <a:r>
              <a:rPr kumimoji="0" lang="en-US" sz="2800" b="0" i="1" u="none" strike="noStrike" kern="1200" cap="none" spc="0" normalizeH="0" baseline="0" noProof="0" smtClean="0">
                <a:ln>
                  <a:noFill/>
                </a:ln>
                <a:solidFill>
                  <a:srgbClr val="CC0000"/>
                </a:solidFill>
                <a:effectLst/>
                <a:uLnTx/>
                <a:uFillTx/>
                <a:latin typeface="+mn-lt"/>
                <a:ea typeface="MS PGothic" panose="020B0600070205080204" pitchFamily="34" charset="-128"/>
                <a:cs typeface="+mn-cs"/>
              </a:rPr>
              <a:t>socket:</a:t>
            </a:r>
            <a:r>
              <a:rPr kumimoji="0" lang="en-US" sz="28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rPr>
              <a:t> door between application process and end–end–transport protocol </a:t>
            </a:r>
            <a:endParaRPr kumimoji="0" lang="en-US" sz="2800" b="0" i="0" u="none" strike="noStrike" kern="1200" cap="none" spc="0" normalizeH="0" baseline="0" noProof="0" dirty="0" smtClean="0">
              <a:ln>
                <a:noFill/>
              </a:ln>
              <a:solidFill>
                <a:schemeClr val="tx1"/>
              </a:solidFill>
              <a:effectLst/>
              <a:uLnTx/>
              <a:uFillTx/>
              <a:latin typeface="+mn-lt"/>
              <a:ea typeface="MS PGothic" panose="020B0600070205080204" pitchFamily="34" charset="-128"/>
              <a:cs typeface="+mn-cs"/>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a:t>
            </a:r>
            <a:endParaRPr lang="en-IN" sz="2400" b="1" dirty="0">
              <a:solidFill>
                <a:schemeClr val="accent2">
                  <a:lumMod val="75000"/>
                </a:schemeClr>
              </a:solidFill>
            </a:endParaRPr>
          </a:p>
        </p:txBody>
      </p:sp>
      <p:pic>
        <p:nvPicPr>
          <p:cNvPr id="110594" name="Picture 2"/>
          <p:cNvPicPr>
            <a:picLocks noChangeAspect="true" noChangeArrowheads="true"/>
          </p:cNvPicPr>
          <p:nvPr/>
        </p:nvPicPr>
        <p:blipFill>
          <a:blip r:embed="rId2" cstate="print"/>
          <a:srcRect/>
          <a:stretch>
            <a:fillRect/>
          </a:stretch>
        </p:blipFill>
        <p:spPr bwMode="auto">
          <a:xfrm>
            <a:off x="579584" y="1650536"/>
            <a:ext cx="8429625" cy="4314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a:t>
            </a:r>
            <a:endParaRPr lang="en-IN" sz="2400" b="1" dirty="0">
              <a:solidFill>
                <a:schemeClr val="accent2">
                  <a:lumMod val="75000"/>
                </a:schemeClr>
              </a:solidFill>
            </a:endParaRPr>
          </a:p>
        </p:txBody>
      </p:sp>
      <p:pic>
        <p:nvPicPr>
          <p:cNvPr id="111618" name="Picture 2"/>
          <p:cNvPicPr>
            <a:picLocks noChangeAspect="true" noChangeArrowheads="true"/>
          </p:cNvPicPr>
          <p:nvPr/>
        </p:nvPicPr>
        <p:blipFill>
          <a:blip r:embed="rId2" cstate="print"/>
          <a:srcRect/>
          <a:stretch>
            <a:fillRect/>
          </a:stretch>
        </p:blipFill>
        <p:spPr bwMode="auto">
          <a:xfrm>
            <a:off x="931634" y="1533915"/>
            <a:ext cx="7487422" cy="51208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a:t>
            </a:r>
            <a:endParaRPr lang="en-IN" sz="2400" b="1" dirty="0">
              <a:solidFill>
                <a:schemeClr val="accent2">
                  <a:lumMod val="75000"/>
                </a:schemeClr>
              </a:solidFill>
            </a:endParaRPr>
          </a:p>
        </p:txBody>
      </p:sp>
      <p:pic>
        <p:nvPicPr>
          <p:cNvPr id="112642" name="Picture 2"/>
          <p:cNvPicPr>
            <a:picLocks noChangeAspect="true" noChangeArrowheads="true"/>
          </p:cNvPicPr>
          <p:nvPr/>
        </p:nvPicPr>
        <p:blipFill>
          <a:blip r:embed="rId2" cstate="print"/>
          <a:srcRect/>
          <a:stretch>
            <a:fillRect/>
          </a:stretch>
        </p:blipFill>
        <p:spPr bwMode="auto">
          <a:xfrm>
            <a:off x="1240438" y="1570538"/>
            <a:ext cx="7104491" cy="50696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a:t>
            </a:r>
            <a:endParaRPr lang="en-IN" sz="2400" b="1" dirty="0">
              <a:solidFill>
                <a:schemeClr val="accent2">
                  <a:lumMod val="75000"/>
                </a:schemeClr>
              </a:solidFill>
            </a:endParaRPr>
          </a:p>
        </p:txBody>
      </p:sp>
      <p:pic>
        <p:nvPicPr>
          <p:cNvPr id="113666" name="Picture 2"/>
          <p:cNvPicPr>
            <a:picLocks noChangeAspect="true" noChangeArrowheads="true"/>
          </p:cNvPicPr>
          <p:nvPr/>
        </p:nvPicPr>
        <p:blipFill>
          <a:blip r:embed="rId2" cstate="print"/>
          <a:srcRect/>
          <a:stretch>
            <a:fillRect/>
          </a:stretch>
        </p:blipFill>
        <p:spPr bwMode="auto">
          <a:xfrm>
            <a:off x="1243914" y="1561716"/>
            <a:ext cx="7092778" cy="50633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Addressing Processes</a:t>
            </a:r>
            <a:endParaRPr lang="en-IN" sz="2400" b="1" dirty="0">
              <a:solidFill>
                <a:schemeClr val="accent2">
                  <a:lumMod val="75000"/>
                </a:schemeClr>
              </a:solidFill>
            </a:endParaRPr>
          </a:p>
        </p:txBody>
      </p:sp>
      <p:sp>
        <p:nvSpPr>
          <p:cNvPr id="231" name="Rectangle 3"/>
          <p:cNvSpPr txBox="true">
            <a:spLocks noChangeArrowheads="true"/>
          </p:cNvSpPr>
          <p:nvPr/>
        </p:nvSpPr>
        <p:spPr>
          <a:xfrm>
            <a:off x="570109" y="1464896"/>
            <a:ext cx="4473247" cy="348604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altLang="en-US" sz="2400" dirty="0">
                <a:ea typeface="MS PGothic" panose="020B0600070205080204" pitchFamily="34" charset="-128"/>
              </a:rPr>
              <a:t>to receive messages, process  must have </a:t>
            </a:r>
            <a:r>
              <a:rPr lang="en-US" altLang="en-US" sz="2400" i="1" dirty="0">
                <a:solidFill>
                  <a:srgbClr val="CC0000"/>
                </a:solidFill>
                <a:ea typeface="MS PGothic" panose="020B0600070205080204" pitchFamily="34" charset="-128"/>
              </a:rPr>
              <a:t>identifier</a:t>
            </a:r>
            <a:endParaRPr lang="en-US" altLang="en-US" sz="2400" i="1" dirty="0">
              <a:solidFill>
                <a:srgbClr val="CC0000"/>
              </a:solidFill>
              <a:ea typeface="MS PGothic" panose="020B0600070205080204" pitchFamily="34" charset="-128"/>
            </a:endParaRPr>
          </a:p>
          <a:p>
            <a:pPr algn="just">
              <a:buClr>
                <a:schemeClr val="accent2">
                  <a:lumMod val="75000"/>
                </a:schemeClr>
              </a:buClr>
            </a:pPr>
            <a:r>
              <a:rPr lang="en-US" altLang="en-US" sz="2400" dirty="0">
                <a:ea typeface="MS PGothic" panose="020B0600070205080204" pitchFamily="34" charset="-128"/>
              </a:rPr>
              <a:t>host device has unique </a:t>
            </a:r>
            <a:r>
              <a:rPr lang="en-US" altLang="en-US" sz="2400" dirty="0" smtClean="0">
                <a:ea typeface="MS PGothic" panose="020B0600070205080204" pitchFamily="34" charset="-128"/>
              </a:rPr>
              <a:t>32–bit </a:t>
            </a:r>
            <a:r>
              <a:rPr lang="en-US" altLang="en-US" sz="2400" dirty="0">
                <a:ea typeface="MS PGothic" panose="020B0600070205080204" pitchFamily="34" charset="-128"/>
              </a:rPr>
              <a:t>IP address</a:t>
            </a:r>
            <a:endParaRPr lang="en-US" altLang="en-US" sz="2400" dirty="0">
              <a:ea typeface="MS PGothic" panose="020B0600070205080204" pitchFamily="34" charset="-128"/>
            </a:endParaRPr>
          </a:p>
          <a:p>
            <a:pPr algn="just">
              <a:buClr>
                <a:schemeClr val="accent2">
                  <a:lumMod val="75000"/>
                </a:schemeClr>
              </a:buClr>
            </a:pPr>
            <a:r>
              <a:rPr lang="en-US" altLang="en-US" sz="2400" i="1" u="sng" dirty="0">
                <a:solidFill>
                  <a:srgbClr val="CC0000"/>
                </a:solidFill>
                <a:ea typeface="MS PGothic" panose="020B0600070205080204" pitchFamily="34" charset="-128"/>
              </a:rPr>
              <a:t>Q:</a:t>
            </a:r>
            <a:r>
              <a:rPr lang="en-US" altLang="en-US" sz="2400" dirty="0">
                <a:ea typeface="MS PGothic" panose="020B0600070205080204" pitchFamily="34" charset="-128"/>
              </a:rPr>
              <a:t> does IP address of host on which process runs suffice for identifying the process</a:t>
            </a:r>
            <a:r>
              <a:rPr lang="en-US" altLang="en-US" sz="2400" dirty="0" smtClean="0">
                <a:ea typeface="MS PGothic" panose="020B0600070205080204" pitchFamily="34" charset="-128"/>
              </a:rPr>
              <a:t>?</a:t>
            </a:r>
            <a:endParaRPr lang="en-US" altLang="en-US" sz="2400" dirty="0" smtClean="0">
              <a:ea typeface="MS PGothic" panose="020B0600070205080204" pitchFamily="34" charset="-128"/>
            </a:endParaRPr>
          </a:p>
          <a:p>
            <a:pPr marL="352425" lvl="1" indent="-222250" algn="just">
              <a:spcBef>
                <a:spcPts val="1000"/>
              </a:spcBef>
              <a:buClr>
                <a:schemeClr val="accent2">
                  <a:lumMod val="75000"/>
                </a:schemeClr>
              </a:buClr>
              <a:buFont typeface="Wingdings" panose="05000000000000000000" pitchFamily="2" charset="2"/>
              <a:buChar char="§"/>
            </a:pPr>
            <a:r>
              <a:rPr lang="en-US" altLang="en-US" i="1" u="sng" dirty="0" smtClean="0">
                <a:solidFill>
                  <a:srgbClr val="CC0000"/>
                </a:solidFill>
              </a:rPr>
              <a:t>A:</a:t>
            </a:r>
            <a:r>
              <a:rPr lang="en-US" altLang="en-US" dirty="0" smtClean="0"/>
              <a:t> no, </a:t>
            </a:r>
            <a:r>
              <a:rPr lang="en-US" altLang="en-US" i="1" dirty="0" smtClean="0"/>
              <a:t>many</a:t>
            </a:r>
            <a:r>
              <a:rPr lang="en-US" altLang="en-US" dirty="0" smtClean="0"/>
              <a:t> processes can be running on same host</a:t>
            </a:r>
            <a:endParaRPr lang="en-US" altLang="en-US" dirty="0" smtClean="0"/>
          </a:p>
        </p:txBody>
      </p:sp>
      <p:sp>
        <p:nvSpPr>
          <p:cNvPr id="232" name="Rectangle 4"/>
          <p:cNvSpPr txBox="true">
            <a:spLocks noChangeArrowheads="true"/>
          </p:cNvSpPr>
          <p:nvPr/>
        </p:nvSpPr>
        <p:spPr>
          <a:xfrm>
            <a:off x="5217671" y="1464896"/>
            <a:ext cx="4319963" cy="4551588"/>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altLang="en-US" sz="2400" i="1" dirty="0">
                <a:solidFill>
                  <a:srgbClr val="CC0000"/>
                </a:solidFill>
                <a:ea typeface="MS PGothic" panose="020B0600070205080204" pitchFamily="34" charset="-128"/>
              </a:rPr>
              <a:t>identifier</a:t>
            </a:r>
            <a:r>
              <a:rPr lang="en-US" altLang="en-US" sz="2400" dirty="0">
                <a:solidFill>
                  <a:srgbClr val="FF0000"/>
                </a:solidFill>
                <a:ea typeface="MS PGothic" panose="020B0600070205080204" pitchFamily="34" charset="-128"/>
              </a:rPr>
              <a:t> </a:t>
            </a:r>
            <a:r>
              <a:rPr lang="en-US" altLang="en-US" sz="2400" dirty="0">
                <a:ea typeface="MS PGothic" panose="020B0600070205080204" pitchFamily="34" charset="-128"/>
              </a:rPr>
              <a:t>includes both </a:t>
            </a:r>
            <a:r>
              <a:rPr lang="en-US" altLang="en-US" sz="2400" dirty="0">
                <a:solidFill>
                  <a:srgbClr val="CC0000"/>
                </a:solidFill>
                <a:ea typeface="MS PGothic" panose="020B0600070205080204" pitchFamily="34" charset="-128"/>
              </a:rPr>
              <a:t>IP address</a:t>
            </a:r>
            <a:r>
              <a:rPr lang="en-US" altLang="en-US" sz="2400" dirty="0">
                <a:ea typeface="MS PGothic" panose="020B0600070205080204" pitchFamily="34" charset="-128"/>
              </a:rPr>
              <a:t> and </a:t>
            </a:r>
            <a:r>
              <a:rPr lang="en-US" altLang="en-US" sz="2400" dirty="0">
                <a:solidFill>
                  <a:srgbClr val="CC0000"/>
                </a:solidFill>
                <a:ea typeface="MS PGothic" panose="020B0600070205080204" pitchFamily="34" charset="-128"/>
              </a:rPr>
              <a:t>port numbers</a:t>
            </a:r>
            <a:r>
              <a:rPr lang="en-US" altLang="en-US" sz="2400" dirty="0">
                <a:ea typeface="MS PGothic" panose="020B0600070205080204" pitchFamily="34" charset="-128"/>
              </a:rPr>
              <a:t> associated with process on </a:t>
            </a:r>
            <a:r>
              <a:rPr lang="en-US" altLang="en-US" sz="2400" dirty="0" smtClean="0">
                <a:ea typeface="MS PGothic" panose="020B0600070205080204" pitchFamily="34" charset="-128"/>
              </a:rPr>
              <a:t>host</a:t>
            </a:r>
            <a:endParaRPr lang="en-US" altLang="en-US" sz="2400" dirty="0">
              <a:ea typeface="MS PGothic" panose="020B0600070205080204" pitchFamily="34" charset="-128"/>
            </a:endParaRPr>
          </a:p>
          <a:p>
            <a:pPr algn="just">
              <a:buClr>
                <a:schemeClr val="accent2">
                  <a:lumMod val="75000"/>
                </a:schemeClr>
              </a:buClr>
            </a:pPr>
            <a:r>
              <a:rPr lang="en-US" altLang="en-US" sz="2400" dirty="0">
                <a:ea typeface="MS PGothic" panose="020B0600070205080204" pitchFamily="34" charset="-128"/>
              </a:rPr>
              <a:t>example port numbers:</a:t>
            </a:r>
            <a:endParaRPr lang="en-US" altLang="en-US" sz="24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HTTP server: 80</a:t>
            </a:r>
            <a:endParaRPr lang="en-US" altLang="en-US" sz="22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mail server: 25</a:t>
            </a:r>
            <a:endParaRPr lang="en-US" altLang="en-US" sz="2200" dirty="0">
              <a:ea typeface="MS PGothic" panose="020B0600070205080204" pitchFamily="34" charset="-128"/>
            </a:endParaRPr>
          </a:p>
          <a:p>
            <a:pPr algn="just">
              <a:buClr>
                <a:schemeClr val="accent2">
                  <a:lumMod val="75000"/>
                </a:schemeClr>
              </a:buClr>
            </a:pPr>
            <a:r>
              <a:rPr lang="en-US" altLang="en-US" sz="2400" dirty="0">
                <a:ea typeface="MS PGothic" panose="020B0600070205080204" pitchFamily="34" charset="-128"/>
              </a:rPr>
              <a:t>to send HTTP message to gaia.cs.umass.edu web server:</a:t>
            </a:r>
            <a:endParaRPr lang="en-US" altLang="en-US" sz="2400" dirty="0">
              <a:ea typeface="MS PGothic" panose="020B0600070205080204" pitchFamily="34" charset="-128"/>
            </a:endParaRPr>
          </a:p>
          <a:p>
            <a:pPr lvl="1" algn="just">
              <a:buClr>
                <a:schemeClr val="accent2">
                  <a:lumMod val="75000"/>
                </a:schemeClr>
              </a:buClr>
            </a:pPr>
            <a:r>
              <a:rPr lang="en-US" altLang="en-US" sz="2200" dirty="0">
                <a:solidFill>
                  <a:srgbClr val="CC0000"/>
                </a:solidFill>
                <a:ea typeface="MS PGothic" panose="020B0600070205080204" pitchFamily="34" charset="-128"/>
              </a:rPr>
              <a:t>IP address:</a:t>
            </a:r>
            <a:r>
              <a:rPr lang="en-US" altLang="en-US" sz="2200" dirty="0">
                <a:solidFill>
                  <a:schemeClr val="accent2"/>
                </a:solidFill>
                <a:ea typeface="MS PGothic" panose="020B0600070205080204" pitchFamily="34" charset="-128"/>
              </a:rPr>
              <a:t> </a:t>
            </a:r>
            <a:r>
              <a:rPr lang="en-US" altLang="en-US" sz="2200" dirty="0">
                <a:ea typeface="MS PGothic" panose="020B0600070205080204" pitchFamily="34" charset="-128"/>
              </a:rPr>
              <a:t>128.119.245.12</a:t>
            </a:r>
            <a:endParaRPr lang="en-US" altLang="en-US" sz="2200" dirty="0">
              <a:ea typeface="MS PGothic" panose="020B0600070205080204" pitchFamily="34" charset="-128"/>
            </a:endParaRPr>
          </a:p>
          <a:p>
            <a:pPr lvl="1" algn="just">
              <a:buClr>
                <a:schemeClr val="accent2">
                  <a:lumMod val="75000"/>
                </a:schemeClr>
              </a:buClr>
            </a:pPr>
            <a:r>
              <a:rPr lang="en-US" altLang="en-US" sz="2200" dirty="0">
                <a:solidFill>
                  <a:srgbClr val="CC0000"/>
                </a:solidFill>
                <a:ea typeface="MS PGothic" panose="020B0600070205080204" pitchFamily="34" charset="-128"/>
              </a:rPr>
              <a:t>port number:</a:t>
            </a:r>
            <a:r>
              <a:rPr lang="en-US" altLang="en-US" sz="2200" dirty="0">
                <a:solidFill>
                  <a:schemeClr val="accent2"/>
                </a:solidFill>
                <a:ea typeface="MS PGothic" panose="020B0600070205080204" pitchFamily="34" charset="-128"/>
              </a:rPr>
              <a:t> </a:t>
            </a:r>
            <a:r>
              <a:rPr lang="en-US" altLang="en-US" sz="2200" dirty="0">
                <a:ea typeface="MS PGothic" panose="020B0600070205080204" pitchFamily="34" charset="-128"/>
              </a:rPr>
              <a:t>80</a:t>
            </a:r>
            <a:endParaRPr lang="en-US" altLang="en-US" sz="2200" dirty="0">
              <a:ea typeface="MS PGothic" panose="020B0600070205080204" pitchFamily="34" charset="-128"/>
            </a:endParaRPr>
          </a:p>
          <a:p>
            <a:pPr algn="just">
              <a:buClr>
                <a:schemeClr val="accent2">
                  <a:lumMod val="75000"/>
                </a:schemeClr>
              </a:buClr>
            </a:pPr>
            <a:r>
              <a:rPr lang="en-US" altLang="en-US" sz="2400" dirty="0">
                <a:ea typeface="MS PGothic" panose="020B0600070205080204" pitchFamily="34" charset="-128"/>
              </a:rPr>
              <a:t>more shortly…</a:t>
            </a:r>
            <a:endParaRPr lang="en-US" altLang="en-US" sz="2400"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dissolve">
                                      <p:cBhvr>
                                        <p:cTn id="7"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a:t>
            </a:r>
            <a:endParaRPr lang="en-IN" sz="2400" b="1" dirty="0">
              <a:solidFill>
                <a:schemeClr val="accent2">
                  <a:lumMod val="75000"/>
                </a:schemeClr>
              </a:solidFill>
            </a:endParaRPr>
          </a:p>
        </p:txBody>
      </p:sp>
      <p:sp>
        <p:nvSpPr>
          <p:cNvPr id="7" name="Rectangle 3"/>
          <p:cNvSpPr>
            <a:spLocks noGrp="true" noChangeArrowheads="true"/>
          </p:cNvSpPr>
          <p:nvPr>
            <p:ph sz="half" idx="1"/>
          </p:nvPr>
        </p:nvSpPr>
        <p:spPr>
          <a:xfrm>
            <a:off x="393111" y="1661807"/>
            <a:ext cx="8565359" cy="4853335"/>
          </a:xfrm>
        </p:spPr>
        <p:txBody>
          <a:bodyPr>
            <a:normAutofit/>
          </a:bodyPr>
          <a:lstStyle/>
          <a:p>
            <a:pPr algn="ctr">
              <a:buFont typeface="Wingdings" panose="05000000000000000000" pitchFamily="2" charset="2"/>
              <a:buNone/>
            </a:pPr>
            <a:r>
              <a:rPr lang="en-US" altLang="en-US" dirty="0" smtClean="0">
                <a:solidFill>
                  <a:srgbClr val="CC0000"/>
                </a:solidFill>
                <a:ea typeface="MS PGothic" panose="020B0600070205080204" pitchFamily="34" charset="-128"/>
              </a:rPr>
              <a:t>What is a socket?</a:t>
            </a:r>
            <a:endParaRPr lang="en-US" altLang="en-US" dirty="0" smtClean="0">
              <a:solidFill>
                <a:srgbClr val="CC0000"/>
              </a:solidFill>
              <a:ea typeface="MS PGothic" panose="020B0600070205080204" pitchFamily="34" charset="-128"/>
            </a:endParaRPr>
          </a:p>
          <a:p>
            <a:pPr algn="ctr">
              <a:buClr>
                <a:schemeClr val="accent2">
                  <a:lumMod val="75000"/>
                </a:schemeClr>
              </a:buClr>
              <a:defRPr/>
            </a:pPr>
            <a:r>
              <a:rPr lang="en-US" sz="2400" dirty="0" smtClean="0">
                <a:ea typeface="MS PGothic" panose="020B0600070205080204" pitchFamily="34" charset="-128"/>
              </a:rPr>
              <a:t>Though socket is supposed to behave like a </a:t>
            </a:r>
            <a:r>
              <a:rPr lang="en-US" sz="2400" b="1" dirty="0" smtClean="0">
                <a:solidFill>
                  <a:srgbClr val="000099"/>
                </a:solidFill>
                <a:ea typeface="MS PGothic" panose="020B0600070205080204" pitchFamily="34" charset="-128"/>
              </a:rPr>
              <a:t>terminal </a:t>
            </a:r>
            <a:endParaRPr lang="en-US" sz="2400" b="1" dirty="0" smtClean="0">
              <a:solidFill>
                <a:srgbClr val="000099"/>
              </a:solidFill>
              <a:ea typeface="MS PGothic" panose="020B0600070205080204" pitchFamily="34" charset="-128"/>
            </a:endParaRPr>
          </a:p>
          <a:p>
            <a:pPr algn="ctr">
              <a:buClr>
                <a:schemeClr val="accent2">
                  <a:lumMod val="75000"/>
                </a:schemeClr>
              </a:buClr>
              <a:defRPr/>
            </a:pPr>
            <a:r>
              <a:rPr lang="en-US" sz="2400" dirty="0" smtClean="0">
                <a:solidFill>
                  <a:srgbClr val="000099"/>
                </a:solidFill>
                <a:ea typeface="MS PGothic" panose="020B0600070205080204" pitchFamily="34" charset="-128"/>
              </a:rPr>
              <a:t>it is not a physical entity</a:t>
            </a:r>
            <a:endParaRPr lang="en-US" sz="2400" dirty="0" smtClean="0">
              <a:solidFill>
                <a:srgbClr val="000099"/>
              </a:solidFill>
              <a:ea typeface="MS PGothic" panose="020B0600070205080204" pitchFamily="34" charset="-128"/>
            </a:endParaRPr>
          </a:p>
          <a:p>
            <a:pPr algn="ctr">
              <a:buClr>
                <a:schemeClr val="accent2">
                  <a:lumMod val="75000"/>
                </a:schemeClr>
              </a:buClr>
              <a:defRPr/>
            </a:pPr>
            <a:endParaRPr lang="en-US" sz="2400" dirty="0" smtClean="0">
              <a:ea typeface="MS PGothic" panose="020B0600070205080204" pitchFamily="34" charset="-128"/>
            </a:endParaRPr>
          </a:p>
          <a:p>
            <a:pPr algn="ctr">
              <a:buClr>
                <a:schemeClr val="accent2">
                  <a:lumMod val="75000"/>
                </a:schemeClr>
              </a:buClr>
              <a:defRPr/>
            </a:pPr>
            <a:r>
              <a:rPr lang="en-US" sz="2400" b="1" i="1" dirty="0" smtClean="0">
                <a:solidFill>
                  <a:srgbClr val="FF0000"/>
                </a:solidFill>
                <a:ea typeface="MS PGothic" panose="020B0600070205080204" pitchFamily="34" charset="-128"/>
              </a:rPr>
              <a:t>then what?</a:t>
            </a:r>
            <a:endParaRPr lang="en-US" sz="2400" b="1" i="1" dirty="0" smtClean="0">
              <a:solidFill>
                <a:srgbClr val="FF0000"/>
              </a:solidFill>
              <a:ea typeface="MS PGothic" panose="020B0600070205080204" pitchFamily="34" charset="-128"/>
            </a:endParaRPr>
          </a:p>
          <a:p>
            <a:pPr algn="ctr">
              <a:buClr>
                <a:schemeClr val="accent2">
                  <a:lumMod val="75000"/>
                </a:schemeClr>
              </a:buClr>
              <a:defRPr/>
            </a:pPr>
            <a:endParaRPr lang="en-US" sz="2400" dirty="0" smtClean="0">
              <a:ea typeface="MS PGothic" panose="020B0600070205080204" pitchFamily="34" charset="-128"/>
            </a:endParaRPr>
          </a:p>
          <a:p>
            <a:pPr algn="ctr">
              <a:buClr>
                <a:schemeClr val="accent2">
                  <a:lumMod val="75000"/>
                </a:schemeClr>
              </a:buClr>
              <a:defRPr/>
            </a:pPr>
            <a:r>
              <a:rPr lang="en-US" sz="2400" dirty="0" smtClean="0">
                <a:ea typeface="MS PGothic" panose="020B0600070205080204" pitchFamily="34" charset="-128"/>
              </a:rPr>
              <a:t>It is a DATA STRUCTURE </a:t>
            </a:r>
            <a:endParaRPr lang="en-US" sz="2400" dirty="0" smtClean="0">
              <a:ea typeface="MS PGothic" panose="020B0600070205080204" pitchFamily="34" charset="-128"/>
            </a:endParaRPr>
          </a:p>
          <a:p>
            <a:pPr algn="ctr">
              <a:buClr>
                <a:schemeClr val="accent2">
                  <a:lumMod val="75000"/>
                </a:schemeClr>
              </a:buClr>
              <a:defRPr/>
            </a:pPr>
            <a:r>
              <a:rPr lang="en-US" sz="2400" dirty="0" smtClean="0">
                <a:ea typeface="MS PGothic" panose="020B0600070205080204" pitchFamily="34" charset="-128"/>
              </a:rPr>
              <a:t>that is CREATED and USED</a:t>
            </a:r>
            <a:endParaRPr lang="en-US" sz="2400" dirty="0" smtClean="0">
              <a:ea typeface="MS PGothic" panose="020B0600070205080204" pitchFamily="34" charset="-128"/>
            </a:endParaRPr>
          </a:p>
          <a:p>
            <a:pPr algn="ctr">
              <a:buClr>
                <a:schemeClr val="accent2">
                  <a:lumMod val="75000"/>
                </a:schemeClr>
              </a:buClr>
              <a:defRPr/>
            </a:pPr>
            <a:r>
              <a:rPr lang="en-US" sz="2400" dirty="0" smtClean="0">
                <a:ea typeface="MS PGothic" panose="020B0600070205080204" pitchFamily="34" charset="-128"/>
              </a:rPr>
              <a:t> by </a:t>
            </a:r>
            <a:endParaRPr lang="en-US" sz="2400" dirty="0" smtClean="0">
              <a:ea typeface="MS PGothic" panose="020B0600070205080204" pitchFamily="34" charset="-128"/>
            </a:endParaRPr>
          </a:p>
          <a:p>
            <a:pPr algn="ctr">
              <a:buClr>
                <a:schemeClr val="accent2">
                  <a:lumMod val="75000"/>
                </a:schemeClr>
              </a:buClr>
              <a:defRPr/>
            </a:pPr>
            <a:r>
              <a:rPr lang="en-US" sz="2400" b="1" dirty="0" smtClean="0">
                <a:solidFill>
                  <a:schemeClr val="accent6"/>
                </a:solidFill>
                <a:ea typeface="MS PGothic" panose="020B0600070205080204" pitchFamily="34" charset="-128"/>
              </a:rPr>
              <a:t>application program</a:t>
            </a:r>
            <a:endParaRPr lang="en-US" sz="2400" b="1" dirty="0" smtClean="0">
              <a:solidFill>
                <a:schemeClr val="accent6"/>
              </a:solidFill>
              <a:ea typeface="MS PGothic" panose="020B0600070205080204" pitchFamily="34" charset="-128"/>
            </a:endParaRPr>
          </a:p>
          <a:p>
            <a:pPr>
              <a:buFont typeface="Wingdings" panose="05000000000000000000" pitchFamily="2" charset="2"/>
              <a:buNone/>
            </a:pPr>
            <a:endParaRPr lang="en-US" altLang="ja-JP" sz="2400" dirty="0">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a:t>
            </a:r>
            <a:endParaRPr lang="en-IN" sz="2400" b="1" dirty="0">
              <a:solidFill>
                <a:schemeClr val="accent2">
                  <a:lumMod val="75000"/>
                </a:schemeClr>
              </a:solidFill>
            </a:endParaRPr>
          </a:p>
        </p:txBody>
      </p:sp>
      <p:pic>
        <p:nvPicPr>
          <p:cNvPr id="114690" name="Picture 2"/>
          <p:cNvPicPr>
            <a:picLocks noChangeAspect="true" noChangeArrowheads="true"/>
          </p:cNvPicPr>
          <p:nvPr/>
        </p:nvPicPr>
        <p:blipFill>
          <a:blip r:embed="rId2" cstate="print"/>
          <a:srcRect/>
          <a:stretch>
            <a:fillRect/>
          </a:stretch>
        </p:blipFill>
        <p:spPr bwMode="auto">
          <a:xfrm>
            <a:off x="872438" y="1789285"/>
            <a:ext cx="6229350" cy="3724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a:t>
            </a:r>
            <a:endParaRPr lang="en-IN" sz="2400" b="1" dirty="0">
              <a:solidFill>
                <a:schemeClr val="accent2">
                  <a:lumMod val="75000"/>
                </a:schemeClr>
              </a:solidFill>
            </a:endParaRPr>
          </a:p>
        </p:txBody>
      </p:sp>
      <p:sp>
        <p:nvSpPr>
          <p:cNvPr id="7" name="Rectangle 3"/>
          <p:cNvSpPr>
            <a:spLocks noGrp="true" noChangeArrowheads="true"/>
          </p:cNvSpPr>
          <p:nvPr>
            <p:ph sz="half" idx="1"/>
          </p:nvPr>
        </p:nvSpPr>
        <p:spPr>
          <a:xfrm>
            <a:off x="393111" y="1670045"/>
            <a:ext cx="8565359" cy="4853335"/>
          </a:xfrm>
        </p:spPr>
        <p:txBody>
          <a:bodyPr>
            <a:normAutofit/>
          </a:bodyPr>
          <a:lstStyle/>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p:txBody>
      </p:sp>
      <p:sp>
        <p:nvSpPr>
          <p:cNvPr id="9" name="Rectangle 3"/>
          <p:cNvSpPr txBox="true">
            <a:spLocks noChangeArrowheads="true"/>
          </p:cNvSpPr>
          <p:nvPr/>
        </p:nvSpPr>
        <p:spPr>
          <a:xfrm>
            <a:off x="393111" y="1645332"/>
            <a:ext cx="9986565" cy="2374734"/>
          </a:xfrm>
          <a:prstGeom prst="rect">
            <a:avLst/>
          </a:prstGeom>
        </p:spPr>
        <p:txBody>
          <a:bodyPr vert="horz" lIns="91440" tIns="45720" rIns="91440" bIns="45720" rtlCol="0">
            <a:normAutofit/>
          </a:bodyPr>
          <a:lstStyle/>
          <a:p>
            <a:endParaRPr lang="en-US" sz="2400" dirty="0" smtClean="0">
              <a:latin typeface="Courier New" panose="02070309020205020404" pitchFamily="49" charset="0"/>
              <a:ea typeface="MS PGothic" panose="020B0600070205080204" pitchFamily="34" charset="-128"/>
            </a:endParaRPr>
          </a:p>
          <a:p>
            <a:r>
              <a:rPr lang="en-US" sz="2400" dirty="0" err="1" smtClean="0">
                <a:latin typeface="Courier New" panose="02070309020205020404" pitchFamily="49" charset="0"/>
                <a:ea typeface="MS PGothic" panose="020B0600070205080204" pitchFamily="34" charset="-128"/>
              </a:rPr>
              <a:t>int</a:t>
            </a:r>
            <a:r>
              <a:rPr lang="en-US" sz="2400" dirty="0" smtClean="0">
                <a:latin typeface="Courier New" panose="02070309020205020404" pitchFamily="49" charset="0"/>
                <a:ea typeface="MS PGothic" panose="020B0600070205080204" pitchFamily="34" charset="-128"/>
              </a:rPr>
              <a:t> socket(</a:t>
            </a:r>
            <a:r>
              <a:rPr lang="en-US" sz="2400" dirty="0" err="1" smtClean="0">
                <a:latin typeface="Courier New" panose="02070309020205020404" pitchFamily="49" charset="0"/>
                <a:ea typeface="MS PGothic" panose="020B0600070205080204" pitchFamily="34" charset="-128"/>
              </a:rPr>
              <a:t>int</a:t>
            </a:r>
            <a:r>
              <a:rPr lang="en-US" sz="2400" dirty="0" smtClean="0">
                <a:latin typeface="Courier New" panose="02070309020205020404" pitchFamily="49" charset="0"/>
                <a:ea typeface="MS PGothic" panose="020B0600070205080204" pitchFamily="34" charset="-128"/>
              </a:rPr>
              <a:t> family, </a:t>
            </a:r>
            <a:r>
              <a:rPr lang="en-US" sz="2400" dirty="0" err="1" smtClean="0">
                <a:latin typeface="Courier New" panose="02070309020205020404" pitchFamily="49" charset="0"/>
                <a:ea typeface="MS PGothic" panose="020B0600070205080204" pitchFamily="34" charset="-128"/>
              </a:rPr>
              <a:t>int</a:t>
            </a:r>
            <a:r>
              <a:rPr lang="en-US" sz="2400" dirty="0" smtClean="0">
                <a:latin typeface="Courier New" panose="02070309020205020404" pitchFamily="49" charset="0"/>
                <a:ea typeface="MS PGothic" panose="020B0600070205080204" pitchFamily="34" charset="-128"/>
              </a:rPr>
              <a:t> type, </a:t>
            </a:r>
            <a:r>
              <a:rPr lang="en-US" sz="2400" dirty="0" err="1" smtClean="0">
                <a:latin typeface="Courier New" panose="02070309020205020404" pitchFamily="49" charset="0"/>
                <a:ea typeface="MS PGothic" panose="020B0600070205080204" pitchFamily="34" charset="-128"/>
              </a:rPr>
              <a:t>int</a:t>
            </a:r>
            <a:r>
              <a:rPr lang="en-US" sz="2400" dirty="0" smtClean="0">
                <a:latin typeface="Courier New" panose="02070309020205020404" pitchFamily="49" charset="0"/>
                <a:ea typeface="MS PGothic" panose="020B0600070205080204" pitchFamily="34" charset="-128"/>
              </a:rPr>
              <a:t> proto);</a:t>
            </a:r>
            <a:endParaRPr lang="en-US" sz="2400" dirty="0" smtClean="0">
              <a:latin typeface="Courier New" panose="02070309020205020404" pitchFamily="49" charset="0"/>
              <a:ea typeface="MS PGothic" panose="020B0600070205080204" pitchFamily="34" charset="-128"/>
            </a:endParaRPr>
          </a:p>
          <a:p>
            <a:endParaRPr lang="en-US" sz="2400" dirty="0" smtClean="0">
              <a:latin typeface="Courier New" panose="02070309020205020404" pitchFamily="49" charset="0"/>
              <a:ea typeface="MS PGothic" panose="020B0600070205080204" pitchFamily="34" charset="-128"/>
            </a:endParaRPr>
          </a:p>
          <a:p>
            <a:pPr>
              <a:buClr>
                <a:srgbClr val="FF3300"/>
              </a:buClr>
              <a:buSzPct val="80000"/>
            </a:pPr>
            <a:r>
              <a:rPr lang="en-US" sz="2400" dirty="0" smtClean="0">
                <a:latin typeface="Courier New" panose="02070309020205020404" pitchFamily="49" charset="0"/>
                <a:ea typeface="MS PGothic" panose="020B0600070205080204" pitchFamily="34" charset="-128"/>
              </a:rPr>
              <a:t>family</a:t>
            </a:r>
            <a:r>
              <a:rPr lang="en-US" sz="2400" dirty="0" smtClean="0">
                <a:ea typeface="MS PGothic" panose="020B0600070205080204" pitchFamily="34" charset="-128"/>
              </a:rPr>
              <a:t> specifies the protocol family</a:t>
            </a:r>
            <a:endParaRPr lang="en-US" sz="2400" dirty="0" smtClean="0">
              <a:ea typeface="MS PGothic" panose="020B0600070205080204" pitchFamily="34" charset="-128"/>
            </a:endParaRPr>
          </a:p>
          <a:p>
            <a:pPr>
              <a:buClr>
                <a:srgbClr val="FF3300"/>
              </a:buClr>
              <a:buSzPct val="80000"/>
            </a:pPr>
            <a:r>
              <a:rPr lang="en-US" sz="2400" dirty="0" smtClean="0">
                <a:latin typeface="Courier New" panose="02070309020205020404" pitchFamily="49" charset="0"/>
                <a:ea typeface="MS PGothic" panose="020B0600070205080204" pitchFamily="34" charset="-128"/>
              </a:rPr>
              <a:t>type</a:t>
            </a:r>
            <a:r>
              <a:rPr lang="en-US" sz="2400" dirty="0" smtClean="0">
                <a:ea typeface="MS PGothic" panose="020B0600070205080204" pitchFamily="34" charset="-128"/>
              </a:rPr>
              <a:t> specifies the type of service</a:t>
            </a:r>
            <a:endParaRPr lang="en-US" sz="2400" dirty="0" smtClean="0">
              <a:ea typeface="MS PGothic" panose="020B0600070205080204" pitchFamily="34" charset="-128"/>
            </a:endParaRPr>
          </a:p>
          <a:p>
            <a:pPr>
              <a:buClr>
                <a:srgbClr val="FF3300"/>
              </a:buClr>
              <a:buSzPct val="80000"/>
            </a:pPr>
            <a:r>
              <a:rPr lang="en-US" sz="2400" dirty="0" smtClean="0">
                <a:latin typeface="Courier New" panose="02070309020205020404" pitchFamily="49" charset="0"/>
                <a:ea typeface="MS PGothic" panose="020B0600070205080204" pitchFamily="34" charset="-128"/>
              </a:rPr>
              <a:t>protocol</a:t>
            </a:r>
            <a:r>
              <a:rPr lang="en-US" sz="2400" dirty="0" smtClean="0">
                <a:ea typeface="MS PGothic" panose="020B0600070205080204" pitchFamily="34" charset="-128"/>
              </a:rPr>
              <a:t> specifies the specific protocol (usually 0, which means </a:t>
            </a:r>
            <a:r>
              <a:rPr lang="en-US" sz="2400" i="1" dirty="0" smtClean="0">
                <a:ea typeface="MS PGothic" panose="020B0600070205080204" pitchFamily="34" charset="-128"/>
              </a:rPr>
              <a:t>the default</a:t>
            </a:r>
            <a:r>
              <a:rPr lang="en-US" sz="2400" dirty="0" smtClean="0">
                <a:ea typeface="MS PGothic" panose="020B0600070205080204" pitchFamily="34" charset="-128"/>
              </a:rPr>
              <a:t>).</a:t>
            </a:r>
            <a:endParaRPr lang="en-US" sz="2400" dirty="0" smtClean="0">
              <a:ea typeface="MS PGothic" panose="020B0600070205080204" pitchFamily="34" charset="-128"/>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None/>
              <a:defRPr/>
            </a:pPr>
            <a:endParaRPr kumimoji="0" lang="en-US" altLang="ja-JP" sz="2400" b="0" i="0" u="none" strike="noStrike" kern="1200" cap="none" spc="0" normalizeH="0" baseline="0" noProof="0" dirty="0" smtClean="0">
              <a:ln>
                <a:noFill/>
              </a:ln>
              <a:solidFill>
                <a:schemeClr val="tx1"/>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a:ln>
                <a:noFill/>
              </a:ln>
              <a:solidFill>
                <a:srgbClr val="CC0000"/>
              </a:solidFill>
              <a:effectLst/>
              <a:uLnTx/>
              <a:uFillTx/>
              <a:latin typeface="+mn-lt"/>
              <a:ea typeface="MS PGothic" panose="020B0600070205080204" pitchFamily="34" charset="-128"/>
              <a:cs typeface="+mn-cs"/>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a:t>
            </a:r>
            <a:endParaRPr lang="en-IN" sz="2400" b="1" dirty="0">
              <a:solidFill>
                <a:schemeClr val="accent2">
                  <a:lumMod val="75000"/>
                </a:schemeClr>
              </a:solidFill>
            </a:endParaRPr>
          </a:p>
        </p:txBody>
      </p:sp>
      <p:sp>
        <p:nvSpPr>
          <p:cNvPr id="7" name="Rectangle 3"/>
          <p:cNvSpPr>
            <a:spLocks noGrp="true" noChangeArrowheads="true"/>
          </p:cNvSpPr>
          <p:nvPr>
            <p:ph sz="half" idx="1"/>
          </p:nvPr>
        </p:nvSpPr>
        <p:spPr>
          <a:xfrm>
            <a:off x="393111" y="1670045"/>
            <a:ext cx="8565359" cy="4853335"/>
          </a:xfrm>
        </p:spPr>
        <p:txBody>
          <a:bodyPr>
            <a:normAutofit/>
          </a:bodyPr>
          <a:lstStyle/>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p:txBody>
      </p:sp>
      <p:sp>
        <p:nvSpPr>
          <p:cNvPr id="9" name="Rectangle 3"/>
          <p:cNvSpPr txBox="true">
            <a:spLocks noChangeArrowheads="true"/>
          </p:cNvSpPr>
          <p:nvPr/>
        </p:nvSpPr>
        <p:spPr>
          <a:xfrm>
            <a:off x="393111" y="1645331"/>
            <a:ext cx="8565359" cy="4853335"/>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None/>
              <a:defRPr/>
            </a:pPr>
            <a:r>
              <a:rPr kumimoji="0" lang="en-US" altLang="ja-JP" sz="2800" b="0" i="0" u="none" strike="noStrike" kern="1200" cap="none" spc="0" normalizeH="0" baseline="0" noProof="0" dirty="0" smtClean="0">
                <a:ln>
                  <a:noFill/>
                </a:ln>
                <a:solidFill>
                  <a:schemeClr val="tx1"/>
                </a:solidFill>
                <a:effectLst/>
                <a:uLnTx/>
                <a:uFillTx/>
                <a:latin typeface="+mn-lt"/>
                <a:ea typeface="MS PGothic" panose="020B0600070205080204" pitchFamily="34" charset="-128"/>
                <a:cs typeface="+mn-cs"/>
              </a:rPr>
              <a:t>socket( )</a:t>
            </a:r>
            <a:endParaRPr kumimoji="0" lang="en-US" altLang="ja-JP" sz="2800" b="0" i="0" u="none" strike="noStrike" kern="1200" cap="none" spc="0" normalizeH="0" baseline="0" noProof="0" dirty="0" smtClean="0">
              <a:ln>
                <a:noFill/>
              </a:ln>
              <a:solidFill>
                <a:schemeClr val="tx1"/>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None/>
              <a:defRPr/>
            </a:pPr>
            <a:endParaRPr kumimoji="0" lang="en-US" altLang="ja-JP" sz="2800" b="0" i="0" u="none" strike="noStrike" kern="1200" cap="none" spc="0" normalizeH="0" baseline="0" noProof="0" dirty="0" smtClean="0">
              <a:ln>
                <a:noFill/>
              </a:ln>
              <a:solidFill>
                <a:schemeClr val="tx1"/>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smtClean="0">
              <a:ln>
                <a:noFill/>
              </a:ln>
              <a:solidFill>
                <a:srgbClr val="CC0000"/>
              </a:solidFill>
              <a:effectLst/>
              <a:uLnTx/>
              <a:uFillTx/>
              <a:latin typeface="+mn-lt"/>
              <a:ea typeface="MS PGothic" panose="020B0600070205080204" pitchFamily="34" charset="-128"/>
              <a:cs typeface="+mn-cs"/>
            </a:endParaRPr>
          </a:p>
          <a:p>
            <a:pPr marL="228600" marR="0" lvl="0" indent="-228600" algn="l" defTabSz="914400" rtl="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en-US" altLang="en-US" sz="2400" b="0" i="0" u="none" strike="noStrike" kern="1200" cap="none" spc="0" normalizeH="0" baseline="0" noProof="0" dirty="0">
              <a:ln>
                <a:noFill/>
              </a:ln>
              <a:solidFill>
                <a:srgbClr val="CC0000"/>
              </a:solidFill>
              <a:effectLst/>
              <a:uLnTx/>
              <a:uFillTx/>
              <a:latin typeface="+mn-lt"/>
              <a:ea typeface="MS PGothic" panose="020B0600070205080204" pitchFamily="34" charset="-128"/>
              <a:cs typeface="+mn-cs"/>
            </a:endParaRPr>
          </a:p>
        </p:txBody>
      </p:sp>
      <p:pic>
        <p:nvPicPr>
          <p:cNvPr id="11" name="Picture 4"/>
          <p:cNvPicPr>
            <a:picLocks noChangeAspect="true" noChangeArrowheads="true"/>
          </p:cNvPicPr>
          <p:nvPr/>
        </p:nvPicPr>
        <p:blipFill>
          <a:blip r:embed="rId2" cstate="print"/>
          <a:srcRect/>
          <a:stretch>
            <a:fillRect/>
          </a:stretch>
        </p:blipFill>
        <p:spPr bwMode="auto">
          <a:xfrm>
            <a:off x="582288" y="2199261"/>
            <a:ext cx="5524500" cy="40576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 with UDP</a:t>
            </a:r>
            <a:endParaRPr lang="en-IN" sz="2400" b="1" dirty="0">
              <a:solidFill>
                <a:schemeClr val="accent2">
                  <a:lumMod val="75000"/>
                </a:schemeClr>
              </a:solidFill>
            </a:endParaRPr>
          </a:p>
        </p:txBody>
      </p:sp>
      <p:sp>
        <p:nvSpPr>
          <p:cNvPr id="9" name="Rectangle 3"/>
          <p:cNvSpPr>
            <a:spLocks noGrp="true" noChangeArrowheads="true"/>
          </p:cNvSpPr>
          <p:nvPr>
            <p:ph sz="half" idx="1"/>
          </p:nvPr>
        </p:nvSpPr>
        <p:spPr>
          <a:xfrm>
            <a:off x="393111" y="1628855"/>
            <a:ext cx="8565359" cy="4853335"/>
          </a:xfrm>
        </p:spPr>
        <p:txBody>
          <a:bodyPr>
            <a:normAutofit lnSpcReduction="10000"/>
          </a:bodyPr>
          <a:lstStyle/>
          <a:p>
            <a:pPr marL="342900" lvl="1" indent="-342900">
              <a:buSzPct val="65000"/>
              <a:buFont typeface="Wingdings" panose="05000000000000000000" pitchFamily="2" charset="2"/>
              <a:buNone/>
              <a:defRPr/>
            </a:pPr>
            <a:r>
              <a:rPr lang="en-US" sz="2600" i="1" dirty="0" smtClean="0">
                <a:solidFill>
                  <a:srgbClr val="22228B"/>
                </a:solidFill>
                <a:ea typeface="MS PGothic" panose="020B0600070205080204" pitchFamily="34" charset="-128"/>
              </a:rPr>
              <a:t>Two socket types for two transport services:</a:t>
            </a:r>
            <a:endParaRPr lang="en-US" sz="2600" i="1" dirty="0" smtClean="0">
              <a:solidFill>
                <a:srgbClr val="22228B"/>
              </a:solidFill>
              <a:ea typeface="MS PGothic" panose="020B0600070205080204" pitchFamily="34" charset="-128"/>
            </a:endParaRPr>
          </a:p>
          <a:p>
            <a:pPr marL="342900" lvl="1" indent="-342900" algn="just">
              <a:buClr>
                <a:srgbClr val="FF3300"/>
              </a:buClr>
              <a:buSzPct val="80000"/>
              <a:defRPr/>
            </a:pPr>
            <a:r>
              <a:rPr lang="en-US" sz="2600" i="1" dirty="0" smtClean="0">
                <a:solidFill>
                  <a:srgbClr val="CC0000"/>
                </a:solidFill>
                <a:ea typeface="MS PGothic" panose="020B0600070205080204" pitchFamily="34" charset="-128"/>
              </a:rPr>
              <a:t>UDP:</a:t>
            </a:r>
            <a:r>
              <a:rPr lang="en-US" sz="2600" dirty="0" smtClean="0">
                <a:solidFill>
                  <a:srgbClr val="000000"/>
                </a:solidFill>
                <a:ea typeface="MS PGothic" panose="020B0600070205080204" pitchFamily="34" charset="-128"/>
              </a:rPr>
              <a:t> </a:t>
            </a:r>
            <a:r>
              <a:rPr lang="en-US" sz="2600" dirty="0" smtClean="0">
                <a:ea typeface="MS PGothic" panose="020B0600070205080204" pitchFamily="34" charset="-128"/>
              </a:rPr>
              <a:t>unreliable datagram</a:t>
            </a:r>
            <a:endParaRPr lang="en-US" sz="2600" i="1" dirty="0" smtClean="0">
              <a:solidFill>
                <a:srgbClr val="CC0000"/>
              </a:solidFill>
              <a:ea typeface="MS PGothic" panose="020B0600070205080204" pitchFamily="34" charset="-128"/>
            </a:endParaRPr>
          </a:p>
          <a:p>
            <a:pPr marL="342900" lvl="1" indent="-342900" algn="just">
              <a:buClr>
                <a:srgbClr val="FF3300"/>
              </a:buClr>
              <a:buSzPct val="80000"/>
              <a:defRPr/>
            </a:pPr>
            <a:r>
              <a:rPr lang="en-US" sz="2600" i="1" dirty="0" smtClean="0">
                <a:solidFill>
                  <a:srgbClr val="CC0000"/>
                </a:solidFill>
                <a:ea typeface="MS PGothic" panose="020B0600070205080204" pitchFamily="34" charset="-128"/>
              </a:rPr>
              <a:t>TCP:</a:t>
            </a:r>
            <a:r>
              <a:rPr lang="en-US" sz="2600" dirty="0" smtClean="0">
                <a:ea typeface="MS PGothic" panose="020B0600070205080204" pitchFamily="34" charset="-128"/>
              </a:rPr>
              <a:t> reliable, byte stream–oriented</a:t>
            </a:r>
            <a:endParaRPr lang="en-US" sz="2600" dirty="0" smtClean="0">
              <a:ea typeface="MS PGothic" panose="020B0600070205080204" pitchFamily="34" charset="-128"/>
            </a:endParaRPr>
          </a:p>
          <a:p>
            <a:pPr marL="342900" lvl="1" indent="-342900">
              <a:buSzPct val="65000"/>
              <a:buFont typeface="Wingdings" panose="05000000000000000000" pitchFamily="2" charset="2"/>
              <a:buNone/>
              <a:defRPr/>
            </a:pPr>
            <a:endParaRPr lang="en-US" sz="2600" dirty="0" smtClean="0">
              <a:ea typeface="MS PGothic" panose="020B0600070205080204" pitchFamily="34" charset="-128"/>
            </a:endParaRPr>
          </a:p>
          <a:p>
            <a:pPr marL="342900" lvl="1" indent="-342900" algn="just">
              <a:buSzPct val="65000"/>
              <a:buFont typeface="Wingdings" panose="05000000000000000000" pitchFamily="2" charset="2"/>
              <a:buNone/>
              <a:defRPr/>
            </a:pPr>
            <a:r>
              <a:rPr lang="en-US" sz="2600" i="1" dirty="0" smtClean="0">
                <a:solidFill>
                  <a:schemeClr val="accent6">
                    <a:lumMod val="75000"/>
                  </a:schemeClr>
                </a:solidFill>
              </a:rPr>
              <a:t>Application Example:</a:t>
            </a:r>
            <a:endParaRPr lang="en-US" sz="2600" i="1" dirty="0" smtClean="0">
              <a:solidFill>
                <a:schemeClr val="accent6">
                  <a:lumMod val="75000"/>
                </a:schemeClr>
              </a:solidFill>
            </a:endParaRPr>
          </a:p>
          <a:p>
            <a:pPr marL="514350" indent="-514350" algn="just">
              <a:buClr>
                <a:srgbClr val="FF3300"/>
              </a:buClr>
              <a:buSzPct val="80000"/>
              <a:buFont typeface="+mj-lt"/>
              <a:buAutoNum type="arabicPeriod"/>
              <a:defRPr/>
            </a:pPr>
            <a:r>
              <a:rPr lang="en-US" sz="2600" dirty="0" smtClean="0"/>
              <a:t>Client reads a line of characters (data) from its keyboard and sends the data to the server.</a:t>
            </a:r>
            <a:endParaRPr lang="en-US" sz="2600" dirty="0" smtClean="0"/>
          </a:p>
          <a:p>
            <a:pPr marL="514350" indent="-514350" algn="just">
              <a:buClr>
                <a:srgbClr val="FF3300"/>
              </a:buClr>
              <a:buSzPct val="80000"/>
              <a:buFont typeface="+mj-lt"/>
              <a:buAutoNum type="arabicPeriod"/>
              <a:defRPr/>
            </a:pPr>
            <a:r>
              <a:rPr lang="en-US" sz="2600" dirty="0" smtClean="0"/>
              <a:t>The server receives the data and converts characters to uppercase.</a:t>
            </a:r>
            <a:endParaRPr lang="en-US" sz="2600" dirty="0" smtClean="0"/>
          </a:p>
          <a:p>
            <a:pPr marL="514350" indent="-514350" algn="just">
              <a:buClr>
                <a:srgbClr val="FF3300"/>
              </a:buClr>
              <a:buSzPct val="80000"/>
              <a:buFont typeface="+mj-lt"/>
              <a:buAutoNum type="arabicPeriod"/>
              <a:defRPr/>
            </a:pPr>
            <a:r>
              <a:rPr lang="en-US" sz="2600" dirty="0" smtClean="0"/>
              <a:t>The server sends the modified data to the client.</a:t>
            </a:r>
            <a:endParaRPr lang="en-US" sz="2600" dirty="0" smtClean="0"/>
          </a:p>
          <a:p>
            <a:pPr marL="514350" indent="-514350" algn="just">
              <a:buClr>
                <a:srgbClr val="FF3300"/>
              </a:buClr>
              <a:buSzPct val="80000"/>
              <a:buFont typeface="+mj-lt"/>
              <a:buAutoNum type="arabicPeriod"/>
              <a:defRPr/>
            </a:pPr>
            <a:r>
              <a:rPr lang="en-US" sz="2600" dirty="0" smtClean="0"/>
              <a:t>The client receives the modified data and displays the line on its screen.</a:t>
            </a:r>
            <a:endParaRPr lang="en-US" altLang="ja-JP" sz="2600" dirty="0" smtClean="0">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Socket Programming with UDP</a:t>
            </a:r>
            <a:endParaRPr lang="en-IN" sz="2400" b="1" dirty="0">
              <a:solidFill>
                <a:schemeClr val="accent2">
                  <a:lumMod val="75000"/>
                </a:schemeClr>
              </a:solidFill>
            </a:endParaRPr>
          </a:p>
        </p:txBody>
      </p:sp>
      <p:sp>
        <p:nvSpPr>
          <p:cNvPr id="9" name="Rectangle 3"/>
          <p:cNvSpPr>
            <a:spLocks noGrp="true" noChangeArrowheads="true"/>
          </p:cNvSpPr>
          <p:nvPr>
            <p:ph sz="half" idx="1"/>
          </p:nvPr>
        </p:nvSpPr>
        <p:spPr>
          <a:xfrm>
            <a:off x="393111" y="1587665"/>
            <a:ext cx="8565359" cy="4853335"/>
          </a:xfrm>
        </p:spPr>
        <p:txBody>
          <a:bodyPr>
            <a:normAutofit/>
          </a:bodyPr>
          <a:lstStyle/>
          <a:p>
            <a:pPr algn="just">
              <a:buClr>
                <a:schemeClr val="accent2">
                  <a:lumMod val="75000"/>
                </a:schemeClr>
              </a:buClr>
              <a:buFont typeface="Wingdings" panose="05000000000000000000" pitchFamily="2" charset="2"/>
              <a:buNone/>
            </a:pPr>
            <a:r>
              <a:rPr lang="en-US" altLang="en-US" dirty="0">
                <a:solidFill>
                  <a:srgbClr val="CC0000"/>
                </a:solidFill>
                <a:ea typeface="MS PGothic" panose="020B0600070205080204" pitchFamily="34" charset="-128"/>
              </a:rPr>
              <a:t>UDP: </a:t>
            </a:r>
            <a:r>
              <a:rPr lang="en-US" altLang="en-US" dirty="0">
                <a:solidFill>
                  <a:srgbClr val="0000A3"/>
                </a:solidFill>
                <a:ea typeface="MS PGothic" panose="020B0600070205080204" pitchFamily="34" charset="-128"/>
              </a:rPr>
              <a:t>no “</a:t>
            </a:r>
            <a:r>
              <a:rPr lang="en-US" altLang="ja-JP" dirty="0">
                <a:solidFill>
                  <a:srgbClr val="0000A3"/>
                </a:solidFill>
                <a:ea typeface="MS PGothic" panose="020B0600070205080204" pitchFamily="34" charset="-128"/>
              </a:rPr>
              <a:t>connection” between client &amp; server</a:t>
            </a:r>
            <a:endParaRPr lang="en-US" altLang="ja-JP" dirty="0">
              <a:solidFill>
                <a:srgbClr val="0000A3"/>
              </a:solidFill>
              <a:ea typeface="MS PGothic" panose="020B0600070205080204" pitchFamily="34" charset="-128"/>
            </a:endParaRPr>
          </a:p>
          <a:p>
            <a:pPr marL="466725" indent="-292100" algn="just">
              <a:spcBef>
                <a:spcPts val="400"/>
              </a:spcBef>
              <a:buClr>
                <a:schemeClr val="accent2">
                  <a:lumMod val="75000"/>
                </a:schemeClr>
              </a:buClr>
            </a:pPr>
            <a:r>
              <a:rPr lang="en-US" altLang="en-US" sz="2400" dirty="0">
                <a:ea typeface="MS PGothic" panose="020B0600070205080204" pitchFamily="34" charset="-128"/>
              </a:rPr>
              <a:t>no handshaking before sending data</a:t>
            </a:r>
            <a:endParaRPr lang="en-US" altLang="en-US" sz="2400" dirty="0">
              <a:ea typeface="MS PGothic" panose="020B0600070205080204" pitchFamily="34" charset="-128"/>
            </a:endParaRPr>
          </a:p>
          <a:p>
            <a:pPr marL="466725" indent="-292100" algn="just">
              <a:spcBef>
                <a:spcPts val="400"/>
              </a:spcBef>
              <a:buClr>
                <a:schemeClr val="accent2">
                  <a:lumMod val="75000"/>
                </a:schemeClr>
              </a:buClr>
            </a:pPr>
            <a:r>
              <a:rPr lang="en-US" altLang="en-US" sz="2400" dirty="0">
                <a:ea typeface="MS PGothic" panose="020B0600070205080204" pitchFamily="34" charset="-128"/>
              </a:rPr>
              <a:t>sender explicitly attaches IP destination address and port # to each packet</a:t>
            </a:r>
            <a:endParaRPr lang="en-US" altLang="en-US" sz="2400" dirty="0">
              <a:ea typeface="MS PGothic" panose="020B0600070205080204" pitchFamily="34" charset="-128"/>
            </a:endParaRPr>
          </a:p>
          <a:p>
            <a:pPr marL="466725" indent="-292100" algn="just">
              <a:spcBef>
                <a:spcPts val="400"/>
              </a:spcBef>
              <a:buClr>
                <a:schemeClr val="accent2">
                  <a:lumMod val="75000"/>
                </a:schemeClr>
              </a:buClr>
            </a:pPr>
            <a:r>
              <a:rPr lang="en-US" altLang="en-US" sz="2400" dirty="0">
                <a:ea typeface="MS PGothic" panose="020B0600070205080204" pitchFamily="34" charset="-128"/>
              </a:rPr>
              <a:t>receiver extracts sender IP address and port# from received packet</a:t>
            </a:r>
            <a:endParaRPr lang="en-US" altLang="en-US" sz="2400" dirty="0">
              <a:ea typeface="MS PGothic" panose="020B0600070205080204" pitchFamily="34" charset="-128"/>
            </a:endParaRPr>
          </a:p>
          <a:p>
            <a:pPr algn="just">
              <a:spcBef>
                <a:spcPct val="50000"/>
              </a:spcBef>
              <a:buClr>
                <a:schemeClr val="accent2">
                  <a:lumMod val="75000"/>
                </a:schemeClr>
              </a:buClr>
              <a:buFont typeface="Wingdings" panose="05000000000000000000" pitchFamily="2" charset="2"/>
              <a:buNone/>
            </a:pPr>
            <a:r>
              <a:rPr lang="en-US" altLang="en-US" dirty="0">
                <a:solidFill>
                  <a:srgbClr val="CC0000"/>
                </a:solidFill>
                <a:ea typeface="MS PGothic" panose="020B0600070205080204" pitchFamily="34" charset="-128"/>
              </a:rPr>
              <a:t>UDP: </a:t>
            </a:r>
            <a:r>
              <a:rPr lang="en-US" altLang="en-US" dirty="0">
                <a:solidFill>
                  <a:srgbClr val="0000A3"/>
                </a:solidFill>
                <a:ea typeface="MS PGothic" panose="020B0600070205080204" pitchFamily="34" charset="-128"/>
              </a:rPr>
              <a:t>transmitted data may be lost or received out-of-order</a:t>
            </a:r>
            <a:endParaRPr lang="en-US" altLang="en-US" dirty="0">
              <a:solidFill>
                <a:srgbClr val="0000A3"/>
              </a:solidFill>
              <a:ea typeface="MS PGothic" panose="020B0600070205080204" pitchFamily="34" charset="-128"/>
            </a:endParaRPr>
          </a:p>
          <a:p>
            <a:pPr algn="just">
              <a:spcBef>
                <a:spcPct val="50000"/>
              </a:spcBef>
              <a:buClr>
                <a:schemeClr val="accent2">
                  <a:lumMod val="75000"/>
                </a:schemeClr>
              </a:buClr>
              <a:buFont typeface="Wingdings" panose="05000000000000000000" pitchFamily="2" charset="2"/>
              <a:buNone/>
            </a:pPr>
            <a:r>
              <a:rPr lang="en-US" altLang="en-US" dirty="0">
                <a:solidFill>
                  <a:srgbClr val="CC0000"/>
                </a:solidFill>
                <a:ea typeface="MS PGothic" panose="020B0600070205080204" pitchFamily="34" charset="-128"/>
              </a:rPr>
              <a:t>Application viewpoint:</a:t>
            </a:r>
            <a:endParaRPr lang="en-US" altLang="en-US" dirty="0">
              <a:solidFill>
                <a:srgbClr val="CC0000"/>
              </a:solidFill>
              <a:ea typeface="MS PGothic" panose="020B0600070205080204" pitchFamily="34" charset="-128"/>
            </a:endParaRPr>
          </a:p>
          <a:p>
            <a:pPr marL="466725" indent="-292100" algn="just">
              <a:lnSpc>
                <a:spcPct val="100000"/>
              </a:lnSpc>
              <a:spcBef>
                <a:spcPct val="0"/>
              </a:spcBef>
              <a:buClr>
                <a:schemeClr val="accent2">
                  <a:lumMod val="75000"/>
                </a:schemeClr>
              </a:buClr>
              <a:buSzTx/>
            </a:pPr>
            <a:r>
              <a:rPr lang="en-US" altLang="en-US" sz="2400" dirty="0">
                <a:ea typeface="MS PGothic" panose="020B0600070205080204" pitchFamily="34" charset="-128"/>
              </a:rPr>
              <a:t>UDP provides </a:t>
            </a:r>
            <a:r>
              <a:rPr lang="en-US" altLang="en-US" sz="2400" i="1" dirty="0">
                <a:ea typeface="MS PGothic" panose="020B0600070205080204" pitchFamily="34" charset="-128"/>
              </a:rPr>
              <a:t>unreliable</a:t>
            </a:r>
            <a:r>
              <a:rPr lang="en-US" altLang="en-US" sz="2400" dirty="0">
                <a:ea typeface="MS PGothic" panose="020B0600070205080204" pitchFamily="34" charset="-128"/>
              </a:rPr>
              <a:t> transfer  of groups of bytes (“</a:t>
            </a:r>
            <a:r>
              <a:rPr lang="en-US" altLang="ja-JP" sz="2400" dirty="0">
                <a:ea typeface="MS PGothic" panose="020B0600070205080204" pitchFamily="34" charset="-128"/>
              </a:rPr>
              <a:t>datagrams”)  between client and server</a:t>
            </a:r>
            <a:endParaRPr lang="en-US" altLang="ja-JP" sz="2400" dirty="0">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a:p>
            <a:pPr>
              <a:spcBef>
                <a:spcPct val="50000"/>
              </a:spcBef>
              <a:buFont typeface="Wingdings" panose="05000000000000000000" pitchFamily="2" charset="2"/>
              <a:buNone/>
            </a:pPr>
            <a:endParaRPr lang="en-US" altLang="en-US" sz="2400" dirty="0">
              <a:solidFill>
                <a:srgbClr val="CC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Client/Server socket interaction: UDP</a:t>
            </a:r>
            <a:endParaRPr lang="en-IN" sz="2400" b="1" dirty="0">
              <a:solidFill>
                <a:schemeClr val="accent2">
                  <a:lumMod val="75000"/>
                </a:schemeClr>
              </a:solidFill>
            </a:endParaRPr>
          </a:p>
        </p:txBody>
      </p:sp>
      <p:grpSp>
        <p:nvGrpSpPr>
          <p:cNvPr id="2" name="Group 4"/>
          <p:cNvGrpSpPr/>
          <p:nvPr/>
        </p:nvGrpSpPr>
        <p:grpSpPr bwMode="auto">
          <a:xfrm>
            <a:off x="5775774" y="4352067"/>
            <a:ext cx="2211387" cy="2200275"/>
            <a:chOff x="3485" y="2494"/>
            <a:chExt cx="1393" cy="1386"/>
          </a:xfrm>
        </p:grpSpPr>
        <p:grpSp>
          <p:nvGrpSpPr>
            <p:cNvPr id="3" name="Group 5"/>
            <p:cNvGrpSpPr/>
            <p:nvPr/>
          </p:nvGrpSpPr>
          <p:grpSpPr bwMode="auto">
            <a:xfrm>
              <a:off x="3485" y="2964"/>
              <a:ext cx="1393" cy="916"/>
              <a:chOff x="3485" y="2964"/>
              <a:chExt cx="1393" cy="916"/>
            </a:xfrm>
          </p:grpSpPr>
          <p:sp>
            <p:nvSpPr>
              <p:cNvPr id="12" name="Text Box 6"/>
              <p:cNvSpPr txBox="true">
                <a:spLocks noChangeArrowheads="true"/>
              </p:cNvSpPr>
              <p:nvPr/>
            </p:nvSpPr>
            <p:spPr bwMode="auto">
              <a:xfrm>
                <a:off x="3509" y="3473"/>
                <a:ext cx="90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close</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clientSocke</a:t>
                </a:r>
                <a:r>
                  <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rPr>
                  <a:t>t</a:t>
                </a:r>
                <a:endParaRPr kumimoji="0" lang="en-US" altLang="en-US" sz="1800" b="0" i="0" u="none" strike="noStrike" kern="0" cap="none" spc="0" normalizeH="0" baseline="0" noProof="0">
                  <a:ln>
                    <a:noFill/>
                  </a:ln>
                  <a:solidFill>
                    <a:srgbClr val="000000"/>
                  </a:solidFill>
                  <a:effectLst/>
                  <a:uLnTx/>
                  <a:uFillTx/>
                  <a:latin typeface="Times New Roman" pitchFamily="18" charset="0"/>
                  <a:ea typeface="MS PGothic" panose="020B0600070205080204" pitchFamily="34" charset="-128"/>
                </a:endParaRPr>
              </a:p>
            </p:txBody>
          </p:sp>
          <p:sp>
            <p:nvSpPr>
              <p:cNvPr id="14" name="Line 7"/>
              <p:cNvSpPr>
                <a:spLocks noChangeShapeType="true"/>
              </p:cNvSpPr>
              <p:nvPr/>
            </p:nvSpPr>
            <p:spPr bwMode="auto">
              <a:xfrm>
                <a:off x="3867" y="3335"/>
                <a:ext cx="0" cy="204"/>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 name="Text Box 8"/>
              <p:cNvSpPr txBox="true">
                <a:spLocks noChangeArrowheads="true"/>
              </p:cNvSpPr>
              <p:nvPr/>
            </p:nvSpPr>
            <p:spPr bwMode="auto">
              <a:xfrm>
                <a:off x="3485" y="2964"/>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read datagram from</a:t>
                </a:r>
                <a:endPar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err="1">
                    <a:ln>
                      <a:noFill/>
                    </a:ln>
                    <a:solidFill>
                      <a:srgbClr val="CC0000"/>
                    </a:solidFill>
                    <a:effectLst/>
                    <a:uLnTx/>
                    <a:uFillTx/>
                    <a:latin typeface="Arial" panose="02080604020202020204" pitchFamily="34" charset="0"/>
                    <a:ea typeface="MS PGothic" panose="020B0600070205080204" pitchFamily="34" charset="-128"/>
                  </a:rPr>
                  <a:t>clientSocket</a:t>
                </a:r>
                <a:endParaRPr kumimoji="0" lang="en-US" altLang="en-US" sz="1800" b="0" i="0" u="none" strike="noStrike" kern="0" cap="none" spc="0" normalizeH="0" baseline="0" noProof="0" dirty="0">
                  <a:ln>
                    <a:noFill/>
                  </a:ln>
                  <a:solidFill>
                    <a:srgbClr val="CC0000"/>
                  </a:solidFill>
                  <a:effectLst/>
                  <a:uLnTx/>
                  <a:uFillTx/>
                  <a:latin typeface="Times New Roman" pitchFamily="18" charset="0"/>
                  <a:ea typeface="MS PGothic" panose="020B0600070205080204" pitchFamily="34" charset="-128"/>
                </a:endParaRPr>
              </a:p>
            </p:txBody>
          </p:sp>
        </p:grpSp>
        <p:sp>
          <p:nvSpPr>
            <p:cNvPr id="11" name="Line 9"/>
            <p:cNvSpPr>
              <a:spLocks noChangeShapeType="true"/>
            </p:cNvSpPr>
            <p:nvPr/>
          </p:nvSpPr>
          <p:spPr bwMode="auto">
            <a:xfrm>
              <a:off x="3864" y="2494"/>
              <a:ext cx="0" cy="522"/>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4" name="Group 10"/>
          <p:cNvGrpSpPr/>
          <p:nvPr/>
        </p:nvGrpSpPr>
        <p:grpSpPr bwMode="auto">
          <a:xfrm>
            <a:off x="3265936" y="1693004"/>
            <a:ext cx="6203950" cy="2690813"/>
            <a:chOff x="1890" y="840"/>
            <a:chExt cx="3908" cy="1695"/>
          </a:xfrm>
        </p:grpSpPr>
        <p:grpSp>
          <p:nvGrpSpPr>
            <p:cNvPr id="5" name="Group 11"/>
            <p:cNvGrpSpPr/>
            <p:nvPr/>
          </p:nvGrpSpPr>
          <p:grpSpPr bwMode="auto">
            <a:xfrm>
              <a:off x="3397" y="1240"/>
              <a:ext cx="2290" cy="612"/>
              <a:chOff x="3241" y="1750"/>
              <a:chExt cx="2290" cy="612"/>
            </a:xfrm>
          </p:grpSpPr>
          <p:sp>
            <p:nvSpPr>
              <p:cNvPr id="22" name="Text Box 12"/>
              <p:cNvSpPr txBox="true">
                <a:spLocks noChangeArrowheads="true"/>
              </p:cNvSpPr>
              <p:nvPr/>
            </p:nvSpPr>
            <p:spPr bwMode="auto">
              <a:xfrm>
                <a:off x="3241" y="1750"/>
                <a:ext cx="102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create socket:</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anose="020B0600070205080204" pitchFamily="34" charset="-128"/>
                </a:endParaRPr>
              </a:p>
            </p:txBody>
          </p:sp>
          <p:sp>
            <p:nvSpPr>
              <p:cNvPr id="23" name="Text Box 13"/>
              <p:cNvSpPr txBox="true">
                <a:spLocks noChangeArrowheads="true"/>
              </p:cNvSpPr>
              <p:nvPr/>
            </p:nvSpPr>
            <p:spPr bwMode="auto">
              <a:xfrm>
                <a:off x="3241" y="1944"/>
                <a:ext cx="2290"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ts val="2000"/>
                  </a:lnSpc>
                  <a:spcBef>
                    <a:spcPct val="20000"/>
                  </a:spcBef>
                  <a:spcAft>
                    <a:spcPct val="0"/>
                  </a:spcAft>
                  <a:buClr>
                    <a:srgbClr val="3333CC"/>
                  </a:buClr>
                  <a:buSzPct val="85000"/>
                  <a:buFont typeface="ZapfDingbats" pitchFamily="82" charset="2"/>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clientSocket =</a:t>
                </a:r>
                <a:endPar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ts val="2000"/>
                  </a:lnSpc>
                  <a:spcBef>
                    <a:spcPct val="20000"/>
                  </a:spcBef>
                  <a:spcAft>
                    <a:spcPct val="0"/>
                  </a:spcAft>
                  <a:buClr>
                    <a:srgbClr val="3333CC"/>
                  </a:buClr>
                  <a:buSzPct val="85000"/>
                  <a:buFont typeface="ZapfDingbats" pitchFamily="82" charset="2"/>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socket(AF_INET,SOCK_DGRAM)</a:t>
                </a:r>
                <a:endParaRPr kumimoji="0" lang="en-US" altLang="en-US" sz="1800" b="0" i="0" u="none" strike="noStrike" kern="0" cap="none" spc="0" normalizeH="0" baseline="0" noProof="0">
                  <a:ln>
                    <a:noFill/>
                  </a:ln>
                  <a:solidFill>
                    <a:srgbClr val="CC0000"/>
                  </a:solidFill>
                  <a:effectLst/>
                  <a:uLnTx/>
                  <a:uFillTx/>
                  <a:latin typeface="Times New Roman" pitchFamily="18" charset="0"/>
                  <a:ea typeface="MS PGothic" panose="020B0600070205080204" pitchFamily="34" charset="-128"/>
                </a:endParaRPr>
              </a:p>
            </p:txBody>
          </p:sp>
        </p:grpSp>
        <p:sp>
          <p:nvSpPr>
            <p:cNvPr id="18" name="Text Box 14"/>
            <p:cNvSpPr txBox="true">
              <a:spLocks noChangeArrowheads="true"/>
            </p:cNvSpPr>
            <p:nvPr/>
          </p:nvSpPr>
          <p:spPr bwMode="auto">
            <a:xfrm>
              <a:off x="3570" y="84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anose="020B0600070205080204" pitchFamily="34" charset="-128"/>
              </a:endParaRPr>
            </a:p>
          </p:txBody>
        </p:sp>
        <p:sp>
          <p:nvSpPr>
            <p:cNvPr id="19" name="Text Box 15"/>
            <p:cNvSpPr txBox="true">
              <a:spLocks noChangeArrowheads="true"/>
            </p:cNvSpPr>
            <p:nvPr/>
          </p:nvSpPr>
          <p:spPr bwMode="auto">
            <a:xfrm>
              <a:off x="3389" y="1953"/>
              <a:ext cx="2409"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Create datagram with server IP and</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port=x; send datagram via</a:t>
              </a:r>
              <a:b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b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clientSocket</a:t>
              </a:r>
              <a:endParaRPr kumimoji="0" lang="en-US" altLang="en-US" sz="1800" b="0" i="0" u="none" strike="noStrike" kern="0" cap="none" spc="0" normalizeH="0" baseline="0" noProof="0">
                <a:ln>
                  <a:noFill/>
                </a:ln>
                <a:solidFill>
                  <a:srgbClr val="CC0000"/>
                </a:solidFill>
                <a:effectLst/>
                <a:uLnTx/>
                <a:uFillTx/>
                <a:latin typeface="Times New Roman" pitchFamily="18" charset="0"/>
                <a:ea typeface="MS PGothic" panose="020B0600070205080204" pitchFamily="34" charset="-128"/>
              </a:endParaRPr>
            </a:p>
          </p:txBody>
        </p:sp>
        <p:sp>
          <p:nvSpPr>
            <p:cNvPr id="20" name="Line 16"/>
            <p:cNvSpPr>
              <a:spLocks noChangeShapeType="true"/>
            </p:cNvSpPr>
            <p:nvPr/>
          </p:nvSpPr>
          <p:spPr bwMode="auto">
            <a:xfrm>
              <a:off x="3828" y="1830"/>
              <a:ext cx="0" cy="204"/>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1" name="Line 17"/>
            <p:cNvSpPr>
              <a:spLocks noChangeShapeType="true"/>
            </p:cNvSpPr>
            <p:nvPr/>
          </p:nvSpPr>
          <p:spPr bwMode="auto">
            <a:xfrm flipH="true">
              <a:off x="1890" y="2208"/>
              <a:ext cx="1518" cy="252"/>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4" name="Text Box 18"/>
          <p:cNvSpPr txBox="true">
            <a:spLocks noChangeArrowheads="true"/>
          </p:cNvSpPr>
          <p:nvPr/>
        </p:nvSpPr>
        <p:spPr bwMode="auto">
          <a:xfrm>
            <a:off x="1086299" y="2547079"/>
            <a:ext cx="2462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create socket, port= x:</a:t>
            </a:r>
            <a:endParaRPr kumimoji="0" lang="en-US" altLang="en-US" sz="1800" b="0" i="0" u="none" strike="noStrike" kern="0" cap="none" spc="0" normalizeH="0" baseline="0" noProof="0">
              <a:ln>
                <a:noFill/>
              </a:ln>
              <a:solidFill>
                <a:srgbClr val="000000"/>
              </a:solidFill>
              <a:effectLst/>
              <a:uLnTx/>
              <a:uFillTx/>
              <a:latin typeface="Times New Roman" pitchFamily="18" charset="0"/>
              <a:ea typeface="MS PGothic" panose="020B0600070205080204" pitchFamily="34" charset="-128"/>
            </a:endParaRPr>
          </a:p>
        </p:txBody>
      </p:sp>
      <p:sp>
        <p:nvSpPr>
          <p:cNvPr id="25" name="Text Box 19"/>
          <p:cNvSpPr txBox="true">
            <a:spLocks noChangeArrowheads="true"/>
          </p:cNvSpPr>
          <p:nvPr/>
        </p:nvSpPr>
        <p:spPr bwMode="auto">
          <a:xfrm>
            <a:off x="1098999" y="2842354"/>
            <a:ext cx="36353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ts val="2000"/>
              </a:lnSpc>
              <a:spcBef>
                <a:spcPct val="20000"/>
              </a:spcBef>
              <a:spcAft>
                <a:spcPct val="0"/>
              </a:spcAft>
              <a:buClr>
                <a:srgbClr val="3333CC"/>
              </a:buClr>
              <a:buSzPct val="85000"/>
              <a:buFont typeface="ZapfDingbats" pitchFamily="82" charset="2"/>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serverSocket =</a:t>
            </a:r>
            <a:endPar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ts val="2000"/>
              </a:lnSpc>
              <a:spcBef>
                <a:spcPct val="20000"/>
              </a:spcBef>
              <a:spcAft>
                <a:spcPct val="0"/>
              </a:spcAft>
              <a:buClr>
                <a:srgbClr val="3333CC"/>
              </a:buClr>
              <a:buSzPct val="85000"/>
              <a:buFont typeface="ZapfDingbats" pitchFamily="82" charset="2"/>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socket(AF_INET,SOCK_DGRAM)</a:t>
            </a:r>
            <a:endParaRPr kumimoji="0" lang="en-US" altLang="en-US" sz="1800" b="0" i="0" u="none" strike="noStrike" kern="0" cap="none" spc="0" normalizeH="0" baseline="0" noProof="0">
              <a:ln>
                <a:noFill/>
              </a:ln>
              <a:solidFill>
                <a:srgbClr val="CC0000"/>
              </a:solidFill>
              <a:effectLst/>
              <a:uLnTx/>
              <a:uFillTx/>
              <a:latin typeface="Times New Roman" pitchFamily="18" charset="0"/>
              <a:ea typeface="MS PGothic" panose="020B0600070205080204" pitchFamily="34" charset="-128"/>
            </a:endParaRPr>
          </a:p>
        </p:txBody>
      </p:sp>
      <p:grpSp>
        <p:nvGrpSpPr>
          <p:cNvPr id="8" name="Group 20"/>
          <p:cNvGrpSpPr/>
          <p:nvPr/>
        </p:nvGrpSpPr>
        <p:grpSpPr bwMode="auto">
          <a:xfrm>
            <a:off x="1111699" y="3505929"/>
            <a:ext cx="2211387" cy="1109663"/>
            <a:chOff x="589" y="1982"/>
            <a:chExt cx="1393" cy="699"/>
          </a:xfrm>
        </p:grpSpPr>
        <p:sp>
          <p:nvSpPr>
            <p:cNvPr id="27" name="Line 21"/>
            <p:cNvSpPr>
              <a:spLocks noChangeShapeType="true"/>
            </p:cNvSpPr>
            <p:nvPr/>
          </p:nvSpPr>
          <p:spPr bwMode="auto">
            <a:xfrm>
              <a:off x="1276" y="1982"/>
              <a:ext cx="0" cy="366"/>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8" name="Text Box 22"/>
            <p:cNvSpPr txBox="true">
              <a:spLocks noChangeArrowheads="true"/>
            </p:cNvSpPr>
            <p:nvPr/>
          </p:nvSpPr>
          <p:spPr bwMode="auto">
            <a:xfrm>
              <a:off x="589" y="2274"/>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read datagram from</a:t>
              </a:r>
              <a:endPar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err="1">
                  <a:ln>
                    <a:noFill/>
                  </a:ln>
                  <a:solidFill>
                    <a:srgbClr val="CC0000"/>
                  </a:solidFill>
                  <a:effectLst/>
                  <a:uLnTx/>
                  <a:uFillTx/>
                  <a:latin typeface="Arial" panose="02080604020202020204" pitchFamily="34" charset="0"/>
                  <a:ea typeface="MS PGothic" panose="020B0600070205080204" pitchFamily="34" charset="-128"/>
                </a:rPr>
                <a:t>serverSocke</a:t>
              </a:r>
              <a:r>
                <a:rPr kumimoji="0" lang="en-US" altLang="en-US" sz="1800" b="0" i="0" u="none" strike="noStrike" kern="0" cap="none" spc="0" normalizeH="0" baseline="0" noProof="0" dirty="0" err="1">
                  <a:ln>
                    <a:noFill/>
                  </a:ln>
                  <a:solidFill>
                    <a:srgbClr val="FF0000"/>
                  </a:solidFill>
                  <a:effectLst/>
                  <a:uLnTx/>
                  <a:uFillTx/>
                  <a:latin typeface="Arial" panose="02080604020202020204" pitchFamily="34" charset="0"/>
                  <a:ea typeface="MS PGothic" panose="020B0600070205080204" pitchFamily="34" charset="-128"/>
                </a:rPr>
                <a:t>t</a:t>
              </a: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MS PGothic" panose="020B0600070205080204" pitchFamily="34" charset="-128"/>
              </a:endParaRPr>
            </a:p>
          </p:txBody>
        </p:sp>
      </p:grpSp>
      <p:grpSp>
        <p:nvGrpSpPr>
          <p:cNvPr id="9" name="Group 23"/>
          <p:cNvGrpSpPr/>
          <p:nvPr/>
        </p:nvGrpSpPr>
        <p:grpSpPr bwMode="auto">
          <a:xfrm>
            <a:off x="1375224" y="4617179"/>
            <a:ext cx="4202112" cy="1698625"/>
            <a:chOff x="755" y="2696"/>
            <a:chExt cx="2647" cy="1070"/>
          </a:xfrm>
        </p:grpSpPr>
        <p:sp>
          <p:nvSpPr>
            <p:cNvPr id="30" name="Text Box 24"/>
            <p:cNvSpPr txBox="true">
              <a:spLocks noChangeArrowheads="true"/>
            </p:cNvSpPr>
            <p:nvPr/>
          </p:nvSpPr>
          <p:spPr bwMode="auto">
            <a:xfrm>
              <a:off x="755" y="2835"/>
              <a:ext cx="106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write reply to</a:t>
              </a:r>
              <a:endPar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err="1">
                  <a:ln>
                    <a:noFill/>
                  </a:ln>
                  <a:solidFill>
                    <a:srgbClr val="CC0000"/>
                  </a:solidFill>
                  <a:effectLst/>
                  <a:uLnTx/>
                  <a:uFillTx/>
                  <a:latin typeface="Arial" panose="02080604020202020204" pitchFamily="34" charset="0"/>
                  <a:ea typeface="MS PGothic" panose="020B0600070205080204" pitchFamily="34" charset="-128"/>
                </a:rPr>
                <a:t>serverSocket</a:t>
              </a:r>
              <a:endParaRPr kumimoji="0" lang="en-US" altLang="en-US" sz="18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specifying </a:t>
              </a:r>
              <a:b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b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client address,</a:t>
              </a:r>
              <a:endPar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port number</a:t>
              </a: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MS PGothic" panose="020B0600070205080204" pitchFamily="34" charset="-128"/>
              </a:endParaRPr>
            </a:p>
          </p:txBody>
        </p:sp>
        <p:sp>
          <p:nvSpPr>
            <p:cNvPr id="31" name="Line 25"/>
            <p:cNvSpPr>
              <a:spLocks noChangeShapeType="true"/>
            </p:cNvSpPr>
            <p:nvPr/>
          </p:nvSpPr>
          <p:spPr bwMode="auto">
            <a:xfrm>
              <a:off x="1278" y="2696"/>
              <a:ext cx="0" cy="198"/>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Line 26"/>
            <p:cNvSpPr>
              <a:spLocks noChangeShapeType="true"/>
            </p:cNvSpPr>
            <p:nvPr/>
          </p:nvSpPr>
          <p:spPr bwMode="auto">
            <a:xfrm>
              <a:off x="1866" y="2970"/>
              <a:ext cx="1536" cy="18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3" name="Text Box 22"/>
          <p:cNvSpPr txBox="true">
            <a:spLocks noChangeArrowheads="true"/>
          </p:cNvSpPr>
          <p:nvPr/>
        </p:nvSpPr>
        <p:spPr bwMode="auto">
          <a:xfrm>
            <a:off x="803740" y="1677039"/>
            <a:ext cx="3286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spcBef>
                <a:spcPct val="50000"/>
              </a:spcBef>
              <a:spcAft>
                <a:spcPct val="0"/>
              </a:spcAft>
            </a:pPr>
            <a:r>
              <a:rPr lang="en-US" altLang="en-US" sz="3200" dirty="0">
                <a:solidFill>
                  <a:srgbClr val="000000"/>
                </a:solidFill>
                <a:latin typeface="+mn-lt"/>
              </a:rPr>
              <a:t>server</a:t>
            </a:r>
            <a:r>
              <a:rPr lang="en-US" altLang="en-US" sz="2800" dirty="0">
                <a:solidFill>
                  <a:srgbClr val="000000"/>
                </a:solidFill>
                <a:latin typeface="+mn-lt"/>
              </a:rPr>
              <a:t> </a:t>
            </a:r>
            <a:r>
              <a:rPr lang="en-US" altLang="en-US" sz="1800" dirty="0">
                <a:solidFill>
                  <a:srgbClr val="000000"/>
                </a:solidFill>
                <a:latin typeface="+mn-lt"/>
              </a:rPr>
              <a:t>(running on </a:t>
            </a:r>
            <a:r>
              <a:rPr lang="en-US" altLang="en-US" sz="1800" dirty="0" err="1">
                <a:solidFill>
                  <a:srgbClr val="000000"/>
                </a:solidFill>
                <a:latin typeface="+mn-lt"/>
              </a:rPr>
              <a:t>serverIP</a:t>
            </a:r>
            <a:r>
              <a:rPr lang="en-US" altLang="en-US" sz="1800" dirty="0">
                <a:solidFill>
                  <a:srgbClr val="000000"/>
                </a:solidFill>
                <a:latin typeface="+mn-lt"/>
              </a:rPr>
              <a:t>)</a:t>
            </a:r>
            <a:endParaRPr lang="en-US" altLang="en-US" sz="1800" dirty="0">
              <a:solidFill>
                <a:srgbClr val="000000"/>
              </a:solidFill>
              <a:latin typeface="+mn-lt"/>
            </a:endParaRPr>
          </a:p>
        </p:txBody>
      </p:sp>
      <p:sp>
        <p:nvSpPr>
          <p:cNvPr id="34" name="Text Box 23"/>
          <p:cNvSpPr txBox="true">
            <a:spLocks noChangeArrowheads="true"/>
          </p:cNvSpPr>
          <p:nvPr/>
        </p:nvSpPr>
        <p:spPr bwMode="auto">
          <a:xfrm>
            <a:off x="5607858" y="1628424"/>
            <a:ext cx="11010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spcBef>
                <a:spcPct val="50000"/>
              </a:spcBef>
              <a:spcAft>
                <a:spcPct val="0"/>
              </a:spcAft>
            </a:pPr>
            <a:r>
              <a:rPr lang="en-US" altLang="en-US" sz="3200" dirty="0">
                <a:solidFill>
                  <a:srgbClr val="000000"/>
                </a:solidFill>
                <a:latin typeface="+mn-lt"/>
              </a:rPr>
              <a:t>client</a:t>
            </a:r>
            <a:endParaRPr lang="en-US" altLang="en-US" sz="3200" dirty="0">
              <a:solidFill>
                <a:srgbClr val="000000"/>
              </a:solidFill>
              <a:latin typeface="+mn-lt"/>
            </a:endParaRPr>
          </a:p>
        </p:txBody>
      </p:sp>
      <p:grpSp>
        <p:nvGrpSpPr>
          <p:cNvPr id="16" name="Group 34"/>
          <p:cNvGrpSpPr/>
          <p:nvPr/>
        </p:nvGrpSpPr>
        <p:grpSpPr bwMode="auto">
          <a:xfrm>
            <a:off x="301894" y="1611358"/>
            <a:ext cx="422275" cy="685800"/>
            <a:chOff x="4140" y="429"/>
            <a:chExt cx="1425" cy="2396"/>
          </a:xfrm>
        </p:grpSpPr>
        <p:sp>
          <p:nvSpPr>
            <p:cNvPr id="36" name="Freeform 3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7" name="Rectangle 36"/>
            <p:cNvSpPr>
              <a:spLocks noChangeArrowheads="true"/>
            </p:cNvSpPr>
            <p:nvPr/>
          </p:nvSpPr>
          <p:spPr bwMode="auto">
            <a:xfrm>
              <a:off x="4204" y="429"/>
              <a:ext cx="1050"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8" name="Freeform 3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9" name="Freeform 3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0" name="Rectangle 39"/>
            <p:cNvSpPr>
              <a:spLocks noChangeArrowheads="true"/>
            </p:cNvSpPr>
            <p:nvPr/>
          </p:nvSpPr>
          <p:spPr bwMode="auto">
            <a:xfrm>
              <a:off x="4210" y="695"/>
              <a:ext cx="600"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17" name="Group 40"/>
            <p:cNvGrpSpPr/>
            <p:nvPr/>
          </p:nvGrpSpPr>
          <p:grpSpPr bwMode="auto">
            <a:xfrm>
              <a:off x="4749" y="668"/>
              <a:ext cx="581" cy="145"/>
              <a:chOff x="614" y="2568"/>
              <a:chExt cx="725" cy="139"/>
            </a:xfrm>
          </p:grpSpPr>
          <p:sp>
            <p:nvSpPr>
              <p:cNvPr id="66" name="AutoShape 41"/>
              <p:cNvSpPr>
                <a:spLocks noChangeArrowheads="true"/>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7" name="AutoShape 42"/>
              <p:cNvSpPr>
                <a:spLocks noChangeArrowheads="true"/>
              </p:cNvSpPr>
              <p:nvPr/>
            </p:nvSpPr>
            <p:spPr bwMode="auto">
              <a:xfrm>
                <a:off x="630" y="2583"/>
                <a:ext cx="689"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2" name="Rectangle 43"/>
            <p:cNvSpPr>
              <a:spLocks noChangeArrowheads="true"/>
            </p:cNvSpPr>
            <p:nvPr/>
          </p:nvSpPr>
          <p:spPr bwMode="auto">
            <a:xfrm>
              <a:off x="4226" y="1017"/>
              <a:ext cx="595"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26" name="Group 44"/>
            <p:cNvGrpSpPr/>
            <p:nvPr/>
          </p:nvGrpSpPr>
          <p:grpSpPr bwMode="auto">
            <a:xfrm>
              <a:off x="4747" y="994"/>
              <a:ext cx="581" cy="134"/>
              <a:chOff x="614" y="2568"/>
              <a:chExt cx="725" cy="139"/>
            </a:xfrm>
          </p:grpSpPr>
          <p:sp>
            <p:nvSpPr>
              <p:cNvPr id="64" name="AutoShape 45"/>
              <p:cNvSpPr>
                <a:spLocks noChangeArrowheads="true"/>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5" name="AutoShape 46"/>
              <p:cNvSpPr>
                <a:spLocks noChangeArrowheads="true"/>
              </p:cNvSpPr>
              <p:nvPr/>
            </p:nvSpPr>
            <p:spPr bwMode="auto">
              <a:xfrm>
                <a:off x="625" y="2586"/>
                <a:ext cx="695"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4" name="Rectangle 47"/>
            <p:cNvSpPr>
              <a:spLocks noChangeArrowheads="true"/>
            </p:cNvSpPr>
            <p:nvPr/>
          </p:nvSpPr>
          <p:spPr bwMode="auto">
            <a:xfrm>
              <a:off x="4215" y="13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5" name="Rectangle 48"/>
            <p:cNvSpPr>
              <a:spLocks noChangeArrowheads="true"/>
            </p:cNvSpPr>
            <p:nvPr/>
          </p:nvSpPr>
          <p:spPr bwMode="auto">
            <a:xfrm>
              <a:off x="4226" y="16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29" name="Group 49"/>
            <p:cNvGrpSpPr/>
            <p:nvPr/>
          </p:nvGrpSpPr>
          <p:grpSpPr bwMode="auto">
            <a:xfrm>
              <a:off x="4735" y="1627"/>
              <a:ext cx="582" cy="151"/>
              <a:chOff x="614" y="2568"/>
              <a:chExt cx="725" cy="139"/>
            </a:xfrm>
          </p:grpSpPr>
          <p:sp>
            <p:nvSpPr>
              <p:cNvPr id="62" name="AutoShape 50"/>
              <p:cNvSpPr>
                <a:spLocks noChangeArrowheads="true"/>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3" name="AutoShape 51"/>
              <p:cNvSpPr>
                <a:spLocks noChangeArrowheads="true"/>
              </p:cNvSpPr>
              <p:nvPr/>
            </p:nvSpPr>
            <p:spPr bwMode="auto">
              <a:xfrm>
                <a:off x="627" y="2583"/>
                <a:ext cx="694"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7" name="Freeform 5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35" name="Group 53"/>
            <p:cNvGrpSpPr/>
            <p:nvPr/>
          </p:nvGrpSpPr>
          <p:grpSpPr bwMode="auto">
            <a:xfrm>
              <a:off x="4739" y="1327"/>
              <a:ext cx="582" cy="139"/>
              <a:chOff x="614" y="2568"/>
              <a:chExt cx="725" cy="139"/>
            </a:xfrm>
          </p:grpSpPr>
          <p:sp>
            <p:nvSpPr>
              <p:cNvPr id="60" name="AutoShape 54"/>
              <p:cNvSpPr>
                <a:spLocks noChangeArrowheads="true"/>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1" name="AutoShape 55"/>
              <p:cNvSpPr>
                <a:spLocks noChangeArrowheads="true"/>
              </p:cNvSpPr>
              <p:nvPr/>
            </p:nvSpPr>
            <p:spPr bwMode="auto">
              <a:xfrm>
                <a:off x="629" y="2585"/>
                <a:ext cx="687"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9" name="Rectangle 56"/>
            <p:cNvSpPr>
              <a:spLocks noChangeArrowheads="true"/>
            </p:cNvSpPr>
            <p:nvPr/>
          </p:nvSpPr>
          <p:spPr bwMode="auto">
            <a:xfrm>
              <a:off x="5249" y="429"/>
              <a:ext cx="70" cy="2291"/>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0" name="Freeform 5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1" name="Freeform 5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2" name="Oval 59"/>
            <p:cNvSpPr>
              <a:spLocks noChangeArrowheads="true"/>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3" name="Freeform 6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4" name="AutoShape 61"/>
            <p:cNvSpPr>
              <a:spLocks noChangeArrowheads="true"/>
            </p:cNvSpPr>
            <p:nvPr/>
          </p:nvSpPr>
          <p:spPr bwMode="auto">
            <a:xfrm>
              <a:off x="4140" y="2675"/>
              <a:ext cx="1200"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5" name="AutoShape 62"/>
            <p:cNvSpPr>
              <a:spLocks noChangeArrowheads="true"/>
            </p:cNvSpPr>
            <p:nvPr/>
          </p:nvSpPr>
          <p:spPr bwMode="auto">
            <a:xfrm>
              <a:off x="4204" y="2709"/>
              <a:ext cx="1071" cy="83"/>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6" name="Oval 63"/>
            <p:cNvSpPr>
              <a:spLocks noChangeArrowheads="true"/>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7" name="Oval 64"/>
            <p:cNvSpPr>
              <a:spLocks noChangeArrowheads="true"/>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80604020202020204" pitchFamily="34" charset="0"/>
              </a:endParaRPr>
            </a:p>
          </p:txBody>
        </p:sp>
        <p:sp>
          <p:nvSpPr>
            <p:cNvPr id="58" name="Oval 65"/>
            <p:cNvSpPr>
              <a:spLocks noChangeArrowheads="true"/>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9" name="Rectangle 66"/>
            <p:cNvSpPr>
              <a:spLocks noChangeArrowheads="true"/>
            </p:cNvSpPr>
            <p:nvPr/>
          </p:nvSpPr>
          <p:spPr bwMode="auto">
            <a:xfrm>
              <a:off x="5061" y="1838"/>
              <a:ext cx="86" cy="760"/>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grpSp>
        <p:nvGrpSpPr>
          <p:cNvPr id="41" name="Group 67"/>
          <p:cNvGrpSpPr/>
          <p:nvPr/>
        </p:nvGrpSpPr>
        <p:grpSpPr bwMode="auto">
          <a:xfrm>
            <a:off x="6609211" y="1558475"/>
            <a:ext cx="742950" cy="742950"/>
            <a:chOff x="-44" y="1473"/>
            <a:chExt cx="981" cy="1105"/>
          </a:xfrm>
        </p:grpSpPr>
        <p:pic>
          <p:nvPicPr>
            <p:cNvPr id="69" name="Picture 68"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69"/>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Example app: UDP client</a:t>
            </a:r>
            <a:endParaRPr lang="en-IN" sz="2400" b="1" dirty="0">
              <a:solidFill>
                <a:schemeClr val="accent2">
                  <a:lumMod val="75000"/>
                </a:schemeClr>
              </a:solidFill>
            </a:endParaRPr>
          </a:p>
        </p:txBody>
      </p:sp>
      <p:sp>
        <p:nvSpPr>
          <p:cNvPr id="8" name="TextBox 1"/>
          <p:cNvSpPr txBox="true">
            <a:spLocks noChangeArrowheads="true"/>
          </p:cNvSpPr>
          <p:nvPr/>
        </p:nvSpPr>
        <p:spPr bwMode="auto">
          <a:xfrm>
            <a:off x="4357126" y="1906313"/>
            <a:ext cx="5894388"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ts val="2800"/>
              </a:lnSpc>
            </a:pPr>
            <a:r>
              <a:rPr lang="en-US" altLang="en-US" dirty="0"/>
              <a:t>from socket import *</a:t>
            </a:r>
            <a:endParaRPr lang="en-US" altLang="en-US" dirty="0"/>
          </a:p>
          <a:p>
            <a:pPr>
              <a:lnSpc>
                <a:spcPts val="2800"/>
              </a:lnSpc>
            </a:pPr>
            <a:r>
              <a:rPr lang="en-US" altLang="en-US" dirty="0" err="1"/>
              <a:t>serverName</a:t>
            </a:r>
            <a:r>
              <a:rPr lang="en-US" altLang="en-US" dirty="0"/>
              <a:t> = ‘hostname’</a:t>
            </a:r>
            <a:endParaRPr lang="en-US" altLang="en-US" dirty="0"/>
          </a:p>
          <a:p>
            <a:pPr>
              <a:lnSpc>
                <a:spcPts val="2800"/>
              </a:lnSpc>
            </a:pPr>
            <a:r>
              <a:rPr lang="en-US" altLang="en-US" dirty="0" err="1"/>
              <a:t>serverPort</a:t>
            </a:r>
            <a:r>
              <a:rPr lang="en-US" altLang="en-US" dirty="0"/>
              <a:t> = 12000</a:t>
            </a:r>
            <a:endParaRPr lang="en-US" altLang="en-US" dirty="0"/>
          </a:p>
          <a:p>
            <a:pPr>
              <a:lnSpc>
                <a:spcPts val="2400"/>
              </a:lnSpc>
            </a:pPr>
            <a:r>
              <a:rPr lang="en-US" altLang="en-US" dirty="0" err="1"/>
              <a:t>clientSocket</a:t>
            </a:r>
            <a:r>
              <a:rPr lang="en-US" altLang="en-US" dirty="0"/>
              <a:t> = socket(AF_INET, </a:t>
            </a:r>
            <a:endParaRPr lang="en-US" altLang="en-US" dirty="0"/>
          </a:p>
          <a:p>
            <a:pPr>
              <a:lnSpc>
                <a:spcPts val="2400"/>
              </a:lnSpc>
            </a:pPr>
            <a:r>
              <a:rPr lang="en-US" altLang="en-US" dirty="0"/>
              <a:t>                                   SOCK_DGRAM)</a:t>
            </a:r>
            <a:endParaRPr lang="en-US" altLang="en-US" dirty="0"/>
          </a:p>
          <a:p>
            <a:pPr>
              <a:lnSpc>
                <a:spcPts val="2800"/>
              </a:lnSpc>
            </a:pPr>
            <a:r>
              <a:rPr lang="en-US" altLang="en-US" dirty="0"/>
              <a:t>message = </a:t>
            </a:r>
            <a:r>
              <a:rPr lang="en-US" altLang="en-US" dirty="0" err="1"/>
              <a:t>raw_input</a:t>
            </a:r>
            <a:r>
              <a:rPr lang="en-US" altLang="en-US" dirty="0"/>
              <a:t>(’Input lowercase sentence:’)</a:t>
            </a:r>
            <a:endParaRPr lang="en-US" altLang="en-US" dirty="0"/>
          </a:p>
          <a:p>
            <a:pPr>
              <a:lnSpc>
                <a:spcPts val="2800"/>
              </a:lnSpc>
            </a:pPr>
            <a:r>
              <a:rPr lang="en-US" altLang="en-US" dirty="0" err="1"/>
              <a:t>clientSocket.sendto</a:t>
            </a:r>
            <a:r>
              <a:rPr lang="en-US" altLang="en-US" sz="1800" dirty="0"/>
              <a:t>(</a:t>
            </a:r>
            <a:r>
              <a:rPr lang="en-US" altLang="en-US" sz="1800" dirty="0" err="1"/>
              <a:t>message.encode</a:t>
            </a:r>
            <a:r>
              <a:rPr lang="en-US" altLang="en-US" sz="1800" dirty="0"/>
              <a:t>(),</a:t>
            </a:r>
            <a:endParaRPr lang="en-US" altLang="en-US" sz="1800" dirty="0"/>
          </a:p>
          <a:p>
            <a:pPr>
              <a:lnSpc>
                <a:spcPts val="2800"/>
              </a:lnSpc>
            </a:pPr>
            <a:r>
              <a:rPr lang="en-US" altLang="en-US" sz="1800" dirty="0"/>
              <a:t>                                      (</a:t>
            </a:r>
            <a:r>
              <a:rPr lang="en-US" altLang="en-US" sz="1800" dirty="0" err="1"/>
              <a:t>serverName</a:t>
            </a:r>
            <a:r>
              <a:rPr lang="en-US" altLang="en-US" sz="1800" dirty="0"/>
              <a:t>, </a:t>
            </a:r>
            <a:r>
              <a:rPr lang="en-US" altLang="en-US" sz="1800" dirty="0" err="1"/>
              <a:t>serverPort</a:t>
            </a:r>
            <a:r>
              <a:rPr lang="en-US" altLang="en-US" sz="1800" dirty="0"/>
              <a:t>))</a:t>
            </a:r>
            <a:endParaRPr lang="en-US" altLang="en-US" sz="1800" dirty="0"/>
          </a:p>
          <a:p>
            <a:pPr>
              <a:lnSpc>
                <a:spcPts val="2800"/>
              </a:lnSpc>
            </a:pPr>
            <a:r>
              <a:rPr lang="en-US" altLang="en-US" dirty="0" err="1"/>
              <a:t>modifiedMessage</a:t>
            </a:r>
            <a:r>
              <a:rPr lang="en-US" altLang="en-US" dirty="0"/>
              <a:t>, </a:t>
            </a:r>
            <a:r>
              <a:rPr lang="en-US" altLang="en-US" dirty="0" err="1"/>
              <a:t>serverAddress</a:t>
            </a:r>
            <a:r>
              <a:rPr lang="en-US" altLang="en-US" dirty="0"/>
              <a:t> = </a:t>
            </a:r>
            <a:endParaRPr lang="en-US" altLang="en-US" dirty="0"/>
          </a:p>
          <a:p>
            <a:pPr>
              <a:lnSpc>
                <a:spcPts val="2800"/>
              </a:lnSpc>
            </a:pPr>
            <a:r>
              <a:rPr lang="en-US" altLang="en-US" dirty="0"/>
              <a:t>                                   </a:t>
            </a:r>
            <a:r>
              <a:rPr lang="en-US" altLang="en-US" dirty="0" err="1"/>
              <a:t>clientSocket.recvfrom</a:t>
            </a:r>
            <a:r>
              <a:rPr lang="en-US" altLang="en-US" dirty="0"/>
              <a:t>(2048)</a:t>
            </a:r>
            <a:endParaRPr lang="en-US" altLang="en-US" dirty="0"/>
          </a:p>
          <a:p>
            <a:pPr>
              <a:lnSpc>
                <a:spcPts val="2800"/>
              </a:lnSpc>
            </a:pPr>
            <a:r>
              <a:rPr lang="en-US" altLang="en-US" dirty="0"/>
              <a:t>print </a:t>
            </a:r>
            <a:r>
              <a:rPr lang="en-US" altLang="en-US" dirty="0" err="1"/>
              <a:t>modifiedMessage.decode</a:t>
            </a:r>
            <a:r>
              <a:rPr lang="en-US" altLang="en-US" dirty="0"/>
              <a:t>()</a:t>
            </a:r>
            <a:endParaRPr lang="en-US" altLang="en-US" dirty="0"/>
          </a:p>
          <a:p>
            <a:pPr>
              <a:lnSpc>
                <a:spcPts val="2800"/>
              </a:lnSpc>
            </a:pPr>
            <a:r>
              <a:rPr lang="en-US" altLang="en-US" dirty="0" err="1"/>
              <a:t>clientSocket.close</a:t>
            </a:r>
            <a:r>
              <a:rPr lang="en-US" altLang="en-US" dirty="0"/>
              <a:t>()</a:t>
            </a:r>
            <a:endParaRPr lang="en-US" altLang="en-US" dirty="0"/>
          </a:p>
        </p:txBody>
      </p:sp>
      <p:sp>
        <p:nvSpPr>
          <p:cNvPr id="9" name="TextBox 2"/>
          <p:cNvSpPr txBox="true">
            <a:spLocks noChangeArrowheads="true"/>
          </p:cNvSpPr>
          <p:nvPr/>
        </p:nvSpPr>
        <p:spPr bwMode="auto">
          <a:xfrm>
            <a:off x="4369826" y="1423713"/>
            <a:ext cx="274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i="1">
                <a:solidFill>
                  <a:srgbClr val="CC0000"/>
                </a:solidFill>
              </a:rPr>
              <a:t>Python UDPClient</a:t>
            </a:r>
            <a:endParaRPr lang="en-US" altLang="en-US" sz="2400" i="1">
              <a:solidFill>
                <a:srgbClr val="CC0000"/>
              </a:solidFill>
            </a:endParaRPr>
          </a:p>
        </p:txBody>
      </p:sp>
      <p:grpSp>
        <p:nvGrpSpPr>
          <p:cNvPr id="2" name="Group 46"/>
          <p:cNvGrpSpPr/>
          <p:nvPr/>
        </p:nvGrpSpPr>
        <p:grpSpPr bwMode="auto">
          <a:xfrm>
            <a:off x="1409744" y="1963666"/>
            <a:ext cx="3023734" cy="297517"/>
            <a:chOff x="-242132" y="1766968"/>
            <a:chExt cx="3023579" cy="298280"/>
          </a:xfrm>
        </p:grpSpPr>
        <p:sp>
          <p:nvSpPr>
            <p:cNvPr id="12" name="TextBox 3"/>
            <p:cNvSpPr txBox="true">
              <a:spLocks noChangeArrowheads="true"/>
            </p:cNvSpPr>
            <p:nvPr/>
          </p:nvSpPr>
          <p:spPr bwMode="auto">
            <a:xfrm>
              <a:off x="-242132" y="1766968"/>
              <a:ext cx="3023579" cy="29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ts val="1600"/>
                </a:lnSpc>
              </a:pPr>
              <a:r>
                <a:rPr lang="en-US" altLang="en-US" sz="1400" dirty="0">
                  <a:solidFill>
                    <a:srgbClr val="000099"/>
                  </a:solidFill>
                </a:rPr>
                <a:t>include Python’s socket library</a:t>
              </a:r>
              <a:endParaRPr lang="en-US" altLang="en-US" sz="1400" dirty="0">
                <a:solidFill>
                  <a:srgbClr val="000099"/>
                </a:solidFill>
              </a:endParaRPr>
            </a:p>
          </p:txBody>
        </p:sp>
        <p:cxnSp>
          <p:nvCxnSpPr>
            <p:cNvPr id="14" name="Straight Connector 10"/>
            <p:cNvCxnSpPr>
              <a:cxnSpLocks noChangeShapeType="true"/>
            </p:cNvCxnSpPr>
            <p:nvPr/>
          </p:nvCxnSpPr>
          <p:spPr bwMode="auto">
            <a:xfrm>
              <a:off x="2309371" y="1930400"/>
              <a:ext cx="370329"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3" name="Group 47"/>
          <p:cNvGrpSpPr/>
          <p:nvPr/>
        </p:nvGrpSpPr>
        <p:grpSpPr bwMode="auto">
          <a:xfrm>
            <a:off x="1489798" y="2998275"/>
            <a:ext cx="2943680" cy="523875"/>
            <a:chOff x="588094" y="2905531"/>
            <a:chExt cx="2271818" cy="523220"/>
          </a:xfrm>
        </p:grpSpPr>
        <p:sp>
          <p:nvSpPr>
            <p:cNvPr id="16" name="TextBox 31"/>
            <p:cNvSpPr txBox="true">
              <a:spLocks noChangeArrowheads="true"/>
            </p:cNvSpPr>
            <p:nvPr/>
          </p:nvSpPr>
          <p:spPr bwMode="auto">
            <a:xfrm>
              <a:off x="588094" y="2905531"/>
              <a:ext cx="2271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400" dirty="0">
                  <a:solidFill>
                    <a:srgbClr val="000099"/>
                  </a:solidFill>
                </a:rPr>
                <a:t>create UDP socket for server</a:t>
              </a:r>
              <a:endParaRPr lang="en-US" altLang="en-US" sz="1400" dirty="0">
                <a:solidFill>
                  <a:srgbClr val="000099"/>
                </a:solidFill>
              </a:endParaRPr>
            </a:p>
          </p:txBody>
        </p:sp>
        <p:cxnSp>
          <p:nvCxnSpPr>
            <p:cNvPr id="17" name="Straight Connector 32"/>
            <p:cNvCxnSpPr>
              <a:cxnSpLocks noChangeShapeType="true"/>
            </p:cNvCxnSpPr>
            <p:nvPr/>
          </p:nvCxnSpPr>
          <p:spPr bwMode="auto">
            <a:xfrm>
              <a:off x="2488965" y="3080272"/>
              <a:ext cx="288707"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4" name="Group 48"/>
          <p:cNvGrpSpPr/>
          <p:nvPr/>
        </p:nvGrpSpPr>
        <p:grpSpPr bwMode="auto">
          <a:xfrm>
            <a:off x="1941885" y="3664103"/>
            <a:ext cx="2943680" cy="297517"/>
            <a:chOff x="320502" y="3822598"/>
            <a:chExt cx="2944213" cy="297415"/>
          </a:xfrm>
        </p:grpSpPr>
        <p:sp>
          <p:nvSpPr>
            <p:cNvPr id="19" name="TextBox 34"/>
            <p:cNvSpPr txBox="true">
              <a:spLocks noChangeArrowheads="true"/>
            </p:cNvSpPr>
            <p:nvPr/>
          </p:nvSpPr>
          <p:spPr bwMode="auto">
            <a:xfrm>
              <a:off x="320502" y="3822598"/>
              <a:ext cx="2944213" cy="2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ts val="1600"/>
                </a:lnSpc>
              </a:pPr>
              <a:r>
                <a:rPr lang="en-US" altLang="en-US" sz="1400" dirty="0">
                  <a:solidFill>
                    <a:srgbClr val="000099"/>
                  </a:solidFill>
                </a:rPr>
                <a:t>get user keyboard input </a:t>
              </a:r>
              <a:endParaRPr lang="en-US" altLang="en-US" sz="1400" dirty="0">
                <a:solidFill>
                  <a:srgbClr val="000099"/>
                </a:solidFill>
              </a:endParaRPr>
            </a:p>
          </p:txBody>
        </p:sp>
        <p:cxnSp>
          <p:nvCxnSpPr>
            <p:cNvPr id="20" name="Straight Connector 35"/>
            <p:cNvCxnSpPr>
              <a:cxnSpLocks noChangeShapeType="true"/>
            </p:cNvCxnSpPr>
            <p:nvPr/>
          </p:nvCxnSpPr>
          <p:spPr bwMode="auto">
            <a:xfrm>
              <a:off x="2340360" y="3968752"/>
              <a:ext cx="381069"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5" name="Group 49"/>
          <p:cNvGrpSpPr/>
          <p:nvPr/>
        </p:nvGrpSpPr>
        <p:grpSpPr bwMode="auto">
          <a:xfrm>
            <a:off x="143602" y="4010323"/>
            <a:ext cx="4177978" cy="523220"/>
            <a:chOff x="-1456351" y="4093783"/>
            <a:chExt cx="4178435" cy="521912"/>
          </a:xfrm>
        </p:grpSpPr>
        <p:sp>
          <p:nvSpPr>
            <p:cNvPr id="22" name="TextBox 36"/>
            <p:cNvSpPr txBox="true">
              <a:spLocks noChangeArrowheads="true"/>
            </p:cNvSpPr>
            <p:nvPr/>
          </p:nvSpPr>
          <p:spPr bwMode="auto">
            <a:xfrm>
              <a:off x="-1456351" y="4093783"/>
              <a:ext cx="3923824" cy="52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400" dirty="0">
                  <a:solidFill>
                    <a:srgbClr val="000099"/>
                  </a:solidFill>
                </a:rPr>
                <a:t>attach server name, port to message; send into socket</a:t>
              </a:r>
              <a:endParaRPr lang="en-US" altLang="en-US" sz="1400" dirty="0">
                <a:solidFill>
                  <a:srgbClr val="000099"/>
                </a:solidFill>
              </a:endParaRPr>
            </a:p>
          </p:txBody>
        </p:sp>
        <p:cxnSp>
          <p:nvCxnSpPr>
            <p:cNvPr id="23" name="Straight Connector 39"/>
            <p:cNvCxnSpPr>
              <a:cxnSpLocks noChangeShapeType="true"/>
            </p:cNvCxnSpPr>
            <p:nvPr/>
          </p:nvCxnSpPr>
          <p:spPr bwMode="auto">
            <a:xfrm flipV="true">
              <a:off x="2360668" y="4261938"/>
              <a:ext cx="361416" cy="557"/>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11" name="Group 55"/>
          <p:cNvGrpSpPr/>
          <p:nvPr/>
        </p:nvGrpSpPr>
        <p:grpSpPr bwMode="auto">
          <a:xfrm>
            <a:off x="599000" y="5411634"/>
            <a:ext cx="3787622" cy="307776"/>
            <a:chOff x="-1061954" y="5487008"/>
            <a:chExt cx="3788048" cy="307391"/>
          </a:xfrm>
        </p:grpSpPr>
        <p:sp>
          <p:nvSpPr>
            <p:cNvPr id="25" name="TextBox 61"/>
            <p:cNvSpPr txBox="true">
              <a:spLocks noChangeArrowheads="true"/>
            </p:cNvSpPr>
            <p:nvPr/>
          </p:nvSpPr>
          <p:spPr bwMode="auto">
            <a:xfrm>
              <a:off x="-1061954" y="5487008"/>
              <a:ext cx="3684841" cy="30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400" dirty="0">
                  <a:solidFill>
                    <a:srgbClr val="000099"/>
                  </a:solidFill>
                </a:rPr>
                <a:t>print out received string and close socket</a:t>
              </a:r>
              <a:endParaRPr lang="en-US" altLang="en-US" sz="1400" dirty="0">
                <a:solidFill>
                  <a:srgbClr val="000099"/>
                </a:solidFill>
              </a:endParaRPr>
            </a:p>
          </p:txBody>
        </p:sp>
        <p:cxnSp>
          <p:nvCxnSpPr>
            <p:cNvPr id="26" name="Straight Connector 62"/>
            <p:cNvCxnSpPr>
              <a:cxnSpLocks noChangeShapeType="true"/>
            </p:cNvCxnSpPr>
            <p:nvPr/>
          </p:nvCxnSpPr>
          <p:spPr bwMode="auto">
            <a:xfrm>
              <a:off x="2309661" y="5657831"/>
              <a:ext cx="416433"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15" name="Group 54"/>
          <p:cNvGrpSpPr/>
          <p:nvPr/>
        </p:nvGrpSpPr>
        <p:grpSpPr bwMode="auto">
          <a:xfrm>
            <a:off x="342383" y="4571818"/>
            <a:ext cx="4091095" cy="421119"/>
            <a:chOff x="-1241909" y="4530536"/>
            <a:chExt cx="4090757" cy="421402"/>
          </a:xfrm>
        </p:grpSpPr>
        <p:sp>
          <p:nvSpPr>
            <p:cNvPr id="28" name="TextBox 56"/>
            <p:cNvSpPr txBox="true">
              <a:spLocks noChangeArrowheads="true"/>
            </p:cNvSpPr>
            <p:nvPr/>
          </p:nvSpPr>
          <p:spPr bwMode="auto">
            <a:xfrm>
              <a:off x="-1241909" y="4643955"/>
              <a:ext cx="4090757" cy="30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400" dirty="0">
                  <a:solidFill>
                    <a:srgbClr val="000099"/>
                  </a:solidFill>
                </a:rPr>
                <a:t>read reply characters from socket into string</a:t>
              </a:r>
              <a:endParaRPr lang="en-US" altLang="en-US" sz="1400" dirty="0">
                <a:solidFill>
                  <a:srgbClr val="000099"/>
                </a:solidFill>
              </a:endParaRPr>
            </a:p>
          </p:txBody>
        </p:sp>
        <p:cxnSp>
          <p:nvCxnSpPr>
            <p:cNvPr id="29" name="Straight Connector 59"/>
            <p:cNvCxnSpPr>
              <a:cxnSpLocks noChangeShapeType="true"/>
            </p:cNvCxnSpPr>
            <p:nvPr/>
          </p:nvCxnSpPr>
          <p:spPr bwMode="auto">
            <a:xfrm flipV="true">
              <a:off x="2415586" y="4830837"/>
              <a:ext cx="327418" cy="416"/>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sp>
          <p:nvSpPr>
            <p:cNvPr id="30" name="TextBox 53"/>
            <p:cNvSpPr txBox="true">
              <a:spLocks noChangeArrowheads="true"/>
            </p:cNvSpPr>
            <p:nvPr/>
          </p:nvSpPr>
          <p:spPr bwMode="auto">
            <a:xfrm>
              <a:off x="-157119" y="4530536"/>
              <a:ext cx="184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Example app: UDP server</a:t>
            </a:r>
            <a:endParaRPr lang="en-IN" sz="2400" b="1" dirty="0">
              <a:solidFill>
                <a:schemeClr val="accent2">
                  <a:lumMod val="75000"/>
                </a:schemeClr>
              </a:solidFill>
            </a:endParaRPr>
          </a:p>
        </p:txBody>
      </p:sp>
      <p:sp>
        <p:nvSpPr>
          <p:cNvPr id="9" name="TextBox 2"/>
          <p:cNvSpPr txBox="true">
            <a:spLocks noChangeArrowheads="true"/>
          </p:cNvSpPr>
          <p:nvPr/>
        </p:nvSpPr>
        <p:spPr bwMode="auto">
          <a:xfrm>
            <a:off x="4343319" y="1503225"/>
            <a:ext cx="2786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i="1" dirty="0">
                <a:solidFill>
                  <a:srgbClr val="CC0000"/>
                </a:solidFill>
              </a:rPr>
              <a:t>Python </a:t>
            </a:r>
            <a:r>
              <a:rPr lang="en-US" altLang="en-US" sz="2400" i="1" dirty="0" err="1">
                <a:solidFill>
                  <a:srgbClr val="CC0000"/>
                </a:solidFill>
              </a:rPr>
              <a:t>UDPServer</a:t>
            </a:r>
            <a:endParaRPr lang="en-US" altLang="en-US" sz="2400" i="1" dirty="0">
              <a:solidFill>
                <a:srgbClr val="CC0000"/>
              </a:solidFill>
            </a:endParaRPr>
          </a:p>
        </p:txBody>
      </p:sp>
      <p:sp>
        <p:nvSpPr>
          <p:cNvPr id="11" name="TextBox 1"/>
          <p:cNvSpPr txBox="true">
            <a:spLocks noChangeArrowheads="true"/>
          </p:cNvSpPr>
          <p:nvPr/>
        </p:nvSpPr>
        <p:spPr bwMode="auto">
          <a:xfrm>
            <a:off x="4343319" y="2042458"/>
            <a:ext cx="6143625" cy="40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ts val="2800"/>
              </a:lnSpc>
            </a:pPr>
            <a:r>
              <a:rPr lang="en-US" altLang="en-US"/>
              <a:t>from socket import *</a:t>
            </a:r>
            <a:endParaRPr lang="en-US" altLang="en-US"/>
          </a:p>
          <a:p>
            <a:pPr>
              <a:lnSpc>
                <a:spcPts val="2800"/>
              </a:lnSpc>
            </a:pPr>
            <a:r>
              <a:rPr lang="en-US" altLang="en-US"/>
              <a:t>serverPort = 12000</a:t>
            </a:r>
            <a:endParaRPr lang="en-US" altLang="en-US"/>
          </a:p>
          <a:p>
            <a:pPr>
              <a:lnSpc>
                <a:spcPts val="2800"/>
              </a:lnSpc>
            </a:pPr>
            <a:r>
              <a:rPr lang="en-US" altLang="en-US"/>
              <a:t>serverSocket = socket(AF_INET, SOCK_DGRAM)</a:t>
            </a:r>
            <a:endParaRPr lang="en-US" altLang="en-US"/>
          </a:p>
          <a:p>
            <a:pPr>
              <a:lnSpc>
                <a:spcPts val="2800"/>
              </a:lnSpc>
            </a:pPr>
            <a:r>
              <a:rPr lang="en-US" altLang="en-US"/>
              <a:t>serverSocket.bind((</a:t>
            </a:r>
            <a:r>
              <a:rPr lang="fr-FR" altLang="en-US"/>
              <a:t>''</a:t>
            </a:r>
            <a:r>
              <a:rPr lang="en-US" altLang="en-US"/>
              <a:t>, serverPort))</a:t>
            </a:r>
            <a:endParaRPr lang="en-US" altLang="en-US"/>
          </a:p>
          <a:p>
            <a:pPr>
              <a:lnSpc>
                <a:spcPts val="2800"/>
              </a:lnSpc>
            </a:pPr>
            <a:r>
              <a:rPr lang="en-US" altLang="en-US"/>
              <a:t>print (</a:t>
            </a:r>
            <a:r>
              <a:rPr lang="ja-JP" altLang="en-US"/>
              <a:t>“</a:t>
            </a:r>
            <a:r>
              <a:rPr lang="en-US" altLang="ja-JP" i="1"/>
              <a:t>The server is ready to receive</a:t>
            </a:r>
            <a:r>
              <a:rPr lang="en-US" altLang="en-US"/>
              <a:t>”</a:t>
            </a:r>
            <a:r>
              <a:rPr lang="en-US" altLang="ja-JP"/>
              <a:t>)</a:t>
            </a:r>
            <a:endParaRPr lang="en-US" altLang="ja-JP"/>
          </a:p>
          <a:p>
            <a:pPr>
              <a:lnSpc>
                <a:spcPts val="2800"/>
              </a:lnSpc>
            </a:pPr>
            <a:r>
              <a:rPr lang="en-US" altLang="en-US"/>
              <a:t>while True:</a:t>
            </a:r>
            <a:endParaRPr lang="en-US" altLang="en-US"/>
          </a:p>
          <a:p>
            <a:pPr>
              <a:lnSpc>
                <a:spcPts val="2400"/>
              </a:lnSpc>
            </a:pPr>
            <a:r>
              <a:rPr lang="en-US" altLang="en-US" sz="1800"/>
              <a:t>    message, clientAddress = serverSocket.recvfrom(2048)</a:t>
            </a:r>
            <a:endParaRPr lang="en-US" altLang="en-US" sz="1800"/>
          </a:p>
          <a:p>
            <a:pPr>
              <a:lnSpc>
                <a:spcPts val="2400"/>
              </a:lnSpc>
            </a:pPr>
            <a:r>
              <a:rPr lang="en-US" altLang="en-US" sz="1800"/>
              <a:t>    modifiedMessage = message.decode().upper()</a:t>
            </a:r>
            <a:endParaRPr lang="en-US" altLang="en-US" sz="1800"/>
          </a:p>
          <a:p>
            <a:pPr>
              <a:lnSpc>
                <a:spcPts val="2400"/>
              </a:lnSpc>
            </a:pPr>
            <a:r>
              <a:rPr lang="en-US" altLang="en-US" sz="1800"/>
              <a:t>    serverSocket.sendto(modifiedMessage.encode(),</a:t>
            </a:r>
            <a:endParaRPr lang="en-US" altLang="en-US" sz="1800"/>
          </a:p>
          <a:p>
            <a:pPr>
              <a:lnSpc>
                <a:spcPts val="2400"/>
              </a:lnSpc>
            </a:pPr>
            <a:r>
              <a:rPr lang="en-US" altLang="en-US" sz="1800"/>
              <a:t>                                      clientAddress)</a:t>
            </a:r>
            <a:endParaRPr lang="en-US" altLang="en-US" sz="1800"/>
          </a:p>
        </p:txBody>
      </p:sp>
      <p:grpSp>
        <p:nvGrpSpPr>
          <p:cNvPr id="2" name="Group 13"/>
          <p:cNvGrpSpPr/>
          <p:nvPr/>
        </p:nvGrpSpPr>
        <p:grpSpPr bwMode="auto">
          <a:xfrm>
            <a:off x="2279492" y="2824387"/>
            <a:ext cx="2558753" cy="307975"/>
            <a:chOff x="732830" y="2581901"/>
            <a:chExt cx="2559082" cy="307777"/>
          </a:xfrm>
        </p:grpSpPr>
        <p:sp>
          <p:nvSpPr>
            <p:cNvPr id="14" name="TextBox 31"/>
            <p:cNvSpPr txBox="true">
              <a:spLocks noChangeArrowheads="true"/>
            </p:cNvSpPr>
            <p:nvPr/>
          </p:nvSpPr>
          <p:spPr bwMode="auto">
            <a:xfrm>
              <a:off x="732830" y="2581901"/>
              <a:ext cx="25590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400" dirty="0">
                  <a:solidFill>
                    <a:srgbClr val="000099"/>
                  </a:solidFill>
                </a:rPr>
                <a:t>create UDP socket</a:t>
              </a:r>
              <a:endParaRPr lang="en-US" altLang="en-US" sz="1400" dirty="0">
                <a:solidFill>
                  <a:srgbClr val="000099"/>
                </a:solidFill>
              </a:endParaRPr>
            </a:p>
          </p:txBody>
        </p:sp>
        <p:cxnSp>
          <p:nvCxnSpPr>
            <p:cNvPr id="15" name="Straight Connector 32"/>
            <p:cNvCxnSpPr>
              <a:cxnSpLocks noChangeShapeType="true"/>
            </p:cNvCxnSpPr>
            <p:nvPr/>
          </p:nvCxnSpPr>
          <p:spPr bwMode="auto">
            <a:xfrm>
              <a:off x="2394178" y="2749550"/>
              <a:ext cx="358094"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3" name="Group 14"/>
          <p:cNvGrpSpPr/>
          <p:nvPr/>
        </p:nvGrpSpPr>
        <p:grpSpPr bwMode="auto">
          <a:xfrm>
            <a:off x="700463" y="3188436"/>
            <a:ext cx="3605785" cy="307777"/>
            <a:chOff x="-896820" y="3018353"/>
            <a:chExt cx="3607385" cy="307392"/>
          </a:xfrm>
        </p:grpSpPr>
        <p:sp>
          <p:nvSpPr>
            <p:cNvPr id="17" name="TextBox 26"/>
            <p:cNvSpPr txBox="true">
              <a:spLocks noChangeArrowheads="true"/>
            </p:cNvSpPr>
            <p:nvPr/>
          </p:nvSpPr>
          <p:spPr bwMode="auto">
            <a:xfrm>
              <a:off x="-896820" y="3018353"/>
              <a:ext cx="3607385"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400" dirty="0">
                  <a:solidFill>
                    <a:srgbClr val="000099"/>
                  </a:solidFill>
                </a:rPr>
                <a:t>bind socket to local port number 12000</a:t>
              </a:r>
              <a:endParaRPr lang="en-US" altLang="en-US" sz="1400" dirty="0">
                <a:solidFill>
                  <a:srgbClr val="000099"/>
                </a:solidFill>
              </a:endParaRPr>
            </a:p>
          </p:txBody>
        </p:sp>
        <p:cxnSp>
          <p:nvCxnSpPr>
            <p:cNvPr id="18" name="Straight Connector 17"/>
            <p:cNvCxnSpPr>
              <a:cxnSpLocks noChangeShapeType="true"/>
            </p:cNvCxnSpPr>
            <p:nvPr/>
          </p:nvCxnSpPr>
          <p:spPr bwMode="auto">
            <a:xfrm>
              <a:off x="2375948" y="3171825"/>
              <a:ext cx="334255"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4" name="Group 15"/>
          <p:cNvGrpSpPr/>
          <p:nvPr/>
        </p:nvGrpSpPr>
        <p:grpSpPr bwMode="auto">
          <a:xfrm>
            <a:off x="2810665" y="3905368"/>
            <a:ext cx="1488056" cy="298450"/>
            <a:chOff x="1222134" y="3803733"/>
            <a:chExt cx="1488522" cy="299227"/>
          </a:xfrm>
        </p:grpSpPr>
        <p:sp>
          <p:nvSpPr>
            <p:cNvPr id="20" name="TextBox 34"/>
            <p:cNvSpPr txBox="true">
              <a:spLocks noChangeArrowheads="true"/>
            </p:cNvSpPr>
            <p:nvPr/>
          </p:nvSpPr>
          <p:spPr bwMode="auto">
            <a:xfrm>
              <a:off x="1222134" y="3803733"/>
              <a:ext cx="1194763" cy="29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ts val="1600"/>
                </a:lnSpc>
              </a:pPr>
              <a:r>
                <a:rPr lang="en-US" altLang="en-US" sz="1400" dirty="0">
                  <a:solidFill>
                    <a:srgbClr val="000099"/>
                  </a:solidFill>
                </a:rPr>
                <a:t>loop forever</a:t>
              </a:r>
              <a:endParaRPr lang="en-US" altLang="en-US" sz="1400" dirty="0">
                <a:solidFill>
                  <a:srgbClr val="000099"/>
                </a:solidFill>
              </a:endParaRPr>
            </a:p>
          </p:txBody>
        </p:sp>
        <p:cxnSp>
          <p:nvCxnSpPr>
            <p:cNvPr id="21" name="Straight Connector 35"/>
            <p:cNvCxnSpPr>
              <a:cxnSpLocks noChangeShapeType="true"/>
            </p:cNvCxnSpPr>
            <p:nvPr/>
          </p:nvCxnSpPr>
          <p:spPr bwMode="auto">
            <a:xfrm>
              <a:off x="2367604" y="3964781"/>
              <a:ext cx="343052" cy="1"/>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5" name="Group 17"/>
          <p:cNvGrpSpPr/>
          <p:nvPr/>
        </p:nvGrpSpPr>
        <p:grpSpPr bwMode="auto">
          <a:xfrm>
            <a:off x="230664" y="4226629"/>
            <a:ext cx="4068011" cy="502702"/>
            <a:chOff x="-1394433" y="3835897"/>
            <a:chExt cx="4067973" cy="502591"/>
          </a:xfrm>
        </p:grpSpPr>
        <p:sp>
          <p:nvSpPr>
            <p:cNvPr id="23" name="TextBox 36"/>
            <p:cNvSpPr txBox="true">
              <a:spLocks noChangeArrowheads="true"/>
            </p:cNvSpPr>
            <p:nvPr/>
          </p:nvSpPr>
          <p:spPr bwMode="auto">
            <a:xfrm>
              <a:off x="-1394433" y="3835897"/>
              <a:ext cx="3841634" cy="50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ts val="1600"/>
                </a:lnSpc>
              </a:pPr>
              <a:r>
                <a:rPr lang="en-US" altLang="en-US" sz="1400" dirty="0">
                  <a:solidFill>
                    <a:srgbClr val="000099"/>
                  </a:solidFill>
                </a:rPr>
                <a:t>Read from UDP socket into message, getting client’s address (client IP and port)</a:t>
              </a:r>
              <a:endParaRPr lang="en-US" altLang="en-US" sz="1400" dirty="0">
                <a:solidFill>
                  <a:srgbClr val="000099"/>
                </a:solidFill>
              </a:endParaRPr>
            </a:p>
          </p:txBody>
        </p:sp>
        <p:cxnSp>
          <p:nvCxnSpPr>
            <p:cNvPr id="24" name="Straight Connector 39"/>
            <p:cNvCxnSpPr>
              <a:cxnSpLocks noChangeShapeType="true"/>
            </p:cNvCxnSpPr>
            <p:nvPr/>
          </p:nvCxnSpPr>
          <p:spPr bwMode="auto">
            <a:xfrm>
              <a:off x="2330643" y="3987004"/>
              <a:ext cx="342897" cy="1"/>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7" name="Group 18"/>
          <p:cNvGrpSpPr/>
          <p:nvPr/>
        </p:nvGrpSpPr>
        <p:grpSpPr bwMode="auto">
          <a:xfrm>
            <a:off x="545893" y="4863442"/>
            <a:ext cx="3841670" cy="307777"/>
            <a:chOff x="-1179917" y="4521468"/>
            <a:chExt cx="3842964" cy="307392"/>
          </a:xfrm>
        </p:grpSpPr>
        <p:sp>
          <p:nvSpPr>
            <p:cNvPr id="26" name="TextBox 61"/>
            <p:cNvSpPr txBox="true">
              <a:spLocks noChangeArrowheads="true"/>
            </p:cNvSpPr>
            <p:nvPr/>
          </p:nvSpPr>
          <p:spPr bwMode="auto">
            <a:xfrm>
              <a:off x="-1179917" y="4521468"/>
              <a:ext cx="3842964"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400" dirty="0">
                  <a:solidFill>
                    <a:srgbClr val="000099"/>
                  </a:solidFill>
                </a:rPr>
                <a:t>send upper case string back to this client</a:t>
              </a:r>
              <a:endParaRPr lang="en-US" altLang="en-US" sz="1400" dirty="0">
                <a:solidFill>
                  <a:srgbClr val="000099"/>
                </a:solidFill>
              </a:endParaRPr>
            </a:p>
          </p:txBody>
        </p:sp>
        <p:cxnSp>
          <p:nvCxnSpPr>
            <p:cNvPr id="27" name="Straight Connector 62"/>
            <p:cNvCxnSpPr>
              <a:cxnSpLocks noChangeShapeType="true"/>
            </p:cNvCxnSpPr>
            <p:nvPr/>
          </p:nvCxnSpPr>
          <p:spPr bwMode="auto">
            <a:xfrm>
              <a:off x="2217617" y="4675165"/>
              <a:ext cx="356512"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Socket programming with TCP</a:t>
            </a:r>
            <a:endParaRPr lang="en-IN" sz="2400" b="1" dirty="0">
              <a:solidFill>
                <a:schemeClr val="accent2">
                  <a:lumMod val="75000"/>
                </a:schemeClr>
              </a:solidFill>
            </a:endParaRPr>
          </a:p>
        </p:txBody>
      </p:sp>
      <p:sp>
        <p:nvSpPr>
          <p:cNvPr id="8" name="Rectangle 3"/>
          <p:cNvSpPr>
            <a:spLocks noGrp="true" noChangeArrowheads="true"/>
          </p:cNvSpPr>
          <p:nvPr>
            <p:ph sz="half" idx="1"/>
          </p:nvPr>
        </p:nvSpPr>
        <p:spPr>
          <a:xfrm>
            <a:off x="158250" y="1482289"/>
            <a:ext cx="4335887" cy="5090539"/>
          </a:xfrm>
        </p:spPr>
        <p:txBody>
          <a:bodyPr>
            <a:normAutofit/>
          </a:bodyPr>
          <a:lstStyle/>
          <a:p>
            <a:pPr algn="just">
              <a:buFont typeface="Wingdings" panose="05000000000000000000" pitchFamily="2" charset="2"/>
              <a:buNone/>
            </a:pPr>
            <a:r>
              <a:rPr lang="en-US" altLang="en-US" sz="2400" dirty="0">
                <a:solidFill>
                  <a:srgbClr val="CC0000"/>
                </a:solidFill>
                <a:ea typeface="MS PGothic" panose="020B0600070205080204" pitchFamily="34" charset="-128"/>
              </a:rPr>
              <a:t>Client must contact server</a:t>
            </a:r>
            <a:endParaRPr lang="en-US" altLang="en-US" sz="2400" dirty="0">
              <a:solidFill>
                <a:srgbClr val="CC0000"/>
              </a:solidFill>
              <a:ea typeface="MS PGothic" panose="020B0600070205080204" pitchFamily="34" charset="-128"/>
            </a:endParaRPr>
          </a:p>
          <a:p>
            <a:pPr marL="466725" indent="-233680" algn="just">
              <a:buClr>
                <a:schemeClr val="accent2">
                  <a:lumMod val="75000"/>
                </a:schemeClr>
              </a:buClr>
            </a:pPr>
            <a:r>
              <a:rPr lang="en-US" altLang="en-US" sz="2000" dirty="0">
                <a:ea typeface="MS PGothic" panose="020B0600070205080204" pitchFamily="34" charset="-128"/>
              </a:rPr>
              <a:t>server process must first be running</a:t>
            </a:r>
            <a:endParaRPr lang="en-US" altLang="en-US" sz="2000" dirty="0">
              <a:ea typeface="MS PGothic" panose="020B0600070205080204" pitchFamily="34" charset="-128"/>
            </a:endParaRPr>
          </a:p>
          <a:p>
            <a:pPr marL="466725" indent="-233680" algn="just">
              <a:buClr>
                <a:schemeClr val="accent2">
                  <a:lumMod val="75000"/>
                </a:schemeClr>
              </a:buClr>
            </a:pPr>
            <a:r>
              <a:rPr lang="en-US" altLang="en-US" sz="2000" dirty="0">
                <a:ea typeface="MS PGothic" panose="020B0600070205080204" pitchFamily="34" charset="-128"/>
              </a:rPr>
              <a:t>server must have created socket (door) that welcomes client’</a:t>
            </a:r>
            <a:r>
              <a:rPr lang="en-US" altLang="ja-JP" sz="2000" dirty="0">
                <a:ea typeface="MS PGothic" panose="020B0600070205080204" pitchFamily="34" charset="-128"/>
              </a:rPr>
              <a:t>s contact</a:t>
            </a:r>
            <a:endParaRPr lang="en-US" altLang="ja-JP" sz="2000" dirty="0">
              <a:ea typeface="MS PGothic" panose="020B0600070205080204" pitchFamily="34" charset="-128"/>
            </a:endParaRPr>
          </a:p>
          <a:p>
            <a:pPr algn="just">
              <a:spcBef>
                <a:spcPct val="50000"/>
              </a:spcBef>
              <a:buClr>
                <a:schemeClr val="accent2">
                  <a:lumMod val="75000"/>
                </a:schemeClr>
              </a:buClr>
              <a:buFont typeface="Wingdings" panose="05000000000000000000" pitchFamily="2" charset="2"/>
              <a:buNone/>
            </a:pPr>
            <a:r>
              <a:rPr lang="en-US" altLang="en-US" sz="2400" dirty="0">
                <a:solidFill>
                  <a:srgbClr val="CC0000"/>
                </a:solidFill>
                <a:ea typeface="MS PGothic" panose="020B0600070205080204" pitchFamily="34" charset="-128"/>
              </a:rPr>
              <a:t>Client contacts server by:</a:t>
            </a:r>
            <a:endParaRPr lang="en-US" altLang="en-US" sz="2400" dirty="0">
              <a:solidFill>
                <a:srgbClr val="CC0000"/>
              </a:solidFill>
              <a:ea typeface="MS PGothic" panose="020B0600070205080204" pitchFamily="34" charset="-128"/>
            </a:endParaRPr>
          </a:p>
          <a:p>
            <a:pPr marL="466725" indent="-292100" algn="just">
              <a:buClr>
                <a:schemeClr val="accent2">
                  <a:lumMod val="75000"/>
                </a:schemeClr>
              </a:buClr>
            </a:pPr>
            <a:r>
              <a:rPr lang="en-US" altLang="en-US" sz="2000" dirty="0">
                <a:ea typeface="MS PGothic" panose="020B0600070205080204" pitchFamily="34" charset="-128"/>
              </a:rPr>
              <a:t>Creating TCP socket, specifying IP address, port number of server process</a:t>
            </a:r>
            <a:endParaRPr lang="en-US" altLang="en-US" sz="2000" dirty="0">
              <a:ea typeface="MS PGothic" panose="020B0600070205080204" pitchFamily="34" charset="-128"/>
            </a:endParaRPr>
          </a:p>
          <a:p>
            <a:pPr marL="466725" indent="-233680" algn="just">
              <a:buClr>
                <a:schemeClr val="accent2">
                  <a:lumMod val="75000"/>
                </a:schemeClr>
              </a:buClr>
            </a:pPr>
            <a:r>
              <a:rPr lang="en-US" altLang="en-US" sz="2000" i="1" dirty="0">
                <a:solidFill>
                  <a:srgbClr val="CC0000"/>
                </a:solidFill>
                <a:ea typeface="MS PGothic" panose="020B0600070205080204" pitchFamily="34" charset="-128"/>
              </a:rPr>
              <a:t>when client creates socket:</a:t>
            </a:r>
            <a:r>
              <a:rPr lang="en-US" altLang="en-US" sz="2000" dirty="0">
                <a:ea typeface="MS PGothic" panose="020B0600070205080204" pitchFamily="34" charset="-128"/>
              </a:rPr>
              <a:t> client TCP establishes connection to server TCP</a:t>
            </a:r>
            <a:endParaRPr lang="en-US" altLang="en-US" sz="2000" dirty="0">
              <a:ea typeface="MS PGothic" panose="020B0600070205080204" pitchFamily="34" charset="-128"/>
            </a:endParaRPr>
          </a:p>
          <a:p>
            <a:pPr algn="just"/>
            <a:endParaRPr lang="en-US" altLang="en-US" sz="1800" dirty="0">
              <a:latin typeface="Gill Sans MT" panose="020B0502020104020203" pitchFamily="34" charset="77"/>
              <a:ea typeface="MS PGothic" panose="020B0600070205080204" pitchFamily="34" charset="-128"/>
            </a:endParaRPr>
          </a:p>
        </p:txBody>
      </p:sp>
      <p:sp>
        <p:nvSpPr>
          <p:cNvPr id="9" name="Rectangle 4"/>
          <p:cNvSpPr txBox="true">
            <a:spLocks noChangeArrowheads="true"/>
          </p:cNvSpPr>
          <p:nvPr/>
        </p:nvSpPr>
        <p:spPr>
          <a:xfrm>
            <a:off x="4754811" y="1453468"/>
            <a:ext cx="4508458" cy="3000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altLang="en-US" sz="2400" dirty="0">
                <a:latin typeface="Calibri" panose="020F0502020204030204" pitchFamily="34" charset="0"/>
                <a:ea typeface="MS PGothic" panose="020B0600070205080204" pitchFamily="34" charset="-128"/>
                <a:cs typeface="Calibri" panose="020F0502020204030204" pitchFamily="34" charset="0"/>
              </a:rPr>
              <a:t>when contacted by client, </a:t>
            </a:r>
            <a:r>
              <a:rPr lang="en-US" altLang="en-US" sz="2400" i="1" dirty="0">
                <a:solidFill>
                  <a:srgbClr val="CC0000"/>
                </a:solidFill>
                <a:latin typeface="Calibri" panose="020F0502020204030204" pitchFamily="34" charset="0"/>
                <a:ea typeface="MS PGothic" panose="020B0600070205080204" pitchFamily="34" charset="-128"/>
                <a:cs typeface="Calibri" panose="020F0502020204030204" pitchFamily="34" charset="0"/>
              </a:rPr>
              <a:t>server TCP creates new socket</a:t>
            </a:r>
            <a:r>
              <a:rPr lang="en-US" altLang="en-US" sz="2400" dirty="0">
                <a:latin typeface="Calibri" panose="020F0502020204030204" pitchFamily="34" charset="0"/>
                <a:ea typeface="MS PGothic" panose="020B0600070205080204" pitchFamily="34" charset="-128"/>
                <a:cs typeface="Calibri" panose="020F0502020204030204" pitchFamily="34" charset="0"/>
              </a:rPr>
              <a:t> for server process to communicate with that particular client</a:t>
            </a:r>
            <a:endParaRPr lang="en-US" altLang="en-US" sz="2400" dirty="0">
              <a:latin typeface="Calibri" panose="020F0502020204030204" pitchFamily="34" charset="0"/>
              <a:ea typeface="MS PGothic" panose="020B0600070205080204" pitchFamily="34" charset="-128"/>
              <a:cs typeface="Calibri" panose="020F0502020204030204" pitchFamily="34" charset="0"/>
            </a:endParaRPr>
          </a:p>
          <a:p>
            <a:pPr lvl="1" algn="just">
              <a:spcBef>
                <a:spcPts val="0"/>
              </a:spcBef>
              <a:buClr>
                <a:schemeClr val="accent2">
                  <a:lumMod val="75000"/>
                </a:schemeClr>
              </a:buClr>
            </a:pPr>
            <a:r>
              <a:rPr lang="en-US" altLang="en-US" sz="2000" dirty="0">
                <a:latin typeface="Calibri" panose="020F0502020204030204" pitchFamily="34" charset="0"/>
                <a:ea typeface="MS PGothic" panose="020B0600070205080204" pitchFamily="34" charset="-128"/>
                <a:cs typeface="Calibri" panose="020F0502020204030204" pitchFamily="34" charset="0"/>
              </a:rPr>
              <a:t>allows server to talk with multiple clients</a:t>
            </a:r>
            <a:endParaRPr lang="en-US" altLang="en-US" sz="2000" dirty="0">
              <a:latin typeface="Calibri" panose="020F0502020204030204" pitchFamily="34" charset="0"/>
              <a:ea typeface="MS PGothic" panose="020B0600070205080204" pitchFamily="34" charset="-128"/>
              <a:cs typeface="Calibri" panose="020F0502020204030204" pitchFamily="34" charset="0"/>
            </a:endParaRPr>
          </a:p>
          <a:p>
            <a:pPr lvl="1" algn="just">
              <a:spcBef>
                <a:spcPts val="0"/>
              </a:spcBef>
              <a:buClr>
                <a:schemeClr val="accent2">
                  <a:lumMod val="75000"/>
                </a:schemeClr>
              </a:buClr>
            </a:pPr>
            <a:r>
              <a:rPr lang="en-US" altLang="en-US" sz="2000" dirty="0">
                <a:latin typeface="Calibri" panose="020F0502020204030204" pitchFamily="34" charset="0"/>
                <a:ea typeface="MS PGothic" panose="020B0600070205080204" pitchFamily="34" charset="-128"/>
                <a:cs typeface="Calibri" panose="020F0502020204030204" pitchFamily="34" charset="0"/>
              </a:rPr>
              <a:t>source port numbers used to distinguish clients (more in Chap 3)</a:t>
            </a:r>
            <a:endParaRPr lang="en-US" altLang="en-US" sz="2000" i="1" dirty="0">
              <a:latin typeface="Calibri" panose="020F0502020204030204" pitchFamily="34" charset="0"/>
              <a:ea typeface="MS PGothic" panose="020B0600070205080204" pitchFamily="34" charset="-128"/>
              <a:cs typeface="Calibri" panose="020F0502020204030204" pitchFamily="34" charset="0"/>
            </a:endParaRPr>
          </a:p>
        </p:txBody>
      </p:sp>
      <p:grpSp>
        <p:nvGrpSpPr>
          <p:cNvPr id="2" name="Group 10"/>
          <p:cNvGrpSpPr/>
          <p:nvPr/>
        </p:nvGrpSpPr>
        <p:grpSpPr>
          <a:xfrm>
            <a:off x="4889418" y="4660368"/>
            <a:ext cx="4660490" cy="1657165"/>
            <a:chOff x="5928853" y="4640396"/>
            <a:chExt cx="4660490" cy="1657165"/>
          </a:xfrm>
        </p:grpSpPr>
        <p:sp>
          <p:nvSpPr>
            <p:cNvPr id="12" name="Rectangle 11"/>
            <p:cNvSpPr/>
            <p:nvPr/>
          </p:nvSpPr>
          <p:spPr>
            <a:xfrm>
              <a:off x="5928853" y="4896465"/>
              <a:ext cx="4660490" cy="1401096"/>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Text Box 6"/>
            <p:cNvSpPr txBox="true">
              <a:spLocks noChangeArrowheads="true"/>
            </p:cNvSpPr>
            <p:nvPr/>
          </p:nvSpPr>
          <p:spPr bwMode="auto">
            <a:xfrm>
              <a:off x="6252999" y="5122316"/>
              <a:ext cx="3938671"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85000"/>
                </a:lnSpc>
                <a:spcBef>
                  <a:spcPct val="0"/>
                </a:spcBef>
                <a:buClrTx/>
                <a:buSzTx/>
                <a:buFontTx/>
                <a:buNone/>
              </a:pPr>
              <a:r>
                <a:rPr lang="en-US" altLang="en-US" dirty="0">
                  <a:solidFill>
                    <a:srgbClr val="000099"/>
                  </a:solidFill>
                  <a:latin typeface="+mn-lt"/>
                </a:rPr>
                <a:t>TCP provides reliable, </a:t>
              </a:r>
              <a:r>
                <a:rPr lang="en-US" altLang="en-US" dirty="0" smtClean="0">
                  <a:solidFill>
                    <a:srgbClr val="000099"/>
                  </a:solidFill>
                  <a:latin typeface="+mn-lt"/>
                </a:rPr>
                <a:t>in–order byte–stream </a:t>
              </a:r>
              <a:r>
                <a:rPr lang="en-US" altLang="en-US" dirty="0">
                  <a:solidFill>
                    <a:srgbClr val="000099"/>
                  </a:solidFill>
                  <a:latin typeface="+mn-lt"/>
                </a:rPr>
                <a:t>transfer (“</a:t>
              </a:r>
              <a:r>
                <a:rPr lang="en-US" altLang="ja-JP" dirty="0">
                  <a:solidFill>
                    <a:srgbClr val="000099"/>
                  </a:solidFill>
                  <a:latin typeface="+mn-lt"/>
                </a:rPr>
                <a:t>pipe”) </a:t>
              </a:r>
              <a:r>
                <a:rPr lang="en-US" altLang="en-US" dirty="0" smtClean="0">
                  <a:solidFill>
                    <a:srgbClr val="000099"/>
                  </a:solidFill>
                  <a:latin typeface="+mn-lt"/>
                </a:rPr>
                <a:t>between </a:t>
              </a:r>
              <a:r>
                <a:rPr lang="en-US" altLang="en-US" dirty="0">
                  <a:solidFill>
                    <a:srgbClr val="000099"/>
                  </a:solidFill>
                  <a:latin typeface="+mn-lt"/>
                </a:rPr>
                <a:t>client and server</a:t>
              </a:r>
              <a:endParaRPr lang="en-US" altLang="en-US" dirty="0">
                <a:solidFill>
                  <a:srgbClr val="000099"/>
                </a:solidFill>
                <a:latin typeface="+mn-lt"/>
              </a:endParaRPr>
            </a:p>
          </p:txBody>
        </p:sp>
        <p:grpSp>
          <p:nvGrpSpPr>
            <p:cNvPr id="3" name="Group 8"/>
            <p:cNvGrpSpPr/>
            <p:nvPr/>
          </p:nvGrpSpPr>
          <p:grpSpPr bwMode="auto">
            <a:xfrm>
              <a:off x="6415883" y="4640396"/>
              <a:ext cx="2903536" cy="490538"/>
              <a:chOff x="-22" y="3786"/>
              <a:chExt cx="1829" cy="309"/>
            </a:xfrm>
          </p:grpSpPr>
          <p:sp>
            <p:nvSpPr>
              <p:cNvPr id="16" name="Rectangle 9"/>
              <p:cNvSpPr>
                <a:spLocks noChangeArrowheads="true"/>
              </p:cNvSpPr>
              <p:nvPr/>
            </p:nvSpPr>
            <p:spPr bwMode="auto">
              <a:xfrm>
                <a:off x="96" y="3843"/>
                <a:ext cx="116"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buClr>
                    <a:srgbClr val="3333CC"/>
                  </a:buClr>
                </a:pPr>
                <a:endParaRPr lang="en-US" altLang="en-US">
                  <a:solidFill>
                    <a:srgbClr val="000000"/>
                  </a:solidFill>
                  <a:latin typeface="Comic Sans MS" panose="030F0702030302020204" pitchFamily="66" charset="0"/>
                </a:endParaRPr>
              </a:p>
            </p:txBody>
          </p:sp>
          <p:sp>
            <p:nvSpPr>
              <p:cNvPr id="17" name="Text Box 10"/>
              <p:cNvSpPr txBox="true">
                <a:spLocks noChangeArrowheads="true"/>
              </p:cNvSpPr>
              <p:nvPr/>
            </p:nvSpPr>
            <p:spPr bwMode="auto">
              <a:xfrm>
                <a:off x="-22" y="3786"/>
                <a:ext cx="1829"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2400" dirty="0">
                    <a:solidFill>
                      <a:srgbClr val="CC0000"/>
                    </a:solidFill>
                    <a:latin typeface="+mn-lt"/>
                  </a:rPr>
                  <a:t>Application viewpoint</a:t>
                </a:r>
                <a:endParaRPr lang="en-US" altLang="en-US" sz="2400" dirty="0">
                  <a:solidFill>
                    <a:srgbClr val="CC0000"/>
                  </a:solidFill>
                  <a:latin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Addressing Processes</a:t>
            </a:r>
            <a:endParaRPr lang="en-IN" sz="2400" b="1" dirty="0">
              <a:solidFill>
                <a:schemeClr val="accent2">
                  <a:lumMod val="75000"/>
                </a:schemeClr>
              </a:solidFill>
            </a:endParaRPr>
          </a:p>
        </p:txBody>
      </p:sp>
      <p:sp>
        <p:nvSpPr>
          <p:cNvPr id="231" name="Rectangle 3"/>
          <p:cNvSpPr txBox="true">
            <a:spLocks noChangeArrowheads="true"/>
          </p:cNvSpPr>
          <p:nvPr/>
        </p:nvSpPr>
        <p:spPr>
          <a:xfrm>
            <a:off x="432766" y="1728512"/>
            <a:ext cx="9743664" cy="415330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60045" indent="-360045"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t>In the Internet, the host is identified by its </a:t>
            </a:r>
            <a:r>
              <a:rPr lang="en-IN" sz="2400" b="1" i="1" dirty="0" smtClean="0">
                <a:solidFill>
                  <a:srgbClr val="00B050"/>
                </a:solidFill>
              </a:rPr>
              <a:t>IP address</a:t>
            </a:r>
            <a:r>
              <a:rPr lang="en-IN" sz="2400" dirty="0" smtClean="0"/>
              <a:t>.</a:t>
            </a:r>
            <a:endParaRPr lang="en-IN" sz="2400" dirty="0" smtClean="0"/>
          </a:p>
          <a:p>
            <a:pPr marL="360045" indent="-360045"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t>An IP address is a 32–bit quantity that can be thought of as uniquely identifying the host. </a:t>
            </a:r>
            <a:endParaRPr lang="en-IN" sz="2400" dirty="0" smtClean="0"/>
          </a:p>
          <a:p>
            <a:pPr marL="360045" indent="-360045"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t>In addition to knowing the address of the host to which a message is destined, the sending process must also identify the receiving process (more specifically, the receiving socket) running in the host.</a:t>
            </a:r>
            <a:endParaRPr lang="en-IN" sz="2400" dirty="0" smtClean="0"/>
          </a:p>
          <a:p>
            <a:pPr marL="360045" indent="-360045"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t>This information is needed because in general a host could be running many network applications.</a:t>
            </a:r>
            <a:endParaRPr lang="en-IN" sz="2400" dirty="0"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The </a:t>
            </a:r>
            <a:r>
              <a:rPr lang="en-IN" sz="2400" b="1" dirty="0" err="1">
                <a:solidFill>
                  <a:schemeClr val="accent2">
                    <a:lumMod val="75000"/>
                  </a:schemeClr>
                </a:solidFill>
              </a:rPr>
              <a:t>TCPServer</a:t>
            </a:r>
            <a:r>
              <a:rPr lang="en-IN" sz="2400" b="1" dirty="0">
                <a:solidFill>
                  <a:schemeClr val="accent2">
                    <a:lumMod val="75000"/>
                  </a:schemeClr>
                </a:solidFill>
              </a:rPr>
              <a:t> Process has Two Sockets</a:t>
            </a:r>
            <a:endParaRPr lang="en-IN" sz="2400" b="1" dirty="0">
              <a:solidFill>
                <a:schemeClr val="accent2">
                  <a:lumMod val="75000"/>
                </a:schemeClr>
              </a:solidFill>
            </a:endParaRPr>
          </a:p>
        </p:txBody>
      </p:sp>
      <p:pic>
        <p:nvPicPr>
          <p:cNvPr id="8" name="Picture 7"/>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322192" y="1547708"/>
            <a:ext cx="628650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Client/server socket interaction: TCP</a:t>
            </a:r>
            <a:endParaRPr lang="en-IN" sz="2400" b="1" dirty="0">
              <a:solidFill>
                <a:schemeClr val="accent2">
                  <a:lumMod val="75000"/>
                </a:schemeClr>
              </a:solidFill>
            </a:endParaRPr>
          </a:p>
        </p:txBody>
      </p:sp>
      <p:sp>
        <p:nvSpPr>
          <p:cNvPr id="8" name="Text Box 22"/>
          <p:cNvSpPr txBox="true">
            <a:spLocks noChangeArrowheads="true"/>
          </p:cNvSpPr>
          <p:nvPr/>
        </p:nvSpPr>
        <p:spPr bwMode="auto">
          <a:xfrm>
            <a:off x="858135" y="1527170"/>
            <a:ext cx="31073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spcBef>
                <a:spcPct val="50000"/>
              </a:spcBef>
              <a:spcAft>
                <a:spcPct val="0"/>
              </a:spcAft>
            </a:pPr>
            <a:r>
              <a:rPr lang="en-US" altLang="en-US" sz="3200" dirty="0">
                <a:solidFill>
                  <a:srgbClr val="000000"/>
                </a:solidFill>
                <a:latin typeface="+mn-lt"/>
              </a:rPr>
              <a:t>server</a:t>
            </a:r>
            <a:r>
              <a:rPr lang="en-US" altLang="en-US" sz="2800" dirty="0">
                <a:solidFill>
                  <a:srgbClr val="000000"/>
                </a:solidFill>
                <a:latin typeface="+mn-lt"/>
              </a:rPr>
              <a:t> </a:t>
            </a:r>
            <a:r>
              <a:rPr lang="en-US" altLang="en-US" sz="1800" dirty="0">
                <a:solidFill>
                  <a:srgbClr val="000000"/>
                </a:solidFill>
                <a:latin typeface="+mn-lt"/>
              </a:rPr>
              <a:t>(running on </a:t>
            </a:r>
            <a:r>
              <a:rPr lang="en-US" altLang="en-US" sz="1800" dirty="0" err="1">
                <a:solidFill>
                  <a:srgbClr val="000000"/>
                </a:solidFill>
                <a:latin typeface="+mn-lt"/>
              </a:rPr>
              <a:t>hostid</a:t>
            </a:r>
            <a:r>
              <a:rPr lang="en-US" altLang="en-US" sz="1800" dirty="0">
                <a:solidFill>
                  <a:srgbClr val="000000"/>
                </a:solidFill>
                <a:latin typeface="+mn-lt"/>
              </a:rPr>
              <a:t>)</a:t>
            </a:r>
            <a:endParaRPr lang="en-US" altLang="en-US" sz="1800" dirty="0">
              <a:solidFill>
                <a:srgbClr val="000000"/>
              </a:solidFill>
              <a:latin typeface="+mn-lt"/>
            </a:endParaRPr>
          </a:p>
        </p:txBody>
      </p:sp>
      <p:sp>
        <p:nvSpPr>
          <p:cNvPr id="9" name="Text Box 23"/>
          <p:cNvSpPr txBox="true">
            <a:spLocks noChangeArrowheads="true"/>
          </p:cNvSpPr>
          <p:nvPr/>
        </p:nvSpPr>
        <p:spPr bwMode="auto">
          <a:xfrm>
            <a:off x="5263307" y="1522408"/>
            <a:ext cx="11010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spcBef>
                <a:spcPct val="50000"/>
              </a:spcBef>
              <a:spcAft>
                <a:spcPct val="0"/>
              </a:spcAft>
            </a:pPr>
            <a:r>
              <a:rPr lang="en-US" altLang="en-US" sz="3200" dirty="0">
                <a:solidFill>
                  <a:srgbClr val="000000"/>
                </a:solidFill>
                <a:latin typeface="+mn-lt"/>
              </a:rPr>
              <a:t>client</a:t>
            </a:r>
            <a:endParaRPr lang="en-US" altLang="en-US" sz="3200" dirty="0">
              <a:solidFill>
                <a:srgbClr val="000000"/>
              </a:solidFill>
              <a:latin typeface="+mn-lt"/>
            </a:endParaRPr>
          </a:p>
        </p:txBody>
      </p:sp>
      <p:grpSp>
        <p:nvGrpSpPr>
          <p:cNvPr id="2" name="Group 34"/>
          <p:cNvGrpSpPr/>
          <p:nvPr/>
        </p:nvGrpSpPr>
        <p:grpSpPr bwMode="auto">
          <a:xfrm>
            <a:off x="370729" y="1471895"/>
            <a:ext cx="422275" cy="685800"/>
            <a:chOff x="4140" y="429"/>
            <a:chExt cx="1425" cy="2396"/>
          </a:xfrm>
        </p:grpSpPr>
        <p:sp>
          <p:nvSpPr>
            <p:cNvPr id="12" name="Freeform 3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 name="Rectangle 36"/>
            <p:cNvSpPr>
              <a:spLocks noChangeArrowheads="true"/>
            </p:cNvSpPr>
            <p:nvPr/>
          </p:nvSpPr>
          <p:spPr bwMode="auto">
            <a:xfrm>
              <a:off x="4204" y="429"/>
              <a:ext cx="1050"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5" name="Freeform 3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6" name="Freeform 3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7" name="Rectangle 39"/>
            <p:cNvSpPr>
              <a:spLocks noChangeArrowheads="true"/>
            </p:cNvSpPr>
            <p:nvPr/>
          </p:nvSpPr>
          <p:spPr bwMode="auto">
            <a:xfrm>
              <a:off x="4210" y="695"/>
              <a:ext cx="600"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3" name="Group 40"/>
            <p:cNvGrpSpPr/>
            <p:nvPr/>
          </p:nvGrpSpPr>
          <p:grpSpPr bwMode="auto">
            <a:xfrm>
              <a:off x="4749" y="668"/>
              <a:ext cx="581" cy="145"/>
              <a:chOff x="614" y="2568"/>
              <a:chExt cx="725" cy="139"/>
            </a:xfrm>
          </p:grpSpPr>
          <p:sp>
            <p:nvSpPr>
              <p:cNvPr id="43" name="AutoShape 41"/>
              <p:cNvSpPr>
                <a:spLocks noChangeArrowheads="true"/>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4" name="AutoShape 42"/>
              <p:cNvSpPr>
                <a:spLocks noChangeArrowheads="true"/>
              </p:cNvSpPr>
              <p:nvPr/>
            </p:nvSpPr>
            <p:spPr bwMode="auto">
              <a:xfrm>
                <a:off x="630" y="2583"/>
                <a:ext cx="689"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19" name="Rectangle 43"/>
            <p:cNvSpPr>
              <a:spLocks noChangeArrowheads="true"/>
            </p:cNvSpPr>
            <p:nvPr/>
          </p:nvSpPr>
          <p:spPr bwMode="auto">
            <a:xfrm>
              <a:off x="4226" y="1017"/>
              <a:ext cx="595"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4" name="Group 44"/>
            <p:cNvGrpSpPr/>
            <p:nvPr/>
          </p:nvGrpSpPr>
          <p:grpSpPr bwMode="auto">
            <a:xfrm>
              <a:off x="4747" y="994"/>
              <a:ext cx="581" cy="134"/>
              <a:chOff x="614" y="2568"/>
              <a:chExt cx="725" cy="139"/>
            </a:xfrm>
          </p:grpSpPr>
          <p:sp>
            <p:nvSpPr>
              <p:cNvPr id="41" name="AutoShape 45"/>
              <p:cNvSpPr>
                <a:spLocks noChangeArrowheads="true"/>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2" name="AutoShape 46"/>
              <p:cNvSpPr>
                <a:spLocks noChangeArrowheads="true"/>
              </p:cNvSpPr>
              <p:nvPr/>
            </p:nvSpPr>
            <p:spPr bwMode="auto">
              <a:xfrm>
                <a:off x="625" y="2586"/>
                <a:ext cx="695"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21" name="Rectangle 47"/>
            <p:cNvSpPr>
              <a:spLocks noChangeArrowheads="true"/>
            </p:cNvSpPr>
            <p:nvPr/>
          </p:nvSpPr>
          <p:spPr bwMode="auto">
            <a:xfrm>
              <a:off x="4215" y="13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22" name="Rectangle 48"/>
            <p:cNvSpPr>
              <a:spLocks noChangeArrowheads="true"/>
            </p:cNvSpPr>
            <p:nvPr/>
          </p:nvSpPr>
          <p:spPr bwMode="auto">
            <a:xfrm>
              <a:off x="4226" y="16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5" name="Group 49"/>
            <p:cNvGrpSpPr/>
            <p:nvPr/>
          </p:nvGrpSpPr>
          <p:grpSpPr bwMode="auto">
            <a:xfrm>
              <a:off x="4735" y="1627"/>
              <a:ext cx="582" cy="151"/>
              <a:chOff x="614" y="2568"/>
              <a:chExt cx="725" cy="139"/>
            </a:xfrm>
          </p:grpSpPr>
          <p:sp>
            <p:nvSpPr>
              <p:cNvPr id="39" name="AutoShape 50"/>
              <p:cNvSpPr>
                <a:spLocks noChangeArrowheads="true"/>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0" name="AutoShape 51"/>
              <p:cNvSpPr>
                <a:spLocks noChangeArrowheads="true"/>
              </p:cNvSpPr>
              <p:nvPr/>
            </p:nvSpPr>
            <p:spPr bwMode="auto">
              <a:xfrm>
                <a:off x="627" y="2583"/>
                <a:ext cx="694"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24" name="Freeform 5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11" name="Group 53"/>
            <p:cNvGrpSpPr/>
            <p:nvPr/>
          </p:nvGrpSpPr>
          <p:grpSpPr bwMode="auto">
            <a:xfrm>
              <a:off x="4739" y="1327"/>
              <a:ext cx="582" cy="139"/>
              <a:chOff x="614" y="2568"/>
              <a:chExt cx="725" cy="139"/>
            </a:xfrm>
          </p:grpSpPr>
          <p:sp>
            <p:nvSpPr>
              <p:cNvPr id="37" name="AutoShape 54"/>
              <p:cNvSpPr>
                <a:spLocks noChangeArrowheads="true"/>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8" name="AutoShape 55"/>
              <p:cNvSpPr>
                <a:spLocks noChangeArrowheads="true"/>
              </p:cNvSpPr>
              <p:nvPr/>
            </p:nvSpPr>
            <p:spPr bwMode="auto">
              <a:xfrm>
                <a:off x="629" y="2585"/>
                <a:ext cx="687"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26" name="Rectangle 56"/>
            <p:cNvSpPr>
              <a:spLocks noChangeArrowheads="true"/>
            </p:cNvSpPr>
            <p:nvPr/>
          </p:nvSpPr>
          <p:spPr bwMode="auto">
            <a:xfrm>
              <a:off x="5249" y="429"/>
              <a:ext cx="70" cy="2291"/>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27" name="Freeform 5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8" name="Freeform 5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9" name="Oval 59"/>
            <p:cNvSpPr>
              <a:spLocks noChangeArrowheads="true"/>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0" name="Freeform 6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 name="AutoShape 61"/>
            <p:cNvSpPr>
              <a:spLocks noChangeArrowheads="true"/>
            </p:cNvSpPr>
            <p:nvPr/>
          </p:nvSpPr>
          <p:spPr bwMode="auto">
            <a:xfrm>
              <a:off x="4140" y="2675"/>
              <a:ext cx="1200"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2" name="AutoShape 62"/>
            <p:cNvSpPr>
              <a:spLocks noChangeArrowheads="true"/>
            </p:cNvSpPr>
            <p:nvPr/>
          </p:nvSpPr>
          <p:spPr bwMode="auto">
            <a:xfrm>
              <a:off x="4204" y="2709"/>
              <a:ext cx="1071" cy="83"/>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3" name="Oval 63"/>
            <p:cNvSpPr>
              <a:spLocks noChangeArrowheads="true"/>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4" name="Oval 64"/>
            <p:cNvSpPr>
              <a:spLocks noChangeArrowheads="true"/>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80604020202020204" pitchFamily="34" charset="0"/>
              </a:endParaRPr>
            </a:p>
          </p:txBody>
        </p:sp>
        <p:sp>
          <p:nvSpPr>
            <p:cNvPr id="35" name="Oval 65"/>
            <p:cNvSpPr>
              <a:spLocks noChangeArrowheads="true"/>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6" name="Rectangle 66"/>
            <p:cNvSpPr>
              <a:spLocks noChangeArrowheads="true"/>
            </p:cNvSpPr>
            <p:nvPr/>
          </p:nvSpPr>
          <p:spPr bwMode="auto">
            <a:xfrm>
              <a:off x="5061" y="1838"/>
              <a:ext cx="86" cy="760"/>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grpSp>
        <p:nvGrpSpPr>
          <p:cNvPr id="18" name="Group 67"/>
          <p:cNvGrpSpPr/>
          <p:nvPr/>
        </p:nvGrpSpPr>
        <p:grpSpPr bwMode="auto">
          <a:xfrm>
            <a:off x="6264660" y="1452459"/>
            <a:ext cx="742950" cy="742950"/>
            <a:chOff x="-44" y="1473"/>
            <a:chExt cx="981" cy="1105"/>
          </a:xfrm>
        </p:grpSpPr>
        <p:pic>
          <p:nvPicPr>
            <p:cNvPr id="46" name="Picture 68"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69"/>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20" name="Group 3"/>
          <p:cNvGrpSpPr/>
          <p:nvPr/>
        </p:nvGrpSpPr>
        <p:grpSpPr bwMode="auto">
          <a:xfrm>
            <a:off x="2184294" y="3490976"/>
            <a:ext cx="1931987" cy="930275"/>
            <a:chOff x="827" y="2027"/>
            <a:chExt cx="1217" cy="586"/>
          </a:xfrm>
        </p:grpSpPr>
        <p:sp>
          <p:nvSpPr>
            <p:cNvPr id="49" name="Text Box 4"/>
            <p:cNvSpPr txBox="true">
              <a:spLocks noChangeArrowheads="true"/>
            </p:cNvSpPr>
            <p:nvPr/>
          </p:nvSpPr>
          <p:spPr bwMode="auto">
            <a:xfrm>
              <a:off x="827" y="2027"/>
              <a:ext cx="105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000000"/>
                  </a:solidFill>
                </a:rPr>
                <a:t>wait for incoming</a:t>
              </a:r>
              <a:endParaRPr lang="en-US" altLang="en-US" sz="1400">
                <a:solidFill>
                  <a:srgbClr val="000000"/>
                </a:solidFill>
              </a:endParaRPr>
            </a:p>
            <a:p>
              <a:pPr>
                <a:spcBef>
                  <a:spcPct val="0"/>
                </a:spcBef>
                <a:buClrTx/>
                <a:buSzTx/>
                <a:buFontTx/>
                <a:buNone/>
              </a:pPr>
              <a:r>
                <a:rPr lang="en-US" altLang="en-US" sz="1400">
                  <a:solidFill>
                    <a:srgbClr val="000000"/>
                  </a:solidFill>
                </a:rPr>
                <a:t>connection request</a:t>
              </a:r>
              <a:endParaRPr lang="en-US" altLang="en-US" sz="2400">
                <a:solidFill>
                  <a:srgbClr val="000000"/>
                </a:solidFill>
                <a:latin typeface="Times New Roman" pitchFamily="18" charset="0"/>
              </a:endParaRPr>
            </a:p>
          </p:txBody>
        </p:sp>
        <p:sp>
          <p:nvSpPr>
            <p:cNvPr id="50" name="Text Box 5"/>
            <p:cNvSpPr txBox="true">
              <a:spLocks noChangeArrowheads="true"/>
            </p:cNvSpPr>
            <p:nvPr/>
          </p:nvSpPr>
          <p:spPr bwMode="auto">
            <a:xfrm>
              <a:off x="828" y="2283"/>
              <a:ext cx="1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CC0000"/>
                  </a:solidFill>
                </a:rPr>
                <a:t>connectionSocket =</a:t>
              </a:r>
              <a:endParaRPr lang="en-US" altLang="en-US" sz="1400">
                <a:solidFill>
                  <a:srgbClr val="CC0000"/>
                </a:solidFill>
              </a:endParaRPr>
            </a:p>
            <a:p>
              <a:pPr>
                <a:spcBef>
                  <a:spcPct val="0"/>
                </a:spcBef>
                <a:buClrTx/>
                <a:buSzTx/>
                <a:buFontTx/>
                <a:buNone/>
              </a:pPr>
              <a:r>
                <a:rPr lang="en-US" altLang="en-US" sz="1400">
                  <a:solidFill>
                    <a:srgbClr val="CC0000"/>
                  </a:solidFill>
                </a:rPr>
                <a:t>serverSocket.accept()</a:t>
              </a:r>
              <a:endParaRPr lang="en-US" altLang="en-US" sz="2400">
                <a:solidFill>
                  <a:srgbClr val="CC0000"/>
                </a:solidFill>
                <a:latin typeface="Times New Roman" pitchFamily="18" charset="0"/>
              </a:endParaRPr>
            </a:p>
          </p:txBody>
        </p:sp>
      </p:grpSp>
      <p:grpSp>
        <p:nvGrpSpPr>
          <p:cNvPr id="23" name="Group 6"/>
          <p:cNvGrpSpPr/>
          <p:nvPr/>
        </p:nvGrpSpPr>
        <p:grpSpPr bwMode="auto">
          <a:xfrm>
            <a:off x="2165244" y="2251139"/>
            <a:ext cx="2357437" cy="1317625"/>
            <a:chOff x="821" y="1246"/>
            <a:chExt cx="1485" cy="830"/>
          </a:xfrm>
        </p:grpSpPr>
        <p:grpSp>
          <p:nvGrpSpPr>
            <p:cNvPr id="25" name="Group 7"/>
            <p:cNvGrpSpPr/>
            <p:nvPr/>
          </p:nvGrpSpPr>
          <p:grpSpPr bwMode="auto">
            <a:xfrm>
              <a:off x="821" y="1246"/>
              <a:ext cx="1485" cy="586"/>
              <a:chOff x="329" y="1270"/>
              <a:chExt cx="1485" cy="586"/>
            </a:xfrm>
          </p:grpSpPr>
          <p:sp>
            <p:nvSpPr>
              <p:cNvPr id="54" name="Text Box 8"/>
              <p:cNvSpPr txBox="true">
                <a:spLocks noChangeArrowheads="true"/>
              </p:cNvSpPr>
              <p:nvPr/>
            </p:nvSpPr>
            <p:spPr bwMode="auto">
              <a:xfrm>
                <a:off x="329" y="1270"/>
                <a:ext cx="121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000000"/>
                    </a:solidFill>
                  </a:rPr>
                  <a:t>create socket,</a:t>
                </a:r>
                <a:endParaRPr lang="en-US" altLang="en-US" sz="1400">
                  <a:solidFill>
                    <a:srgbClr val="000000"/>
                  </a:solidFill>
                </a:endParaRPr>
              </a:p>
              <a:p>
                <a:pPr>
                  <a:spcBef>
                    <a:spcPct val="0"/>
                  </a:spcBef>
                  <a:buClrTx/>
                  <a:buSzTx/>
                  <a:buFontTx/>
                  <a:buNone/>
                </a:pPr>
                <a:r>
                  <a:rPr lang="en-US" altLang="en-US" sz="1400">
                    <a:solidFill>
                      <a:srgbClr val="000000"/>
                    </a:solidFill>
                  </a:rPr>
                  <a:t>port=</a:t>
                </a:r>
                <a:r>
                  <a:rPr lang="en-US" altLang="en-US" sz="1400" b="1">
                    <a:solidFill>
                      <a:srgbClr val="000000"/>
                    </a:solidFill>
                    <a:latin typeface="Courier New" panose="02070309020205020404" pitchFamily="49" charset="0"/>
                  </a:rPr>
                  <a:t>x</a:t>
                </a:r>
                <a:r>
                  <a:rPr lang="en-US" altLang="en-US" sz="1400">
                    <a:solidFill>
                      <a:srgbClr val="000000"/>
                    </a:solidFill>
                  </a:rPr>
                  <a:t>, for incoming request:</a:t>
                </a:r>
                <a:endParaRPr lang="en-US" altLang="en-US" sz="2400">
                  <a:solidFill>
                    <a:srgbClr val="000000"/>
                  </a:solidFill>
                  <a:latin typeface="Times New Roman" pitchFamily="18" charset="0"/>
                </a:endParaRPr>
              </a:p>
            </p:txBody>
          </p:sp>
          <p:sp>
            <p:nvSpPr>
              <p:cNvPr id="55" name="Text Box 9"/>
              <p:cNvSpPr txBox="true">
                <a:spLocks noChangeArrowheads="true"/>
              </p:cNvSpPr>
              <p:nvPr/>
            </p:nvSpPr>
            <p:spPr bwMode="auto">
              <a:xfrm>
                <a:off x="333" y="1662"/>
                <a:ext cx="14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400">
                    <a:solidFill>
                      <a:srgbClr val="CC0000"/>
                    </a:solidFill>
                  </a:rPr>
                  <a:t>serverSocket = socket()</a:t>
                </a:r>
                <a:endParaRPr lang="en-US" altLang="en-US" sz="2400">
                  <a:solidFill>
                    <a:srgbClr val="CC0000"/>
                  </a:solidFill>
                  <a:latin typeface="Times New Roman" pitchFamily="18" charset="0"/>
                </a:endParaRPr>
              </a:p>
            </p:txBody>
          </p:sp>
        </p:grpSp>
        <p:sp>
          <p:nvSpPr>
            <p:cNvPr id="53" name="Line 10"/>
            <p:cNvSpPr>
              <a:spLocks noChangeShapeType="true"/>
            </p:cNvSpPr>
            <p:nvPr/>
          </p:nvSpPr>
          <p:spPr bwMode="auto">
            <a:xfrm>
              <a:off x="1284" y="1872"/>
              <a:ext cx="0" cy="204"/>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45" name="Group 11"/>
          <p:cNvGrpSpPr/>
          <p:nvPr/>
        </p:nvGrpSpPr>
        <p:grpSpPr bwMode="auto">
          <a:xfrm>
            <a:off x="5962544" y="3495739"/>
            <a:ext cx="2357437" cy="731837"/>
            <a:chOff x="3333" y="1202"/>
            <a:chExt cx="1485" cy="461"/>
          </a:xfrm>
        </p:grpSpPr>
        <p:sp>
          <p:nvSpPr>
            <p:cNvPr id="57" name="Text Box 12"/>
            <p:cNvSpPr txBox="true">
              <a:spLocks noChangeArrowheads="true"/>
            </p:cNvSpPr>
            <p:nvPr/>
          </p:nvSpPr>
          <p:spPr bwMode="auto">
            <a:xfrm>
              <a:off x="3335" y="1202"/>
              <a:ext cx="14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000000"/>
                  </a:solidFill>
                </a:rPr>
                <a:t>create socket,</a:t>
              </a:r>
              <a:endParaRPr lang="en-US" altLang="en-US" sz="1400">
                <a:solidFill>
                  <a:srgbClr val="000000"/>
                </a:solidFill>
              </a:endParaRPr>
            </a:p>
            <a:p>
              <a:pPr>
                <a:spcBef>
                  <a:spcPct val="0"/>
                </a:spcBef>
                <a:buClrTx/>
                <a:buSzTx/>
                <a:buFontTx/>
                <a:buNone/>
              </a:pPr>
              <a:r>
                <a:rPr lang="en-US" altLang="en-US" sz="1400">
                  <a:solidFill>
                    <a:srgbClr val="000000"/>
                  </a:solidFill>
                </a:rPr>
                <a:t>connect to </a:t>
              </a:r>
              <a:r>
                <a:rPr lang="en-US" altLang="en-US" sz="1400" b="1">
                  <a:solidFill>
                    <a:srgbClr val="000000"/>
                  </a:solidFill>
                  <a:latin typeface="Courier New" panose="02070309020205020404" pitchFamily="49" charset="0"/>
                </a:rPr>
                <a:t>hostid</a:t>
              </a:r>
              <a:r>
                <a:rPr lang="en-US" altLang="en-US" sz="1400">
                  <a:solidFill>
                    <a:srgbClr val="000000"/>
                  </a:solidFill>
                </a:rPr>
                <a:t>, port=</a:t>
              </a:r>
              <a:r>
                <a:rPr lang="en-US" altLang="en-US" sz="1400" b="1">
                  <a:solidFill>
                    <a:srgbClr val="000000"/>
                  </a:solidFill>
                  <a:latin typeface="Courier New" panose="02070309020205020404" pitchFamily="49" charset="0"/>
                </a:rPr>
                <a:t>x</a:t>
              </a:r>
              <a:endParaRPr lang="en-US" altLang="en-US" sz="2400">
                <a:solidFill>
                  <a:srgbClr val="000000"/>
                </a:solidFill>
                <a:latin typeface="Times New Roman" pitchFamily="18" charset="0"/>
              </a:endParaRPr>
            </a:p>
          </p:txBody>
        </p:sp>
        <p:sp>
          <p:nvSpPr>
            <p:cNvPr id="58" name="Text Box 13"/>
            <p:cNvSpPr txBox="true">
              <a:spLocks noChangeArrowheads="true"/>
            </p:cNvSpPr>
            <p:nvPr/>
          </p:nvSpPr>
          <p:spPr bwMode="auto">
            <a:xfrm>
              <a:off x="3333" y="1469"/>
              <a:ext cx="148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CC0000"/>
                  </a:solidFill>
                </a:rPr>
                <a:t>clientSocket = socket()</a:t>
              </a:r>
              <a:endParaRPr lang="en-US" altLang="en-US" sz="2400">
                <a:solidFill>
                  <a:srgbClr val="CC0000"/>
                </a:solidFill>
                <a:latin typeface="Times New Roman" pitchFamily="18" charset="0"/>
              </a:endParaRPr>
            </a:p>
          </p:txBody>
        </p:sp>
      </p:grpSp>
      <p:grpSp>
        <p:nvGrpSpPr>
          <p:cNvPr id="48" name="Group 24"/>
          <p:cNvGrpSpPr/>
          <p:nvPr/>
        </p:nvGrpSpPr>
        <p:grpSpPr bwMode="auto">
          <a:xfrm>
            <a:off x="3805131" y="4283139"/>
            <a:ext cx="4062413" cy="1371600"/>
            <a:chOff x="1848" y="2526"/>
            <a:chExt cx="2559" cy="864"/>
          </a:xfrm>
        </p:grpSpPr>
        <p:sp>
          <p:nvSpPr>
            <p:cNvPr id="60" name="Line 25"/>
            <p:cNvSpPr>
              <a:spLocks noChangeShapeType="true"/>
            </p:cNvSpPr>
            <p:nvPr/>
          </p:nvSpPr>
          <p:spPr bwMode="auto">
            <a:xfrm flipH="true">
              <a:off x="3792" y="2964"/>
              <a:ext cx="6" cy="426"/>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51" name="Group 26"/>
            <p:cNvGrpSpPr/>
            <p:nvPr/>
          </p:nvGrpSpPr>
          <p:grpSpPr bwMode="auto">
            <a:xfrm>
              <a:off x="1848" y="2526"/>
              <a:ext cx="2559" cy="516"/>
              <a:chOff x="1848" y="2526"/>
              <a:chExt cx="2559" cy="516"/>
            </a:xfrm>
          </p:grpSpPr>
          <p:sp>
            <p:nvSpPr>
              <p:cNvPr id="62" name="Text Box 27"/>
              <p:cNvSpPr txBox="true">
                <a:spLocks noChangeArrowheads="true"/>
              </p:cNvSpPr>
              <p:nvPr/>
            </p:nvSpPr>
            <p:spPr bwMode="auto">
              <a:xfrm>
                <a:off x="3335" y="2673"/>
                <a:ext cx="10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000000"/>
                    </a:solidFill>
                  </a:rPr>
                  <a:t>send request using</a:t>
                </a:r>
                <a:endParaRPr lang="en-US" altLang="en-US" sz="1400">
                  <a:solidFill>
                    <a:srgbClr val="000000"/>
                  </a:solidFill>
                </a:endParaRPr>
              </a:p>
              <a:p>
                <a:pPr>
                  <a:spcBef>
                    <a:spcPct val="0"/>
                  </a:spcBef>
                  <a:buClrTx/>
                  <a:buSzTx/>
                  <a:buFontTx/>
                  <a:buNone/>
                </a:pPr>
                <a:r>
                  <a:rPr lang="en-US" altLang="en-US" sz="1400">
                    <a:solidFill>
                      <a:srgbClr val="CC0000"/>
                    </a:solidFill>
                  </a:rPr>
                  <a:t>clientSocket</a:t>
                </a:r>
                <a:endParaRPr lang="en-US" altLang="en-US" sz="2400">
                  <a:solidFill>
                    <a:srgbClr val="CC0000"/>
                  </a:solidFill>
                  <a:latin typeface="Times New Roman" pitchFamily="18" charset="0"/>
                </a:endParaRPr>
              </a:p>
            </p:txBody>
          </p:sp>
          <p:sp>
            <p:nvSpPr>
              <p:cNvPr id="63" name="Line 28"/>
              <p:cNvSpPr>
                <a:spLocks noChangeShapeType="true"/>
              </p:cNvSpPr>
              <p:nvPr/>
            </p:nvSpPr>
            <p:spPr bwMode="auto">
              <a:xfrm>
                <a:off x="3792" y="2526"/>
                <a:ext cx="0" cy="204"/>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 name="Line 29"/>
              <p:cNvSpPr>
                <a:spLocks noChangeShapeType="true"/>
              </p:cNvSpPr>
              <p:nvPr/>
            </p:nvSpPr>
            <p:spPr bwMode="auto">
              <a:xfrm flipH="true">
                <a:off x="1848" y="2790"/>
                <a:ext cx="1518" cy="252"/>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grpSp>
        <p:nvGrpSpPr>
          <p:cNvPr id="52" name="Group 30"/>
          <p:cNvGrpSpPr/>
          <p:nvPr/>
        </p:nvGrpSpPr>
        <p:grpSpPr bwMode="auto">
          <a:xfrm>
            <a:off x="2174769" y="4378389"/>
            <a:ext cx="4097337" cy="1490662"/>
            <a:chOff x="821" y="2586"/>
            <a:chExt cx="2581" cy="939"/>
          </a:xfrm>
        </p:grpSpPr>
        <p:sp>
          <p:nvSpPr>
            <p:cNvPr id="66" name="Text Box 31"/>
            <p:cNvSpPr txBox="true">
              <a:spLocks noChangeArrowheads="true"/>
            </p:cNvSpPr>
            <p:nvPr/>
          </p:nvSpPr>
          <p:spPr bwMode="auto">
            <a:xfrm>
              <a:off x="821" y="2787"/>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000000"/>
                  </a:solidFill>
                </a:rPr>
                <a:t>read request from</a:t>
              </a:r>
              <a:endParaRPr lang="en-US" altLang="en-US" sz="1400">
                <a:solidFill>
                  <a:srgbClr val="000000"/>
                </a:solidFill>
              </a:endParaRPr>
            </a:p>
            <a:p>
              <a:pPr>
                <a:spcBef>
                  <a:spcPct val="0"/>
                </a:spcBef>
                <a:buClrTx/>
                <a:buSzTx/>
                <a:buFontTx/>
                <a:buNone/>
              </a:pPr>
              <a:r>
                <a:rPr lang="en-US" altLang="en-US" sz="1400">
                  <a:solidFill>
                    <a:srgbClr val="CC0000"/>
                  </a:solidFill>
                </a:rPr>
                <a:t>connectionSocke</a:t>
              </a:r>
              <a:r>
                <a:rPr lang="en-US" altLang="en-US" sz="1400">
                  <a:solidFill>
                    <a:srgbClr val="FF0000"/>
                  </a:solidFill>
                </a:rPr>
                <a:t>t</a:t>
              </a:r>
              <a:endParaRPr lang="en-US" altLang="en-US" sz="2400">
                <a:solidFill>
                  <a:srgbClr val="000000"/>
                </a:solidFill>
                <a:latin typeface="Times New Roman" pitchFamily="18" charset="0"/>
              </a:endParaRPr>
            </a:p>
          </p:txBody>
        </p:sp>
        <p:sp>
          <p:nvSpPr>
            <p:cNvPr id="67" name="Text Box 32"/>
            <p:cNvSpPr txBox="true">
              <a:spLocks noChangeArrowheads="true"/>
            </p:cNvSpPr>
            <p:nvPr/>
          </p:nvSpPr>
          <p:spPr bwMode="auto">
            <a:xfrm>
              <a:off x="851" y="3195"/>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000000"/>
                  </a:solidFill>
                </a:rPr>
                <a:t>write reply to</a:t>
              </a:r>
              <a:endParaRPr lang="en-US" altLang="en-US" sz="1400">
                <a:solidFill>
                  <a:srgbClr val="000000"/>
                </a:solidFill>
              </a:endParaRPr>
            </a:p>
            <a:p>
              <a:pPr>
                <a:spcBef>
                  <a:spcPct val="0"/>
                </a:spcBef>
                <a:buClrTx/>
                <a:buSzTx/>
                <a:buFontTx/>
                <a:buNone/>
              </a:pPr>
              <a:r>
                <a:rPr lang="en-US" altLang="en-US" sz="1400">
                  <a:solidFill>
                    <a:srgbClr val="CC0000"/>
                  </a:solidFill>
                </a:rPr>
                <a:t>connectionSocket</a:t>
              </a:r>
              <a:endParaRPr lang="en-US" altLang="en-US" sz="2400">
                <a:solidFill>
                  <a:srgbClr val="CC0000"/>
                </a:solidFill>
                <a:latin typeface="Times New Roman" pitchFamily="18" charset="0"/>
              </a:endParaRPr>
            </a:p>
          </p:txBody>
        </p:sp>
        <p:sp>
          <p:nvSpPr>
            <p:cNvPr id="68" name="Line 33"/>
            <p:cNvSpPr>
              <a:spLocks noChangeShapeType="true"/>
            </p:cNvSpPr>
            <p:nvPr/>
          </p:nvSpPr>
          <p:spPr bwMode="auto">
            <a:xfrm>
              <a:off x="1278" y="2586"/>
              <a:ext cx="0" cy="24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9" name="Line 34"/>
            <p:cNvSpPr>
              <a:spLocks noChangeShapeType="true"/>
            </p:cNvSpPr>
            <p:nvPr/>
          </p:nvSpPr>
          <p:spPr bwMode="auto">
            <a:xfrm flipH="true">
              <a:off x="1284" y="3090"/>
              <a:ext cx="6" cy="156"/>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0" name="Line 35"/>
            <p:cNvSpPr>
              <a:spLocks noChangeShapeType="true"/>
            </p:cNvSpPr>
            <p:nvPr/>
          </p:nvSpPr>
          <p:spPr bwMode="auto">
            <a:xfrm>
              <a:off x="1866" y="3306"/>
              <a:ext cx="1536" cy="18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56" name="Group 52"/>
          <p:cNvGrpSpPr/>
          <p:nvPr/>
        </p:nvGrpSpPr>
        <p:grpSpPr bwMode="auto">
          <a:xfrm>
            <a:off x="3794019" y="3578289"/>
            <a:ext cx="2200275" cy="587375"/>
            <a:chOff x="3043" y="1189"/>
            <a:chExt cx="1386" cy="370"/>
          </a:xfrm>
        </p:grpSpPr>
        <p:sp>
          <p:nvSpPr>
            <p:cNvPr id="72" name="Line 37"/>
            <p:cNvSpPr>
              <a:spLocks noChangeShapeType="true"/>
            </p:cNvSpPr>
            <p:nvPr/>
          </p:nvSpPr>
          <p:spPr bwMode="auto">
            <a:xfrm>
              <a:off x="3043" y="1372"/>
              <a:ext cx="1386" cy="0"/>
            </a:xfrm>
            <a:prstGeom prst="line">
              <a:avLst/>
            </a:prstGeom>
            <a:noFill/>
            <a:ln w="38100">
              <a:solidFill>
                <a:srgbClr val="CC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3" name="Text Box 38"/>
            <p:cNvSpPr txBox="true">
              <a:spLocks noChangeArrowheads="true"/>
            </p:cNvSpPr>
            <p:nvPr/>
          </p:nvSpPr>
          <p:spPr bwMode="auto">
            <a:xfrm>
              <a:off x="3106" y="1189"/>
              <a:ext cx="1204"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lnSpc>
                  <a:spcPct val="90000"/>
                </a:lnSpc>
                <a:spcBef>
                  <a:spcPct val="0"/>
                </a:spcBef>
                <a:buClrTx/>
                <a:buSzTx/>
                <a:buFontTx/>
                <a:buNone/>
              </a:pPr>
              <a:r>
                <a:rPr lang="en-US" altLang="en-US" sz="1800">
                  <a:solidFill>
                    <a:srgbClr val="CC0000"/>
                  </a:solidFill>
                </a:rPr>
                <a:t>TCP </a:t>
              </a:r>
              <a:endParaRPr lang="en-US" altLang="en-US" sz="1800">
                <a:solidFill>
                  <a:srgbClr val="CC0000"/>
                </a:solidFill>
              </a:endParaRPr>
            </a:p>
            <a:p>
              <a:pPr algn="ctr">
                <a:lnSpc>
                  <a:spcPct val="90000"/>
                </a:lnSpc>
                <a:spcBef>
                  <a:spcPct val="0"/>
                </a:spcBef>
                <a:buClrTx/>
                <a:buSzTx/>
                <a:buFontTx/>
                <a:buNone/>
              </a:pPr>
              <a:r>
                <a:rPr lang="en-US" altLang="en-US" sz="1800">
                  <a:solidFill>
                    <a:srgbClr val="CC0000"/>
                  </a:solidFill>
                </a:rPr>
                <a:t>connection setup</a:t>
              </a:r>
              <a:endParaRPr lang="en-US" altLang="en-US" sz="2400">
                <a:solidFill>
                  <a:srgbClr val="CC0000"/>
                </a:solidFill>
              </a:endParaRPr>
            </a:p>
          </p:txBody>
        </p:sp>
      </p:grpSp>
      <p:grpSp>
        <p:nvGrpSpPr>
          <p:cNvPr id="59" name="Group 53"/>
          <p:cNvGrpSpPr/>
          <p:nvPr/>
        </p:nvGrpSpPr>
        <p:grpSpPr bwMode="auto">
          <a:xfrm>
            <a:off x="2125556" y="4726051"/>
            <a:ext cx="5457825" cy="1954213"/>
            <a:chOff x="832" y="2713"/>
            <a:chExt cx="3438" cy="1231"/>
          </a:xfrm>
        </p:grpSpPr>
        <p:sp>
          <p:nvSpPr>
            <p:cNvPr id="75" name="Text Box 15"/>
            <p:cNvSpPr txBox="true">
              <a:spLocks noChangeArrowheads="true"/>
            </p:cNvSpPr>
            <p:nvPr/>
          </p:nvSpPr>
          <p:spPr bwMode="auto">
            <a:xfrm>
              <a:off x="867" y="3512"/>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000000"/>
                  </a:solidFill>
                </a:rPr>
                <a:t>close</a:t>
              </a:r>
              <a:endParaRPr lang="en-US" altLang="en-US" sz="1400">
                <a:solidFill>
                  <a:srgbClr val="000000"/>
                </a:solidFill>
              </a:endParaRPr>
            </a:p>
            <a:p>
              <a:pPr>
                <a:spcBef>
                  <a:spcPct val="0"/>
                </a:spcBef>
                <a:buClrTx/>
                <a:buSzTx/>
                <a:buFontTx/>
                <a:buNone/>
              </a:pPr>
              <a:r>
                <a:rPr lang="en-US" altLang="en-US" sz="1400">
                  <a:solidFill>
                    <a:srgbClr val="CC0000"/>
                  </a:solidFill>
                </a:rPr>
                <a:t>connectionSocket</a:t>
              </a:r>
              <a:endParaRPr lang="en-US" altLang="en-US" sz="2400">
                <a:solidFill>
                  <a:srgbClr val="CC0000"/>
                </a:solidFill>
                <a:latin typeface="Times New Roman" pitchFamily="18" charset="0"/>
              </a:endParaRPr>
            </a:p>
          </p:txBody>
        </p:sp>
        <p:sp>
          <p:nvSpPr>
            <p:cNvPr id="76" name="Line 16"/>
            <p:cNvSpPr>
              <a:spLocks noChangeShapeType="true"/>
            </p:cNvSpPr>
            <p:nvPr/>
          </p:nvSpPr>
          <p:spPr bwMode="auto">
            <a:xfrm>
              <a:off x="1318" y="3437"/>
              <a:ext cx="0" cy="204"/>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7" name="Freeform 17"/>
            <p:cNvSpPr/>
            <p:nvPr/>
          </p:nvSpPr>
          <p:spPr bwMode="auto">
            <a:xfrm>
              <a:off x="832" y="2713"/>
              <a:ext cx="492" cy="306"/>
            </a:xfrm>
            <a:custGeom>
              <a:avLst/>
              <a:gdLst>
                <a:gd name="T0" fmla="*/ 492 w 492"/>
                <a:gd name="T1" fmla="*/ 0 h 2112"/>
                <a:gd name="T2" fmla="*/ 492 w 492"/>
                <a:gd name="T3" fmla="*/ 0 h 2112"/>
                <a:gd name="T4" fmla="*/ 0 w 492"/>
                <a:gd name="T5" fmla="*/ 0 h 2112"/>
                <a:gd name="T6" fmla="*/ 0 w 492"/>
                <a:gd name="T7" fmla="*/ 0 h 2112"/>
                <a:gd name="T8" fmla="*/ 402 w 492"/>
                <a:gd name="T9" fmla="*/ 0 h 2112"/>
                <a:gd name="T10" fmla="*/ 0 60000 65536"/>
                <a:gd name="T11" fmla="*/ 0 60000 65536"/>
                <a:gd name="T12" fmla="*/ 0 60000 65536"/>
                <a:gd name="T13" fmla="*/ 0 60000 65536"/>
                <a:gd name="T14" fmla="*/ 0 60000 65536"/>
                <a:gd name="T15" fmla="*/ 0 w 492"/>
                <a:gd name="T16" fmla="*/ 0 h 2112"/>
                <a:gd name="T17" fmla="*/ 492 w 492"/>
                <a:gd name="T18" fmla="*/ 2112 h 2112"/>
              </a:gdLst>
              <a:ahLst/>
              <a:cxnLst>
                <a:cxn ang="T10">
                  <a:pos x="T0" y="T1"/>
                </a:cxn>
                <a:cxn ang="T11">
                  <a:pos x="T2" y="T3"/>
                </a:cxn>
                <a:cxn ang="T12">
                  <a:pos x="T4" y="T5"/>
                </a:cxn>
                <a:cxn ang="T13">
                  <a:pos x="T6" y="T7"/>
                </a:cxn>
                <a:cxn ang="T14">
                  <a:pos x="T8" y="T9"/>
                </a:cxn>
              </a:cxnLst>
              <a:rect l="T15" t="T16" r="T17" b="T18"/>
              <a:pathLst>
                <a:path w="492" h="2112">
                  <a:moveTo>
                    <a:pt x="492" y="1968"/>
                  </a:moveTo>
                  <a:lnTo>
                    <a:pt x="492" y="2112"/>
                  </a:lnTo>
                  <a:lnTo>
                    <a:pt x="0" y="2112"/>
                  </a:lnTo>
                  <a:lnTo>
                    <a:pt x="0" y="0"/>
                  </a:lnTo>
                  <a:lnTo>
                    <a:pt x="402" y="0"/>
                  </a:lnTo>
                </a:path>
              </a:pathLst>
            </a:custGeom>
            <a:noFill/>
            <a:ln w="28575">
              <a:solidFill>
                <a:srgbClr val="000099"/>
              </a:solidFill>
              <a:rou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pSp>
          <p:nvGrpSpPr>
            <p:cNvPr id="61" name="Group 18"/>
            <p:cNvGrpSpPr/>
            <p:nvPr/>
          </p:nvGrpSpPr>
          <p:grpSpPr bwMode="auto">
            <a:xfrm>
              <a:off x="3393" y="3248"/>
              <a:ext cx="877" cy="696"/>
              <a:chOff x="3365" y="3375"/>
              <a:chExt cx="877" cy="696"/>
            </a:xfrm>
          </p:grpSpPr>
          <p:sp>
            <p:nvSpPr>
              <p:cNvPr id="79" name="Text Box 19"/>
              <p:cNvSpPr txBox="true">
                <a:spLocks noChangeArrowheads="true"/>
              </p:cNvSpPr>
              <p:nvPr/>
            </p:nvSpPr>
            <p:spPr bwMode="auto">
              <a:xfrm>
                <a:off x="3365" y="3375"/>
                <a:ext cx="8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000000"/>
                    </a:solidFill>
                  </a:rPr>
                  <a:t>read reply from</a:t>
                </a:r>
                <a:endParaRPr lang="en-US" altLang="en-US" sz="1400">
                  <a:solidFill>
                    <a:srgbClr val="000000"/>
                  </a:solidFill>
                </a:endParaRPr>
              </a:p>
              <a:p>
                <a:pPr>
                  <a:spcBef>
                    <a:spcPct val="0"/>
                  </a:spcBef>
                  <a:buClrTx/>
                  <a:buSzTx/>
                  <a:buFontTx/>
                  <a:buNone/>
                </a:pPr>
                <a:r>
                  <a:rPr lang="en-US" altLang="en-US" sz="1400">
                    <a:solidFill>
                      <a:srgbClr val="CC0000"/>
                    </a:solidFill>
                  </a:rPr>
                  <a:t>clientSocket</a:t>
                </a:r>
                <a:endParaRPr lang="en-US" altLang="en-US" sz="2400">
                  <a:solidFill>
                    <a:srgbClr val="CC0000"/>
                  </a:solidFill>
                  <a:latin typeface="Times New Roman" pitchFamily="18" charset="0"/>
                </a:endParaRPr>
              </a:p>
            </p:txBody>
          </p:sp>
          <p:sp>
            <p:nvSpPr>
              <p:cNvPr id="80" name="Text Box 20"/>
              <p:cNvSpPr txBox="true">
                <a:spLocks noChangeArrowheads="true"/>
              </p:cNvSpPr>
              <p:nvPr/>
            </p:nvSpPr>
            <p:spPr bwMode="auto">
              <a:xfrm>
                <a:off x="3389" y="3741"/>
                <a:ext cx="7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rgbClr val="000000"/>
                    </a:solidFill>
                  </a:rPr>
                  <a:t>close</a:t>
                </a:r>
                <a:endParaRPr lang="en-US" altLang="en-US" sz="1400">
                  <a:solidFill>
                    <a:srgbClr val="000000"/>
                  </a:solidFill>
                </a:endParaRPr>
              </a:p>
              <a:p>
                <a:pPr>
                  <a:spcBef>
                    <a:spcPct val="0"/>
                  </a:spcBef>
                  <a:buClrTx/>
                  <a:buSzTx/>
                  <a:buFontTx/>
                  <a:buNone/>
                </a:pPr>
                <a:r>
                  <a:rPr lang="en-US" altLang="en-US" sz="1400">
                    <a:solidFill>
                      <a:srgbClr val="CC0000"/>
                    </a:solidFill>
                  </a:rPr>
                  <a:t>clientSocket</a:t>
                </a:r>
                <a:endParaRPr lang="en-US" altLang="en-US" sz="2400">
                  <a:solidFill>
                    <a:srgbClr val="CC0000"/>
                  </a:solidFill>
                  <a:latin typeface="Times New Roman" pitchFamily="18" charset="0"/>
                </a:endParaRPr>
              </a:p>
            </p:txBody>
          </p:sp>
          <p:sp>
            <p:nvSpPr>
              <p:cNvPr id="81" name="Line 21"/>
              <p:cNvSpPr>
                <a:spLocks noChangeShapeType="true"/>
              </p:cNvSpPr>
              <p:nvPr/>
            </p:nvSpPr>
            <p:spPr bwMode="auto">
              <a:xfrm>
                <a:off x="3816" y="3690"/>
                <a:ext cx="0" cy="204"/>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dissolv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56"/>
                                        </p:tgtEl>
                                      </p:cBhvr>
                                    </p:animEffect>
                                    <p:set>
                                      <p:cBhvr>
                                        <p:cTn id="27" dur="1" fill="hold">
                                          <p:stCondLst>
                                            <p:cond delay="499"/>
                                          </p:stCondLst>
                                        </p:cTn>
                                        <p:tgtEl>
                                          <p:spTgt spid="56"/>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dissolv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dissolve">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dissolve">
                                      <p:cBhvr>
                                        <p:cTn id="4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Example app: TCP client</a:t>
            </a:r>
            <a:endParaRPr lang="en-IN" sz="2400" b="1" dirty="0">
              <a:solidFill>
                <a:schemeClr val="accent2">
                  <a:lumMod val="75000"/>
                </a:schemeClr>
              </a:solidFill>
            </a:endParaRPr>
          </a:p>
        </p:txBody>
      </p:sp>
      <p:sp>
        <p:nvSpPr>
          <p:cNvPr id="8" name="TextBox 1"/>
          <p:cNvSpPr txBox="true">
            <a:spLocks noChangeArrowheads="true"/>
          </p:cNvSpPr>
          <p:nvPr/>
        </p:nvSpPr>
        <p:spPr bwMode="auto">
          <a:xfrm>
            <a:off x="3019731" y="2021516"/>
            <a:ext cx="5894388"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ts val="2800"/>
              </a:lnSpc>
            </a:pPr>
            <a:r>
              <a:rPr lang="en-US" altLang="en-US" dirty="0"/>
              <a:t>from socket import *</a:t>
            </a:r>
            <a:endParaRPr lang="en-US" altLang="en-US" dirty="0"/>
          </a:p>
          <a:p>
            <a:pPr>
              <a:lnSpc>
                <a:spcPts val="2800"/>
              </a:lnSpc>
            </a:pPr>
            <a:r>
              <a:rPr lang="en-US" altLang="en-US" dirty="0" err="1"/>
              <a:t>serverName</a:t>
            </a:r>
            <a:r>
              <a:rPr lang="en-US" altLang="en-US" dirty="0"/>
              <a:t> = ’</a:t>
            </a:r>
            <a:r>
              <a:rPr lang="en-US" altLang="ja-JP" dirty="0" err="1"/>
              <a:t>servername</a:t>
            </a:r>
            <a:r>
              <a:rPr lang="en-US" altLang="en-US" dirty="0"/>
              <a:t>’</a:t>
            </a:r>
            <a:endParaRPr lang="en-US" altLang="ja-JP" dirty="0"/>
          </a:p>
          <a:p>
            <a:pPr>
              <a:lnSpc>
                <a:spcPts val="2800"/>
              </a:lnSpc>
            </a:pPr>
            <a:r>
              <a:rPr lang="en-US" altLang="en-US" dirty="0" err="1"/>
              <a:t>serverPort</a:t>
            </a:r>
            <a:r>
              <a:rPr lang="en-US" altLang="en-US" dirty="0"/>
              <a:t> = 12000</a:t>
            </a:r>
            <a:endParaRPr lang="en-US" altLang="en-US" dirty="0"/>
          </a:p>
          <a:p>
            <a:pPr>
              <a:lnSpc>
                <a:spcPts val="2800"/>
              </a:lnSpc>
            </a:pPr>
            <a:r>
              <a:rPr lang="en-US" altLang="en-US" dirty="0" err="1"/>
              <a:t>clientSocket</a:t>
            </a:r>
            <a:r>
              <a:rPr lang="en-US" altLang="en-US" dirty="0"/>
              <a:t> = socket(AF_INET, SOCK_STREAM)</a:t>
            </a:r>
            <a:endParaRPr lang="en-US" altLang="en-US" dirty="0"/>
          </a:p>
          <a:p>
            <a:pPr>
              <a:lnSpc>
                <a:spcPts val="2800"/>
              </a:lnSpc>
            </a:pPr>
            <a:r>
              <a:rPr lang="en-US" altLang="en-US" dirty="0" err="1"/>
              <a:t>clientSocket.connect</a:t>
            </a:r>
            <a:r>
              <a:rPr lang="en-US" altLang="en-US" dirty="0"/>
              <a:t>((</a:t>
            </a:r>
            <a:r>
              <a:rPr lang="en-US" altLang="en-US" dirty="0" err="1"/>
              <a:t>serverName,serverPort</a:t>
            </a:r>
            <a:r>
              <a:rPr lang="en-US" altLang="en-US" dirty="0"/>
              <a:t>))</a:t>
            </a:r>
            <a:endParaRPr lang="en-US" altLang="en-US" dirty="0"/>
          </a:p>
          <a:p>
            <a:pPr>
              <a:lnSpc>
                <a:spcPts val="2800"/>
              </a:lnSpc>
            </a:pPr>
            <a:r>
              <a:rPr lang="en-US" altLang="en-US" dirty="0"/>
              <a:t>sentence = </a:t>
            </a:r>
            <a:r>
              <a:rPr lang="en-US" altLang="en-US" dirty="0" err="1"/>
              <a:t>raw_input</a:t>
            </a:r>
            <a:r>
              <a:rPr lang="en-US" altLang="en-US" dirty="0"/>
              <a:t>(‘Input lowercase sentence:’)</a:t>
            </a:r>
            <a:endParaRPr lang="en-US" altLang="en-US" dirty="0"/>
          </a:p>
          <a:p>
            <a:pPr>
              <a:lnSpc>
                <a:spcPts val="2800"/>
              </a:lnSpc>
            </a:pPr>
            <a:r>
              <a:rPr lang="en-US" altLang="en-US" dirty="0" err="1"/>
              <a:t>clientSocket.send</a:t>
            </a:r>
            <a:r>
              <a:rPr lang="en-US" altLang="en-US" dirty="0"/>
              <a:t>(</a:t>
            </a:r>
            <a:r>
              <a:rPr lang="en-US" altLang="en-US" dirty="0" err="1"/>
              <a:t>sentence.encode</a:t>
            </a:r>
            <a:r>
              <a:rPr lang="en-US" altLang="en-US" dirty="0"/>
              <a:t>())</a:t>
            </a:r>
            <a:endParaRPr lang="en-US" altLang="en-US" dirty="0"/>
          </a:p>
          <a:p>
            <a:pPr>
              <a:lnSpc>
                <a:spcPts val="2800"/>
              </a:lnSpc>
            </a:pPr>
            <a:r>
              <a:rPr lang="en-US" altLang="en-US" dirty="0" err="1"/>
              <a:t>modifiedSentence</a:t>
            </a:r>
            <a:r>
              <a:rPr lang="en-US" altLang="en-US" dirty="0"/>
              <a:t> = </a:t>
            </a:r>
            <a:r>
              <a:rPr lang="en-US" altLang="en-US" dirty="0" err="1"/>
              <a:t>clientSocket.recv</a:t>
            </a:r>
            <a:r>
              <a:rPr lang="en-US" altLang="en-US" dirty="0"/>
              <a:t>(1024)</a:t>
            </a:r>
            <a:endParaRPr lang="en-US" altLang="en-US" dirty="0"/>
          </a:p>
          <a:p>
            <a:pPr>
              <a:lnSpc>
                <a:spcPts val="2800"/>
              </a:lnSpc>
            </a:pPr>
            <a:r>
              <a:rPr lang="en-US" altLang="en-US" dirty="0"/>
              <a:t>print (‘From Server:’, </a:t>
            </a:r>
            <a:r>
              <a:rPr lang="en-US" altLang="en-US" dirty="0" err="1"/>
              <a:t>modifiedSentence.decode</a:t>
            </a:r>
            <a:r>
              <a:rPr lang="en-US" altLang="en-US" dirty="0"/>
              <a:t>())</a:t>
            </a:r>
            <a:endParaRPr lang="en-US" altLang="en-US" dirty="0"/>
          </a:p>
          <a:p>
            <a:pPr>
              <a:lnSpc>
                <a:spcPts val="2800"/>
              </a:lnSpc>
            </a:pPr>
            <a:r>
              <a:rPr lang="en-US" altLang="en-US" dirty="0" err="1"/>
              <a:t>clientSocket.close</a:t>
            </a:r>
            <a:r>
              <a:rPr lang="en-US" altLang="en-US" dirty="0"/>
              <a:t>()</a:t>
            </a:r>
            <a:endParaRPr lang="en-US" altLang="en-US" dirty="0"/>
          </a:p>
        </p:txBody>
      </p:sp>
      <p:sp>
        <p:nvSpPr>
          <p:cNvPr id="9" name="TextBox 2"/>
          <p:cNvSpPr txBox="true">
            <a:spLocks noChangeArrowheads="true"/>
          </p:cNvSpPr>
          <p:nvPr/>
        </p:nvSpPr>
        <p:spPr bwMode="auto">
          <a:xfrm>
            <a:off x="3032431" y="1538916"/>
            <a:ext cx="270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i="1">
                <a:solidFill>
                  <a:srgbClr val="CC0000"/>
                </a:solidFill>
              </a:rPr>
              <a:t>Python TCPClient</a:t>
            </a:r>
            <a:endParaRPr lang="en-US" altLang="en-US" sz="2400" i="1">
              <a:solidFill>
                <a:srgbClr val="CC0000"/>
              </a:solidFill>
            </a:endParaRPr>
          </a:p>
        </p:txBody>
      </p:sp>
      <p:grpSp>
        <p:nvGrpSpPr>
          <p:cNvPr id="2" name="Group 47"/>
          <p:cNvGrpSpPr/>
          <p:nvPr/>
        </p:nvGrpSpPr>
        <p:grpSpPr bwMode="auto">
          <a:xfrm>
            <a:off x="172278" y="3166108"/>
            <a:ext cx="2831990" cy="584775"/>
            <a:chOff x="-792500" y="2796587"/>
            <a:chExt cx="3481672" cy="584044"/>
          </a:xfrm>
        </p:grpSpPr>
        <p:sp>
          <p:nvSpPr>
            <p:cNvPr id="12" name="TextBox 31"/>
            <p:cNvSpPr txBox="true">
              <a:spLocks noChangeArrowheads="true"/>
            </p:cNvSpPr>
            <p:nvPr/>
          </p:nvSpPr>
          <p:spPr bwMode="auto">
            <a:xfrm>
              <a:off x="-792500" y="2796587"/>
              <a:ext cx="2888177"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dirty="0">
                  <a:solidFill>
                    <a:srgbClr val="000099"/>
                  </a:solidFill>
                </a:rPr>
                <a:t>create TCP socket for server, remote port 12000</a:t>
              </a:r>
              <a:endParaRPr lang="en-US" altLang="en-US" sz="1600" dirty="0">
                <a:solidFill>
                  <a:srgbClr val="000099"/>
                </a:solidFill>
              </a:endParaRPr>
            </a:p>
          </p:txBody>
        </p:sp>
        <p:cxnSp>
          <p:nvCxnSpPr>
            <p:cNvPr id="14" name="Straight Connector 32"/>
            <p:cNvCxnSpPr>
              <a:cxnSpLocks noChangeShapeType="true"/>
            </p:cNvCxnSpPr>
            <p:nvPr/>
          </p:nvCxnSpPr>
          <p:spPr bwMode="auto">
            <a:xfrm>
              <a:off x="1961643" y="2959715"/>
              <a:ext cx="727529" cy="2721"/>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sp>
        <p:nvSpPr>
          <p:cNvPr id="15" name="Oval 14"/>
          <p:cNvSpPr>
            <a:spLocks noChangeArrowheads="true"/>
          </p:cNvSpPr>
          <p:nvPr/>
        </p:nvSpPr>
        <p:spPr bwMode="auto">
          <a:xfrm>
            <a:off x="6626940" y="2993923"/>
            <a:ext cx="2133599" cy="589517"/>
          </a:xfrm>
          <a:prstGeom prst="ellipse">
            <a:avLst/>
          </a:prstGeom>
          <a:noFill/>
          <a:ln w="19050">
            <a:solidFill>
              <a:srgbClr val="000099"/>
            </a:solidFill>
            <a:rou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Comic Sans MS" panose="030F0702030302020204" pitchFamily="66" charset="0"/>
            </a:endParaRPr>
          </a:p>
        </p:txBody>
      </p:sp>
      <p:grpSp>
        <p:nvGrpSpPr>
          <p:cNvPr id="3" name="Group 47"/>
          <p:cNvGrpSpPr/>
          <p:nvPr/>
        </p:nvGrpSpPr>
        <p:grpSpPr bwMode="auto">
          <a:xfrm>
            <a:off x="438682" y="4589779"/>
            <a:ext cx="2581461" cy="584775"/>
            <a:chOff x="106807" y="2979593"/>
            <a:chExt cx="2582347" cy="583314"/>
          </a:xfrm>
        </p:grpSpPr>
        <p:sp>
          <p:nvSpPr>
            <p:cNvPr id="17" name="TextBox 16"/>
            <p:cNvSpPr txBox="true">
              <a:spLocks noChangeArrowheads="true"/>
            </p:cNvSpPr>
            <p:nvPr/>
          </p:nvSpPr>
          <p:spPr bwMode="auto">
            <a:xfrm>
              <a:off x="106807" y="2979593"/>
              <a:ext cx="2350050" cy="58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dirty="0">
                  <a:solidFill>
                    <a:srgbClr val="000099"/>
                  </a:solidFill>
                </a:rPr>
                <a:t>No need to attach server name, port </a:t>
              </a:r>
              <a:endParaRPr lang="en-US" altLang="en-US" sz="1600" dirty="0">
                <a:solidFill>
                  <a:srgbClr val="000099"/>
                </a:solidFill>
              </a:endParaRPr>
            </a:p>
          </p:txBody>
        </p:sp>
        <p:cxnSp>
          <p:nvCxnSpPr>
            <p:cNvPr id="18" name="Straight Connector 17"/>
            <p:cNvCxnSpPr>
              <a:cxnSpLocks noChangeShapeType="true"/>
            </p:cNvCxnSpPr>
            <p:nvPr/>
          </p:nvCxnSpPr>
          <p:spPr bwMode="auto">
            <a:xfrm>
              <a:off x="1961625" y="3165929"/>
              <a:ext cx="727529" cy="2721"/>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true"/>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US" altLang="en-US" sz="2400" b="1" dirty="0">
                <a:solidFill>
                  <a:schemeClr val="accent2">
                    <a:lumMod val="75000"/>
                  </a:schemeClr>
                </a:solidFill>
              </a:rPr>
              <a:t>Example app: TCP server</a:t>
            </a:r>
            <a:endParaRPr lang="en-IN" sz="2400" b="1" dirty="0">
              <a:solidFill>
                <a:schemeClr val="accent2">
                  <a:lumMod val="75000"/>
                </a:schemeClr>
              </a:solidFill>
            </a:endParaRPr>
          </a:p>
        </p:txBody>
      </p:sp>
      <p:sp>
        <p:nvSpPr>
          <p:cNvPr id="9" name="TextBox 1"/>
          <p:cNvSpPr txBox="true">
            <a:spLocks noChangeArrowheads="true"/>
          </p:cNvSpPr>
          <p:nvPr/>
        </p:nvSpPr>
        <p:spPr bwMode="auto">
          <a:xfrm>
            <a:off x="3766077" y="1909198"/>
            <a:ext cx="629285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t> from socket import *</a:t>
            </a:r>
            <a:endParaRPr lang="en-US" altLang="en-US" dirty="0"/>
          </a:p>
          <a:p>
            <a:r>
              <a:rPr lang="en-US" altLang="en-US" dirty="0" err="1"/>
              <a:t>serverPort</a:t>
            </a:r>
            <a:r>
              <a:rPr lang="en-US" altLang="en-US" dirty="0"/>
              <a:t> = 12000</a:t>
            </a:r>
            <a:endParaRPr lang="en-US" altLang="en-US" dirty="0"/>
          </a:p>
          <a:p>
            <a:r>
              <a:rPr lang="en-US" altLang="en-US" dirty="0" err="1"/>
              <a:t>serverSocket</a:t>
            </a:r>
            <a:r>
              <a:rPr lang="en-US" altLang="en-US" dirty="0"/>
              <a:t> = socket(AF_INET,SOCK_STREAM)</a:t>
            </a:r>
            <a:endParaRPr lang="en-US" altLang="en-US" dirty="0"/>
          </a:p>
          <a:p>
            <a:r>
              <a:rPr lang="en-US" altLang="en-US" dirty="0" err="1"/>
              <a:t>serverSocket.bind</a:t>
            </a:r>
            <a:r>
              <a:rPr lang="en-US" altLang="en-US" dirty="0"/>
              <a:t>((‘’,</a:t>
            </a:r>
            <a:r>
              <a:rPr lang="en-US" altLang="en-US" dirty="0" err="1"/>
              <a:t>serverPort</a:t>
            </a:r>
            <a:r>
              <a:rPr lang="en-US" altLang="en-US" dirty="0"/>
              <a:t>))</a:t>
            </a:r>
            <a:endParaRPr lang="en-US" altLang="en-US" dirty="0"/>
          </a:p>
          <a:p>
            <a:r>
              <a:rPr lang="en-US" altLang="en-US" dirty="0" err="1"/>
              <a:t>serverSocket.listen</a:t>
            </a:r>
            <a:r>
              <a:rPr lang="en-US" altLang="en-US" dirty="0"/>
              <a:t>(1)</a:t>
            </a:r>
            <a:endParaRPr lang="en-US" altLang="en-US" dirty="0"/>
          </a:p>
          <a:p>
            <a:r>
              <a:rPr lang="en-US" altLang="en-US" dirty="0"/>
              <a:t>print ‘The server is ready to receive’</a:t>
            </a:r>
            <a:endParaRPr lang="en-US" altLang="en-US" dirty="0"/>
          </a:p>
          <a:p>
            <a:r>
              <a:rPr lang="en-US" altLang="en-US" dirty="0"/>
              <a:t>while True:</a:t>
            </a:r>
            <a:endParaRPr lang="en-US" altLang="en-US" dirty="0"/>
          </a:p>
          <a:p>
            <a:r>
              <a:rPr lang="en-US" altLang="en-US" dirty="0"/>
              <a:t>     </a:t>
            </a:r>
            <a:r>
              <a:rPr lang="en-US" altLang="en-US" dirty="0" err="1"/>
              <a:t>connectionSocket</a:t>
            </a:r>
            <a:r>
              <a:rPr lang="en-US" altLang="en-US" dirty="0"/>
              <a:t>, </a:t>
            </a:r>
            <a:r>
              <a:rPr lang="en-US" altLang="en-US" dirty="0" err="1"/>
              <a:t>addr</a:t>
            </a:r>
            <a:r>
              <a:rPr lang="en-US" altLang="en-US" dirty="0"/>
              <a:t> = </a:t>
            </a:r>
            <a:r>
              <a:rPr lang="en-US" altLang="en-US" dirty="0" err="1"/>
              <a:t>serverSocket.accept</a:t>
            </a:r>
            <a:r>
              <a:rPr lang="en-US" altLang="en-US" dirty="0"/>
              <a:t>()</a:t>
            </a:r>
            <a:endParaRPr lang="en-US" altLang="en-US" dirty="0"/>
          </a:p>
          <a:p>
            <a:r>
              <a:rPr lang="en-US" altLang="en-US" dirty="0"/>
              <a:t>     </a:t>
            </a:r>
            <a:endParaRPr lang="en-US" altLang="en-US" dirty="0"/>
          </a:p>
          <a:p>
            <a:r>
              <a:rPr lang="en-US" altLang="en-US" dirty="0"/>
              <a:t>     sentence = </a:t>
            </a:r>
            <a:r>
              <a:rPr lang="en-US" altLang="en-US" dirty="0" err="1"/>
              <a:t>connectionSocket.recv</a:t>
            </a:r>
            <a:r>
              <a:rPr lang="en-US" altLang="en-US" dirty="0"/>
              <a:t>(1024).decode()</a:t>
            </a:r>
            <a:endParaRPr lang="en-US" altLang="en-US" dirty="0"/>
          </a:p>
          <a:p>
            <a:r>
              <a:rPr lang="en-US" altLang="en-US" dirty="0"/>
              <a:t>     </a:t>
            </a:r>
            <a:r>
              <a:rPr lang="en-US" altLang="en-US" dirty="0" err="1"/>
              <a:t>capitalizedSentence</a:t>
            </a:r>
            <a:r>
              <a:rPr lang="en-US" altLang="en-US" dirty="0"/>
              <a:t> = </a:t>
            </a:r>
            <a:r>
              <a:rPr lang="en-US" altLang="en-US" dirty="0" err="1"/>
              <a:t>sentence.upper</a:t>
            </a:r>
            <a:r>
              <a:rPr lang="en-US" altLang="en-US" dirty="0"/>
              <a:t>()</a:t>
            </a:r>
            <a:endParaRPr lang="en-US" altLang="en-US" dirty="0"/>
          </a:p>
          <a:p>
            <a:r>
              <a:rPr lang="en-US" altLang="en-US" dirty="0"/>
              <a:t>     </a:t>
            </a:r>
            <a:r>
              <a:rPr lang="en-US" altLang="en-US" dirty="0" err="1"/>
              <a:t>connectionSocket.send</a:t>
            </a:r>
            <a:r>
              <a:rPr lang="en-US" altLang="en-US" dirty="0"/>
              <a:t>(</a:t>
            </a:r>
            <a:r>
              <a:rPr lang="en-US" altLang="en-US" dirty="0" err="1"/>
              <a:t>capitalizedSentence</a:t>
            </a:r>
            <a:r>
              <a:rPr lang="en-US" altLang="en-US" dirty="0"/>
              <a:t>.</a:t>
            </a:r>
            <a:endParaRPr lang="en-US" altLang="en-US" dirty="0"/>
          </a:p>
          <a:p>
            <a:r>
              <a:rPr lang="en-US" altLang="en-US" dirty="0"/>
              <a:t>                                                            encode())</a:t>
            </a:r>
            <a:endParaRPr lang="en-US" altLang="en-US" dirty="0"/>
          </a:p>
          <a:p>
            <a:r>
              <a:rPr lang="en-US" altLang="en-US" dirty="0"/>
              <a:t>     </a:t>
            </a:r>
            <a:r>
              <a:rPr lang="en-US" altLang="en-US" dirty="0" err="1"/>
              <a:t>connectionSocket.close</a:t>
            </a:r>
            <a:r>
              <a:rPr lang="en-US" altLang="en-US" dirty="0"/>
              <a:t>()</a:t>
            </a:r>
            <a:endParaRPr lang="en-US" altLang="en-US" sz="1800" dirty="0"/>
          </a:p>
        </p:txBody>
      </p:sp>
      <p:sp>
        <p:nvSpPr>
          <p:cNvPr id="11" name="TextBox 2"/>
          <p:cNvSpPr txBox="true">
            <a:spLocks noChangeArrowheads="true"/>
          </p:cNvSpPr>
          <p:nvPr/>
        </p:nvSpPr>
        <p:spPr bwMode="auto">
          <a:xfrm>
            <a:off x="3766077" y="1426598"/>
            <a:ext cx="282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i="1" dirty="0">
                <a:solidFill>
                  <a:srgbClr val="CC0000"/>
                </a:solidFill>
              </a:rPr>
              <a:t>Python </a:t>
            </a:r>
            <a:r>
              <a:rPr lang="en-US" altLang="en-US" sz="2400" i="1" dirty="0" err="1">
                <a:solidFill>
                  <a:srgbClr val="CC0000"/>
                </a:solidFill>
              </a:rPr>
              <a:t>TCPServer</a:t>
            </a:r>
            <a:endParaRPr lang="en-US" altLang="en-US" sz="2400" i="1" dirty="0">
              <a:solidFill>
                <a:srgbClr val="CC0000"/>
              </a:solidFill>
            </a:endParaRPr>
          </a:p>
        </p:txBody>
      </p:sp>
      <p:grpSp>
        <p:nvGrpSpPr>
          <p:cNvPr id="2" name="Group 13"/>
          <p:cNvGrpSpPr/>
          <p:nvPr/>
        </p:nvGrpSpPr>
        <p:grpSpPr bwMode="auto">
          <a:xfrm>
            <a:off x="306368" y="2543463"/>
            <a:ext cx="3374285" cy="338554"/>
            <a:chOff x="-749058" y="2414108"/>
            <a:chExt cx="3374330" cy="338257"/>
          </a:xfrm>
        </p:grpSpPr>
        <p:sp>
          <p:nvSpPr>
            <p:cNvPr id="14" name="TextBox 31"/>
            <p:cNvSpPr txBox="true">
              <a:spLocks noChangeArrowheads="true"/>
            </p:cNvSpPr>
            <p:nvPr/>
          </p:nvSpPr>
          <p:spPr bwMode="auto">
            <a:xfrm>
              <a:off x="-749058" y="2414108"/>
              <a:ext cx="3062331"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dirty="0">
                  <a:solidFill>
                    <a:srgbClr val="000099"/>
                  </a:solidFill>
                </a:rPr>
                <a:t>create TCP welcoming socket</a:t>
              </a:r>
              <a:endParaRPr lang="en-US" altLang="en-US" sz="1600" dirty="0">
                <a:solidFill>
                  <a:srgbClr val="000099"/>
                </a:solidFill>
              </a:endParaRPr>
            </a:p>
          </p:txBody>
        </p:sp>
        <p:cxnSp>
          <p:nvCxnSpPr>
            <p:cNvPr id="15" name="Straight Connector 32"/>
            <p:cNvCxnSpPr>
              <a:cxnSpLocks noChangeShapeType="true"/>
            </p:cNvCxnSpPr>
            <p:nvPr/>
          </p:nvCxnSpPr>
          <p:spPr bwMode="auto">
            <a:xfrm>
              <a:off x="2136730" y="2597150"/>
              <a:ext cx="488542"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3" name="Group 14"/>
          <p:cNvGrpSpPr/>
          <p:nvPr/>
        </p:nvGrpSpPr>
        <p:grpSpPr bwMode="auto">
          <a:xfrm>
            <a:off x="662651" y="3049809"/>
            <a:ext cx="3036870" cy="584775"/>
            <a:chOff x="-1667664" y="2908339"/>
            <a:chExt cx="4371910" cy="584044"/>
          </a:xfrm>
        </p:grpSpPr>
        <p:sp>
          <p:nvSpPr>
            <p:cNvPr id="17" name="TextBox 26"/>
            <p:cNvSpPr txBox="true">
              <a:spLocks noChangeArrowheads="true"/>
            </p:cNvSpPr>
            <p:nvPr/>
          </p:nvSpPr>
          <p:spPr bwMode="auto">
            <a:xfrm>
              <a:off x="-1667664" y="2908339"/>
              <a:ext cx="4139198" cy="5840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dirty="0">
                  <a:solidFill>
                    <a:srgbClr val="000099"/>
                  </a:solidFill>
                </a:rPr>
                <a:t>server begins listening for  incoming TCP requests</a:t>
              </a:r>
              <a:endParaRPr lang="en-US" altLang="en-US" sz="1600" dirty="0">
                <a:solidFill>
                  <a:srgbClr val="000099"/>
                </a:solidFill>
              </a:endParaRPr>
            </a:p>
          </p:txBody>
        </p:sp>
        <p:cxnSp>
          <p:nvCxnSpPr>
            <p:cNvPr id="18" name="Straight Connector 30"/>
            <p:cNvCxnSpPr>
              <a:cxnSpLocks noChangeShapeType="true"/>
            </p:cNvCxnSpPr>
            <p:nvPr/>
          </p:nvCxnSpPr>
          <p:spPr bwMode="auto">
            <a:xfrm>
              <a:off x="1967825" y="3217286"/>
              <a:ext cx="736421"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4" name="Group 15"/>
          <p:cNvGrpSpPr/>
          <p:nvPr/>
        </p:nvGrpSpPr>
        <p:grpSpPr bwMode="auto">
          <a:xfrm>
            <a:off x="1910517" y="3810884"/>
            <a:ext cx="1858624" cy="297517"/>
            <a:chOff x="905004" y="3819988"/>
            <a:chExt cx="1859872" cy="298292"/>
          </a:xfrm>
        </p:grpSpPr>
        <p:sp>
          <p:nvSpPr>
            <p:cNvPr id="20" name="TextBox 34"/>
            <p:cNvSpPr txBox="true">
              <a:spLocks noChangeArrowheads="true"/>
            </p:cNvSpPr>
            <p:nvPr/>
          </p:nvSpPr>
          <p:spPr bwMode="auto">
            <a:xfrm>
              <a:off x="905004" y="3819988"/>
              <a:ext cx="1859872" cy="29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ts val="1600"/>
                </a:lnSpc>
              </a:pPr>
              <a:r>
                <a:rPr lang="en-US" altLang="en-US" sz="1600" dirty="0">
                  <a:solidFill>
                    <a:srgbClr val="000099"/>
                  </a:solidFill>
                </a:rPr>
                <a:t>loop forever</a:t>
              </a:r>
              <a:endParaRPr lang="en-US" altLang="en-US" sz="1600" dirty="0">
                <a:solidFill>
                  <a:srgbClr val="000099"/>
                </a:solidFill>
              </a:endParaRPr>
            </a:p>
          </p:txBody>
        </p:sp>
        <p:cxnSp>
          <p:nvCxnSpPr>
            <p:cNvPr id="21" name="Straight Connector 35"/>
            <p:cNvCxnSpPr>
              <a:cxnSpLocks noChangeShapeType="true"/>
            </p:cNvCxnSpPr>
            <p:nvPr/>
          </p:nvCxnSpPr>
          <p:spPr bwMode="auto">
            <a:xfrm>
              <a:off x="2187464" y="3964782"/>
              <a:ext cx="523192"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5" name="Group 17"/>
          <p:cNvGrpSpPr/>
          <p:nvPr/>
        </p:nvGrpSpPr>
        <p:grpSpPr bwMode="auto">
          <a:xfrm>
            <a:off x="306367" y="4127740"/>
            <a:ext cx="3454790" cy="707886"/>
            <a:chOff x="-116725" y="4044670"/>
            <a:chExt cx="2938262" cy="708085"/>
          </a:xfrm>
        </p:grpSpPr>
        <p:sp>
          <p:nvSpPr>
            <p:cNvPr id="23" name="TextBox 36"/>
            <p:cNvSpPr txBox="true">
              <a:spLocks noChangeArrowheads="true"/>
            </p:cNvSpPr>
            <p:nvPr/>
          </p:nvSpPr>
          <p:spPr bwMode="auto">
            <a:xfrm>
              <a:off x="-116725" y="4044670"/>
              <a:ext cx="2938262" cy="70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ts val="1600"/>
                </a:lnSpc>
              </a:pPr>
              <a:r>
                <a:rPr lang="en-US" altLang="en-US" sz="1600" dirty="0">
                  <a:solidFill>
                    <a:srgbClr val="000099"/>
                  </a:solidFill>
                </a:rPr>
                <a:t>server waits on accept() for incoming requests, new socket created on return</a:t>
              </a:r>
              <a:endParaRPr lang="en-US" altLang="en-US" sz="1600" dirty="0">
                <a:solidFill>
                  <a:srgbClr val="000099"/>
                </a:solidFill>
              </a:endParaRPr>
            </a:p>
          </p:txBody>
        </p:sp>
        <p:cxnSp>
          <p:nvCxnSpPr>
            <p:cNvPr id="24" name="Straight Connector 39"/>
            <p:cNvCxnSpPr>
              <a:cxnSpLocks noChangeShapeType="true"/>
            </p:cNvCxnSpPr>
            <p:nvPr/>
          </p:nvCxnSpPr>
          <p:spPr bwMode="auto">
            <a:xfrm>
              <a:off x="2337575" y="4188416"/>
              <a:ext cx="435213" cy="1"/>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7" name="Group 18"/>
          <p:cNvGrpSpPr/>
          <p:nvPr/>
        </p:nvGrpSpPr>
        <p:grpSpPr bwMode="auto">
          <a:xfrm>
            <a:off x="533019" y="4758164"/>
            <a:ext cx="3154397" cy="584775"/>
            <a:chOff x="-463314" y="4140337"/>
            <a:chExt cx="3153124" cy="585085"/>
          </a:xfrm>
        </p:grpSpPr>
        <p:sp>
          <p:nvSpPr>
            <p:cNvPr id="26" name="TextBox 61"/>
            <p:cNvSpPr txBox="true">
              <a:spLocks noChangeArrowheads="true"/>
            </p:cNvSpPr>
            <p:nvPr/>
          </p:nvSpPr>
          <p:spPr bwMode="auto">
            <a:xfrm>
              <a:off x="-463314" y="4140337"/>
              <a:ext cx="2746043" cy="5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dirty="0">
                  <a:solidFill>
                    <a:srgbClr val="000099"/>
                  </a:solidFill>
                </a:rPr>
                <a:t>read bytes from socket (but not address as in UDP)</a:t>
              </a:r>
              <a:endParaRPr lang="en-US" altLang="en-US" sz="1600" dirty="0">
                <a:solidFill>
                  <a:srgbClr val="000099"/>
                </a:solidFill>
              </a:endParaRPr>
            </a:p>
          </p:txBody>
        </p:sp>
        <p:cxnSp>
          <p:nvCxnSpPr>
            <p:cNvPr id="27" name="Straight Connector 62"/>
            <p:cNvCxnSpPr>
              <a:cxnSpLocks noChangeShapeType="true"/>
            </p:cNvCxnSpPr>
            <p:nvPr/>
          </p:nvCxnSpPr>
          <p:spPr bwMode="auto">
            <a:xfrm>
              <a:off x="2194710" y="4288764"/>
              <a:ext cx="495100"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grpSp>
        <p:nvGrpSpPr>
          <p:cNvPr id="12" name="Group 28"/>
          <p:cNvGrpSpPr/>
          <p:nvPr/>
        </p:nvGrpSpPr>
        <p:grpSpPr bwMode="auto">
          <a:xfrm>
            <a:off x="393111" y="5889306"/>
            <a:ext cx="3294306" cy="584775"/>
            <a:chOff x="-626550" y="4686923"/>
            <a:chExt cx="3294508" cy="585153"/>
          </a:xfrm>
        </p:grpSpPr>
        <p:sp>
          <p:nvSpPr>
            <p:cNvPr id="29" name="TextBox 29"/>
            <p:cNvSpPr txBox="true">
              <a:spLocks noChangeArrowheads="true"/>
            </p:cNvSpPr>
            <p:nvPr/>
          </p:nvSpPr>
          <p:spPr bwMode="auto">
            <a:xfrm>
              <a:off x="-626550" y="4686923"/>
              <a:ext cx="3117205" cy="5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dirty="0">
                  <a:solidFill>
                    <a:srgbClr val="000099"/>
                  </a:solidFill>
                </a:rPr>
                <a:t>close connection to this client (but </a:t>
              </a:r>
              <a:r>
                <a:rPr lang="en-US" altLang="en-US" sz="1600" i="1" dirty="0">
                  <a:solidFill>
                    <a:srgbClr val="000099"/>
                  </a:solidFill>
                </a:rPr>
                <a:t>not</a:t>
              </a:r>
              <a:r>
                <a:rPr lang="en-US" altLang="en-US" sz="1600" dirty="0">
                  <a:solidFill>
                    <a:srgbClr val="000099"/>
                  </a:solidFill>
                </a:rPr>
                <a:t> welcoming socket)</a:t>
              </a:r>
              <a:endParaRPr lang="en-US" altLang="en-US" sz="1600" dirty="0">
                <a:solidFill>
                  <a:srgbClr val="000099"/>
                </a:solidFill>
              </a:endParaRPr>
            </a:p>
          </p:txBody>
        </p:sp>
        <p:cxnSp>
          <p:nvCxnSpPr>
            <p:cNvPr id="30" name="Straight Connector 33"/>
            <p:cNvCxnSpPr>
              <a:cxnSpLocks noChangeShapeType="true"/>
            </p:cNvCxnSpPr>
            <p:nvPr/>
          </p:nvCxnSpPr>
          <p:spPr bwMode="auto">
            <a:xfrm>
              <a:off x="2172628" y="4843734"/>
              <a:ext cx="495330" cy="0"/>
            </a:xfrm>
            <a:prstGeom prst="line">
              <a:avLst/>
            </a:prstGeom>
            <a:noFill/>
            <a:ln w="12700">
              <a:solidFill>
                <a:srgbClr val="CC0000"/>
              </a:solidFill>
              <a:round/>
              <a:tail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497214" cy="646331"/>
          </a:xfrm>
          <a:prstGeom prst="rect">
            <a:avLst/>
          </a:prstGeom>
        </p:spPr>
        <p:txBody>
          <a:bodyPr wrap="square">
            <a:spAutoFit/>
          </a:bodyPr>
          <a:lstStyle/>
          <a:p>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p:cNvSpPr/>
          <p:nvPr/>
        </p:nvSpPr>
        <p:spPr>
          <a:xfrm>
            <a:off x="4781916" y="3642664"/>
            <a:ext cx="680048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21" name="Rectangle 20"/>
          <p:cNvSpPr/>
          <p:nvPr/>
        </p:nvSpPr>
        <p:spPr>
          <a:xfrm>
            <a:off x="4781916" y="4040269"/>
            <a:ext cx="6575197" cy="461665"/>
          </a:xfrm>
          <a:prstGeom prst="rect">
            <a:avLst/>
          </a:prstGeom>
        </p:spPr>
        <p:txBody>
          <a:bodyPr wrap="square">
            <a:spAutoFit/>
          </a:bodyPr>
          <a:lstStyle/>
          <a:p>
            <a:pPr algn="just"/>
            <a:r>
              <a:rPr lang="en-US" sz="2400" b="1" dirty="0">
                <a:solidFill>
                  <a:srgbClr val="0070C0"/>
                </a:solidFill>
              </a:rPr>
              <a:t>Department of Computer Science and Engineering</a:t>
            </a:r>
            <a:endParaRPr lang="en-IN" sz="2400" b="1" dirty="0">
              <a:solidFill>
                <a:srgbClr val="0070C0"/>
              </a:solidFill>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pPr algn="just"/>
            <a:r>
              <a:rPr lang="en-US" sz="3600" b="1" cap="all" dirty="0">
                <a:solidFill>
                  <a:schemeClr val="accent2">
                    <a:lumMod val="75000"/>
                  </a:schemeClr>
                </a:solidFill>
              </a:rPr>
              <a:t>COMPUTER NETWORKS</a:t>
            </a:r>
            <a:endParaRPr lang="en-US" sz="3600" b="1" cap="all" dirty="0">
              <a:solidFill>
                <a:schemeClr val="accent2">
                  <a:lumMod val="75000"/>
                </a:schemeClr>
              </a:solidFill>
            </a:endParaRPr>
          </a:p>
        </p:txBody>
      </p:sp>
      <p:sp>
        <p:nvSpPr>
          <p:cNvPr id="13" name="Rectangle 12"/>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rgbClr val="0070C0"/>
                </a:solidFill>
              </a:rPr>
              <a:t>Department of Computer Science and Engineering</a:t>
            </a:r>
            <a:endParaRPr lang="en-IN" sz="2000" b="1" dirty="0">
              <a:solidFill>
                <a:srgbClr val="0070C0"/>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
        <p:nvSpPr>
          <p:cNvPr id="10" name="Rectangle 9"/>
          <p:cNvSpPr/>
          <p:nvPr/>
        </p:nvSpPr>
        <p:spPr>
          <a:xfrm>
            <a:off x="393111" y="252240"/>
            <a:ext cx="7497214" cy="461665"/>
          </a:xfrm>
          <a:prstGeom prst="rect">
            <a:avLst/>
          </a:prstGeom>
        </p:spPr>
        <p:txBody>
          <a:bodyPr wrap="square">
            <a:spAutoFit/>
          </a:bodyPr>
          <a:lstStyle/>
          <a:p>
            <a:pPr algn="just"/>
            <a:r>
              <a:rPr lang="en-US" sz="2400" b="1" dirty="0">
                <a:solidFill>
                  <a:schemeClr val="accent2">
                    <a:lumMod val="75000"/>
                  </a:schemeClr>
                </a:solidFill>
              </a:rPr>
              <a:t>COMPUTER NETWORKS</a:t>
            </a:r>
            <a:endParaRPr lang="en-US" sz="2400" b="1" dirty="0">
              <a:solidFill>
                <a:schemeClr val="accent2">
                  <a:lumMod val="75000"/>
                </a:schemeClr>
              </a:solidFill>
            </a:endParaRPr>
          </a:p>
        </p:txBody>
      </p:sp>
      <p:cxnSp>
        <p:nvCxnSpPr>
          <p:cNvPr id="14" name="Straight Connector 13"/>
          <p:cNvCxnSpPr/>
          <p:nvPr/>
        </p:nvCxnSpPr>
        <p:spPr>
          <a:xfrm>
            <a:off x="-8308" y="854815"/>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3"/>
          <p:cNvSpPr txBox="true">
            <a:spLocks noChangeArrowheads="true"/>
          </p:cNvSpPr>
          <p:nvPr/>
        </p:nvSpPr>
        <p:spPr>
          <a:xfrm>
            <a:off x="310549" y="1868852"/>
            <a:ext cx="8300052" cy="4452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2.1 Principles of Network Applications</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2.2 Web, HTTP and HTTPS </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2.3 The Domain Name System</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2.4 P2P Applications</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2.5 Socket Programming with TCP &amp; UDP</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solidFill>
                  <a:schemeClr val="accent2">
                    <a:lumMod val="75000"/>
                  </a:schemeClr>
                </a:solidFill>
              </a:rPr>
              <a:t>2.6</a:t>
            </a: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t>Other Application Layer Protocols </a:t>
            </a:r>
            <a:endParaRPr lang="en-US" altLang="en-US" dirty="0"/>
          </a:p>
        </p:txBody>
      </p:sp>
      <p:sp>
        <p:nvSpPr>
          <p:cNvPr id="9" name="Rectangle 8"/>
          <p:cNvSpPr/>
          <p:nvPr/>
        </p:nvSpPr>
        <p:spPr>
          <a:xfrm>
            <a:off x="393111" y="1126730"/>
            <a:ext cx="3457100" cy="461665"/>
          </a:xfrm>
          <a:prstGeom prst="rect">
            <a:avLst/>
          </a:prstGeom>
        </p:spPr>
        <p:txBody>
          <a:bodyPr wrap="none">
            <a:spAutoFit/>
          </a:bodyPr>
          <a:lstStyle/>
          <a:p>
            <a:pPr algn="just"/>
            <a:r>
              <a:rPr lang="en-GB" sz="2400" b="1" dirty="0">
                <a:solidFill>
                  <a:schemeClr val="accent1">
                    <a:lumMod val="75000"/>
                  </a:schemeClr>
                </a:solidFill>
              </a:rPr>
              <a:t>Unit – 2 Application Layer</a:t>
            </a:r>
            <a:endParaRPr lang="en-IN" sz="2400"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Other Application Layer Protocols - FTP</a:t>
            </a:r>
            <a:endParaRPr lang="en-IN" sz="2400" b="1" dirty="0">
              <a:solidFill>
                <a:schemeClr val="accent2">
                  <a:lumMod val="75000"/>
                </a:schemeClr>
              </a:solidFill>
            </a:endParaRPr>
          </a:p>
        </p:txBody>
      </p:sp>
      <p:sp>
        <p:nvSpPr>
          <p:cNvPr id="8" name="Rectangle 4"/>
          <p:cNvSpPr txBox="true">
            <a:spLocks noChangeArrowheads="true"/>
          </p:cNvSpPr>
          <p:nvPr/>
        </p:nvSpPr>
        <p:spPr>
          <a:xfrm>
            <a:off x="228599" y="1523806"/>
            <a:ext cx="998882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indent="-295275">
              <a:buClr>
                <a:schemeClr val="accent2">
                  <a:lumMod val="75000"/>
                </a:schemeClr>
              </a:buClr>
            </a:pPr>
            <a:r>
              <a:rPr lang="en-US" altLang="en-US" sz="2400" b="1" dirty="0">
                <a:ea typeface="MS PGothic" panose="020B0600070205080204" pitchFamily="34" charset="-128"/>
              </a:rPr>
              <a:t>File Transfer Protocol</a:t>
            </a:r>
            <a:r>
              <a:rPr lang="en-US" altLang="en-US" sz="2400" dirty="0">
                <a:ea typeface="MS PGothic" panose="020B0600070205080204" pitchFamily="34" charset="-128"/>
              </a:rPr>
              <a:t> (</a:t>
            </a:r>
            <a:r>
              <a:rPr lang="en-US" altLang="en-US" sz="2400" b="1" dirty="0">
                <a:ea typeface="MS PGothic" panose="020B0600070205080204" pitchFamily="34" charset="-128"/>
              </a:rPr>
              <a:t>FTP</a:t>
            </a:r>
            <a:r>
              <a:rPr lang="en-US" altLang="en-US" sz="2400" dirty="0">
                <a:ea typeface="MS PGothic" panose="020B0600070205080204" pitchFamily="34" charset="-128"/>
              </a:rPr>
              <a:t>) </a:t>
            </a:r>
            <a:r>
              <a:rPr lang="en-US" altLang="en-US" sz="2400" dirty="0" smtClean="0">
                <a:ea typeface="MS PGothic" panose="020B0600070205080204" pitchFamily="34" charset="-128"/>
              </a:rPr>
              <a:t>– u</a:t>
            </a:r>
            <a:r>
              <a:rPr lang="en-US" sz="2400" dirty="0" smtClean="0">
                <a:ea typeface="MS PGothic" panose="020B0600070205080204" pitchFamily="34" charset="-128"/>
              </a:rPr>
              <a:t>sed </a:t>
            </a:r>
            <a:r>
              <a:rPr lang="en-US" sz="2400" dirty="0">
                <a:ea typeface="MS PGothic" panose="020B0600070205080204" pitchFamily="34" charset="-128"/>
              </a:rPr>
              <a:t>to exchange large files on the internet TCP</a:t>
            </a:r>
            <a:endParaRPr lang="en-US" sz="2400" dirty="0">
              <a:ea typeface="MS PGothic" panose="020B0600070205080204" pitchFamily="34" charset="-128"/>
            </a:endParaRPr>
          </a:p>
          <a:p>
            <a:pPr indent="-295275">
              <a:buClr>
                <a:schemeClr val="accent2">
                  <a:lumMod val="75000"/>
                </a:schemeClr>
              </a:buClr>
            </a:pPr>
            <a:r>
              <a:rPr lang="en-US" sz="2400" dirty="0">
                <a:ea typeface="MS PGothic" panose="020B0600070205080204" pitchFamily="34" charset="-128"/>
              </a:rPr>
              <a:t>Invoked from the command prompt or some GUI.</a:t>
            </a:r>
            <a:endParaRPr lang="en-US" sz="2400" dirty="0">
              <a:ea typeface="MS PGothic" panose="020B0600070205080204" pitchFamily="34" charset="-128"/>
            </a:endParaRPr>
          </a:p>
          <a:p>
            <a:pPr indent="-295275">
              <a:buClr>
                <a:schemeClr val="accent2">
                  <a:lumMod val="75000"/>
                </a:schemeClr>
              </a:buClr>
            </a:pPr>
            <a:r>
              <a:rPr lang="en-US" sz="2400" dirty="0">
                <a:ea typeface="MS PGothic" panose="020B0600070205080204" pitchFamily="34" charset="-128"/>
              </a:rPr>
              <a:t>Allows to update (delete, rename, move, and copy) files at a server.</a:t>
            </a:r>
            <a:endParaRPr lang="en-US" sz="2400" dirty="0">
              <a:ea typeface="MS PGothic" panose="020B0600070205080204" pitchFamily="34" charset="-128"/>
            </a:endParaRPr>
          </a:p>
          <a:p>
            <a:pPr indent="-295275">
              <a:buClr>
                <a:schemeClr val="accent2">
                  <a:lumMod val="75000"/>
                </a:schemeClr>
              </a:buClr>
            </a:pPr>
            <a:r>
              <a:rPr lang="en-US" sz="2400" dirty="0">
                <a:ea typeface="MS PGothic" panose="020B0600070205080204" pitchFamily="34" charset="-128"/>
              </a:rPr>
              <a:t>Data connection (Port No. 20) &amp; Control connection (Port No. 21)</a:t>
            </a:r>
            <a:endParaRPr lang="en-US" sz="2400" dirty="0">
              <a:ea typeface="MS PGothic" panose="020B0600070205080204" pitchFamily="34" charset="-128"/>
            </a:endParaRPr>
          </a:p>
          <a:p>
            <a:pPr indent="-295275"/>
            <a:endParaRPr lang="en-US" altLang="en-US" sz="2400" dirty="0">
              <a:ea typeface="MS PGothic" panose="020B0600070205080204" pitchFamily="34" charset="-128"/>
            </a:endParaRPr>
          </a:p>
        </p:txBody>
      </p:sp>
      <p:pic>
        <p:nvPicPr>
          <p:cNvPr id="3076" name="Picture 4"/>
          <p:cNvPicPr>
            <a:picLocks noChangeAspect="true" noChangeArrowheads="true"/>
          </p:cNvPicPr>
          <p:nvPr/>
        </p:nvPicPr>
        <p:blipFill rotWithShape="true">
          <a:blip r:embed="rId2" cstate="print">
            <a:extLst>
              <a:ext uri="{28A0092B-C50C-407E-A947-70E740481C1C}">
                <a14:useLocalDpi xmlns:a14="http://schemas.microsoft.com/office/drawing/2010/main" val="false"/>
              </a:ext>
            </a:extLst>
          </a:blip>
          <a:srcRect l="3805" t="12889" r="4620" b="14239"/>
          <a:stretch>
            <a:fillRect/>
          </a:stretch>
        </p:blipFill>
        <p:spPr bwMode="auto">
          <a:xfrm>
            <a:off x="698512" y="3738818"/>
            <a:ext cx="6648474" cy="2975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Other Application Layer Protocols - SMTP</a:t>
            </a:r>
            <a:endParaRPr lang="en-IN" sz="2400" b="1" dirty="0">
              <a:solidFill>
                <a:schemeClr val="accent2">
                  <a:lumMod val="75000"/>
                </a:schemeClr>
              </a:solidFill>
            </a:endParaRPr>
          </a:p>
        </p:txBody>
      </p:sp>
      <p:sp>
        <p:nvSpPr>
          <p:cNvPr id="9" name="Rectangle 4"/>
          <p:cNvSpPr txBox="true">
            <a:spLocks noChangeArrowheads="true"/>
          </p:cNvSpPr>
          <p:nvPr/>
        </p:nvSpPr>
        <p:spPr>
          <a:xfrm>
            <a:off x="228598" y="1523806"/>
            <a:ext cx="9670775"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indent="-295275">
              <a:buClr>
                <a:schemeClr val="accent2">
                  <a:lumMod val="75000"/>
                </a:schemeClr>
              </a:buClr>
            </a:pPr>
            <a:r>
              <a:rPr lang="en-US" sz="2400" b="1" dirty="0"/>
              <a:t>Simple Mail Transfer Protocol</a:t>
            </a:r>
            <a:r>
              <a:rPr lang="en-US" sz="2400" dirty="0"/>
              <a:t> </a:t>
            </a:r>
            <a:r>
              <a:rPr lang="en-US" sz="2400" dirty="0" smtClean="0"/>
              <a:t>(</a:t>
            </a:r>
            <a:r>
              <a:rPr lang="en-US" sz="2400" b="1" dirty="0" smtClean="0"/>
              <a:t>SMTP</a:t>
            </a:r>
            <a:r>
              <a:rPr lang="en-US" sz="2400" dirty="0" smtClean="0"/>
              <a:t>) – an </a:t>
            </a:r>
            <a:r>
              <a:rPr lang="en-US" sz="2400" dirty="0"/>
              <a:t>internet standard for </a:t>
            </a:r>
            <a:r>
              <a:rPr lang="en-US" sz="2400" dirty="0" smtClean="0"/>
              <a:t>e–mail </a:t>
            </a:r>
            <a:r>
              <a:rPr lang="en-US" sz="2400" dirty="0"/>
              <a:t>Transmission.</a:t>
            </a:r>
            <a:endParaRPr lang="en-US" sz="2400" dirty="0"/>
          </a:p>
          <a:p>
            <a:pPr indent="-295275">
              <a:buClr>
                <a:schemeClr val="accent2">
                  <a:lumMod val="75000"/>
                </a:schemeClr>
              </a:buClr>
            </a:pPr>
            <a:r>
              <a:rPr lang="en-US" sz="2400" dirty="0"/>
              <a:t>Connections are secured with SSL (Secure Socket Layer).</a:t>
            </a:r>
            <a:endParaRPr lang="en-US" sz="2400" dirty="0"/>
          </a:p>
          <a:p>
            <a:pPr indent="-295275">
              <a:buClr>
                <a:schemeClr val="accent2">
                  <a:lumMod val="75000"/>
                </a:schemeClr>
              </a:buClr>
            </a:pPr>
            <a:r>
              <a:rPr lang="en-US" sz="2400" dirty="0"/>
              <a:t>Messages are stored and then forwarded to the destination (relay).</a:t>
            </a:r>
            <a:endParaRPr lang="en-US" sz="2400" dirty="0"/>
          </a:p>
          <a:p>
            <a:pPr indent="-295275">
              <a:buClr>
                <a:schemeClr val="accent2">
                  <a:lumMod val="75000"/>
                </a:schemeClr>
              </a:buClr>
            </a:pPr>
            <a:r>
              <a:rPr lang="en-US" sz="2400" dirty="0"/>
              <a:t>SMTP uses a port number 25 of TCP.</a:t>
            </a:r>
            <a:endParaRPr lang="en-US" sz="2400" dirty="0"/>
          </a:p>
          <a:p>
            <a:pPr indent="-295275"/>
            <a:endParaRPr lang="en-US" altLang="en-US" sz="2400" dirty="0"/>
          </a:p>
          <a:p>
            <a:pPr indent="-295275"/>
            <a:endParaRPr lang="en-US" altLang="en-US" sz="2400" dirty="0"/>
          </a:p>
        </p:txBody>
      </p:sp>
      <p:pic>
        <p:nvPicPr>
          <p:cNvPr id="7176" name="Picture 8"/>
          <p:cNvPicPr>
            <a:picLocks noChangeAspect="true" noChangeArrowheads="true"/>
          </p:cNvPicPr>
          <p:nvPr/>
        </p:nvPicPr>
        <p:blipFill rotWithShape="true">
          <a:blip r:embed="rId2" cstate="print">
            <a:extLst>
              <a:ext uri="{28A0092B-C50C-407E-A947-70E740481C1C}">
                <a14:useLocalDpi xmlns:a14="http://schemas.microsoft.com/office/drawing/2010/main" val="false"/>
              </a:ext>
            </a:extLst>
          </a:blip>
          <a:srcRect t="27310" r="1906" b="7187"/>
          <a:stretch>
            <a:fillRect/>
          </a:stretch>
        </p:blipFill>
        <p:spPr bwMode="auto">
          <a:xfrm>
            <a:off x="755183" y="3847906"/>
            <a:ext cx="7233152" cy="2527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Other Application Layer Protocols - DHCP</a:t>
            </a:r>
            <a:endParaRPr lang="en-IN" sz="2400" b="1" dirty="0">
              <a:solidFill>
                <a:schemeClr val="accent2">
                  <a:lumMod val="75000"/>
                </a:schemeClr>
              </a:solidFill>
            </a:endParaRPr>
          </a:p>
        </p:txBody>
      </p:sp>
      <p:sp>
        <p:nvSpPr>
          <p:cNvPr id="8" name="Rectangle 4"/>
          <p:cNvSpPr txBox="true">
            <a:spLocks noChangeArrowheads="true"/>
          </p:cNvSpPr>
          <p:nvPr/>
        </p:nvSpPr>
        <p:spPr>
          <a:xfrm>
            <a:off x="228599" y="1523806"/>
            <a:ext cx="998882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indent="-295275">
              <a:buClr>
                <a:schemeClr val="accent2">
                  <a:lumMod val="75000"/>
                </a:schemeClr>
              </a:buClr>
            </a:pPr>
            <a:r>
              <a:rPr lang="en-US" sz="2400" b="1" dirty="0"/>
              <a:t>Dynamic Host Configuration </a:t>
            </a:r>
            <a:r>
              <a:rPr lang="en-US" sz="2400" b="1" dirty="0" smtClean="0"/>
              <a:t>Protocol </a:t>
            </a:r>
            <a:r>
              <a:rPr lang="en-US" sz="2400" dirty="0" smtClean="0"/>
              <a:t>(</a:t>
            </a:r>
            <a:r>
              <a:rPr lang="en-US" sz="2400" b="1" dirty="0" smtClean="0"/>
              <a:t>DHCP</a:t>
            </a:r>
            <a:r>
              <a:rPr lang="en-US" sz="2400" dirty="0" smtClean="0"/>
              <a:t>)</a:t>
            </a:r>
            <a:r>
              <a:rPr lang="en-US" sz="2400" dirty="0"/>
              <a:t> </a:t>
            </a:r>
            <a:r>
              <a:rPr lang="en-US" sz="2400" dirty="0" smtClean="0"/>
              <a:t>– assign </a:t>
            </a:r>
            <a:r>
              <a:rPr lang="en-US" sz="2400" dirty="0"/>
              <a:t>IP addresses to computers in a network dynamically.</a:t>
            </a:r>
            <a:endParaRPr lang="en-US" sz="2400" dirty="0"/>
          </a:p>
          <a:p>
            <a:pPr indent="-295275">
              <a:buClr>
                <a:schemeClr val="accent2">
                  <a:lumMod val="75000"/>
                </a:schemeClr>
              </a:buClr>
            </a:pPr>
            <a:r>
              <a:rPr lang="en-US" altLang="en-US" sz="2400" dirty="0"/>
              <a:t>IP addresses may change even when computer is in network (DHCP leases).</a:t>
            </a:r>
            <a:endParaRPr lang="en-US" altLang="en-US" sz="2400" dirty="0"/>
          </a:p>
          <a:p>
            <a:pPr indent="-295275">
              <a:buClr>
                <a:schemeClr val="accent2">
                  <a:lumMod val="75000"/>
                </a:schemeClr>
              </a:buClr>
            </a:pPr>
            <a:r>
              <a:rPr lang="en-US" sz="2400" dirty="0"/>
              <a:t>DHCP port number for server is 67 and for the client is 68.</a:t>
            </a:r>
            <a:endParaRPr lang="en-US" sz="2400" dirty="0"/>
          </a:p>
          <a:p>
            <a:pPr indent="-295275">
              <a:buClr>
                <a:schemeClr val="accent2">
                  <a:lumMod val="75000"/>
                </a:schemeClr>
              </a:buClr>
            </a:pPr>
            <a:r>
              <a:rPr lang="en-US" sz="2400" dirty="0"/>
              <a:t>A </a:t>
            </a:r>
            <a:r>
              <a:rPr lang="en-US" sz="2400" dirty="0" smtClean="0"/>
              <a:t>client–server model, </a:t>
            </a:r>
            <a:r>
              <a:rPr lang="en-US" sz="2400" dirty="0"/>
              <a:t>based on </a:t>
            </a:r>
            <a:r>
              <a:rPr lang="en-US" sz="2400" b="1" dirty="0"/>
              <a:t>discovery</a:t>
            </a:r>
            <a:r>
              <a:rPr lang="en-US" sz="2400" dirty="0"/>
              <a:t>,</a:t>
            </a:r>
            <a:r>
              <a:rPr lang="en-US" sz="2400" b="1" dirty="0"/>
              <a:t> offer</a:t>
            </a:r>
            <a:r>
              <a:rPr lang="en-US" sz="2400" dirty="0"/>
              <a:t>,</a:t>
            </a:r>
            <a:r>
              <a:rPr lang="en-US" sz="2400" b="1" dirty="0"/>
              <a:t> request</a:t>
            </a:r>
            <a:r>
              <a:rPr lang="en-US" sz="2400" dirty="0"/>
              <a:t>, and</a:t>
            </a:r>
            <a:r>
              <a:rPr lang="en-US" sz="2400" b="1" dirty="0"/>
              <a:t> ACK</a:t>
            </a:r>
            <a:r>
              <a:rPr lang="en-US" sz="2400" dirty="0"/>
              <a:t>.</a:t>
            </a:r>
            <a:endParaRPr lang="en-US" sz="2400" dirty="0"/>
          </a:p>
          <a:p>
            <a:pPr indent="-295275">
              <a:buClr>
                <a:schemeClr val="accent2">
                  <a:lumMod val="75000"/>
                </a:schemeClr>
              </a:buClr>
            </a:pPr>
            <a:r>
              <a:rPr lang="en-US" sz="2400" dirty="0"/>
              <a:t>Includes subnet mask, DNS server address, default </a:t>
            </a:r>
            <a:r>
              <a:rPr lang="en-US" sz="2400" dirty="0" smtClean="0"/>
              <a:t>gateway.</a:t>
            </a:r>
            <a:endParaRPr lang="en-US" sz="2400" dirty="0"/>
          </a:p>
          <a:p>
            <a:pPr indent="-295275"/>
            <a:endParaRPr lang="en-US" altLang="en-US" sz="2400" dirty="0"/>
          </a:p>
          <a:p>
            <a:pPr indent="-295275"/>
            <a:endParaRPr lang="en-US" altLang="en-US" sz="2400" dirty="0"/>
          </a:p>
        </p:txBody>
      </p:sp>
      <p:pic>
        <p:nvPicPr>
          <p:cNvPr id="4098" name="Picture 2"/>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371880" y="4200999"/>
            <a:ext cx="6934200" cy="2381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Addressing Processes</a:t>
            </a:r>
            <a:endParaRPr lang="en-IN" sz="2400" b="1" dirty="0">
              <a:solidFill>
                <a:schemeClr val="accent2">
                  <a:lumMod val="75000"/>
                </a:schemeClr>
              </a:solidFill>
            </a:endParaRPr>
          </a:p>
        </p:txBody>
      </p:sp>
      <p:sp>
        <p:nvSpPr>
          <p:cNvPr id="231" name="Rectangle 3"/>
          <p:cNvSpPr txBox="true">
            <a:spLocks noChangeArrowheads="true"/>
          </p:cNvSpPr>
          <p:nvPr/>
        </p:nvSpPr>
        <p:spPr>
          <a:xfrm>
            <a:off x="432766" y="1728512"/>
            <a:ext cx="9743664" cy="415330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60045" indent="-360045"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t>A destination </a:t>
            </a:r>
            <a:r>
              <a:rPr lang="en-IN" sz="2400" b="1" i="1" dirty="0" smtClean="0">
                <a:solidFill>
                  <a:srgbClr val="00B050"/>
                </a:solidFill>
              </a:rPr>
              <a:t>port number</a:t>
            </a:r>
            <a:r>
              <a:rPr lang="en-IN" sz="2400" b="1" dirty="0" smtClean="0"/>
              <a:t> </a:t>
            </a:r>
            <a:r>
              <a:rPr lang="en-IN" sz="2400" dirty="0" smtClean="0"/>
              <a:t>serves this purpose.</a:t>
            </a:r>
            <a:endParaRPr lang="en-IN" sz="2400" dirty="0" smtClean="0"/>
          </a:p>
          <a:p>
            <a:pPr marL="360045" indent="-360045"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t>Popular applications have been assigned specific port numbers.</a:t>
            </a:r>
            <a:endParaRPr lang="en-IN" sz="2400" dirty="0" smtClean="0"/>
          </a:p>
          <a:p>
            <a:pPr marL="360045" indent="-360045"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t>For example, a Web server is identified by port number 80.</a:t>
            </a:r>
            <a:endParaRPr lang="en-IN" sz="2400" dirty="0" smtClean="0"/>
          </a:p>
          <a:p>
            <a:pPr marL="360045" indent="-360045"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t>A mail server process (using the SMTP protocol) is identified by port number 25.</a:t>
            </a:r>
            <a:endParaRPr lang="en-IN" sz="2400" dirty="0" smtClean="0"/>
          </a:p>
          <a:p>
            <a:pPr marL="360045" indent="-360045"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t>A list of well–known port numbers for all Internet standard protocols can be found at </a:t>
            </a:r>
            <a:r>
              <a:rPr lang="en-IN" sz="2400" b="1" dirty="0" smtClean="0"/>
              <a:t>www.iana.org</a:t>
            </a:r>
            <a:r>
              <a:rPr lang="en-IN" sz="2400" dirty="0" smtClean="0"/>
              <a:t>.</a:t>
            </a:r>
            <a:endParaRPr lang="en-IN" sz="2400" dirty="0" smtClean="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Other Application Layer Protocols - SNMP</a:t>
            </a:r>
            <a:endParaRPr lang="en-IN" sz="2400" b="1" dirty="0">
              <a:solidFill>
                <a:schemeClr val="accent2">
                  <a:lumMod val="75000"/>
                </a:schemeClr>
              </a:solidFill>
            </a:endParaRPr>
          </a:p>
        </p:txBody>
      </p:sp>
      <p:sp>
        <p:nvSpPr>
          <p:cNvPr id="9" name="Rectangle 4"/>
          <p:cNvSpPr txBox="true">
            <a:spLocks noChangeArrowheads="true"/>
          </p:cNvSpPr>
          <p:nvPr/>
        </p:nvSpPr>
        <p:spPr>
          <a:xfrm>
            <a:off x="43072" y="1523806"/>
            <a:ext cx="5072625"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indent="-295275" algn="just">
              <a:buClr>
                <a:schemeClr val="accent2">
                  <a:lumMod val="75000"/>
                </a:schemeClr>
              </a:buClr>
            </a:pPr>
            <a:r>
              <a:rPr lang="en-US" sz="2400" b="1" dirty="0"/>
              <a:t>Simple Network Management </a:t>
            </a:r>
            <a:r>
              <a:rPr lang="en-US" sz="2400" b="1" dirty="0" smtClean="0"/>
              <a:t>Protocol </a:t>
            </a:r>
            <a:r>
              <a:rPr lang="en-US" sz="2400" dirty="0" smtClean="0"/>
              <a:t>(</a:t>
            </a:r>
            <a:r>
              <a:rPr lang="en-US" sz="2400" b="1" dirty="0" smtClean="0"/>
              <a:t>SNMP</a:t>
            </a:r>
            <a:r>
              <a:rPr lang="en-US" sz="2400" dirty="0" smtClean="0"/>
              <a:t>) – exchange </a:t>
            </a:r>
            <a:r>
              <a:rPr lang="en-US" sz="2400" dirty="0"/>
              <a:t>management information between network devices.</a:t>
            </a:r>
            <a:endParaRPr lang="en-US" sz="2400" dirty="0"/>
          </a:p>
          <a:p>
            <a:pPr indent="-295275" algn="just">
              <a:buClr>
                <a:schemeClr val="accent2">
                  <a:lumMod val="75000"/>
                </a:schemeClr>
              </a:buClr>
            </a:pPr>
            <a:r>
              <a:rPr lang="en-US" altLang="en-US" sz="2400" dirty="0"/>
              <a:t>Basic components &amp; functionalities</a:t>
            </a:r>
            <a:endParaRPr lang="en-US" altLang="en-US" sz="2400" dirty="0"/>
          </a:p>
          <a:p>
            <a:pPr lvl="1" indent="-295275" algn="just">
              <a:buClr>
                <a:schemeClr val="accent2">
                  <a:lumMod val="75000"/>
                </a:schemeClr>
              </a:buClr>
            </a:pPr>
            <a:r>
              <a:rPr lang="en-US" altLang="en-US" sz="2000" dirty="0"/>
              <a:t>SNMP Manager</a:t>
            </a:r>
            <a:endParaRPr lang="en-US" altLang="en-US" sz="2000" dirty="0"/>
          </a:p>
          <a:p>
            <a:pPr lvl="1" indent="-295275" algn="just">
              <a:buClr>
                <a:schemeClr val="accent2">
                  <a:lumMod val="75000"/>
                </a:schemeClr>
              </a:buClr>
            </a:pPr>
            <a:r>
              <a:rPr lang="en-US" altLang="en-US" sz="2000" dirty="0"/>
              <a:t>Managed Devices</a:t>
            </a:r>
            <a:endParaRPr lang="en-US" altLang="en-US" sz="2000" dirty="0"/>
          </a:p>
          <a:p>
            <a:pPr lvl="1" indent="-295275" algn="just">
              <a:buClr>
                <a:schemeClr val="accent2">
                  <a:lumMod val="75000"/>
                </a:schemeClr>
              </a:buClr>
            </a:pPr>
            <a:r>
              <a:rPr lang="en-US" altLang="en-US" sz="2000" dirty="0"/>
              <a:t>SNMP Agents</a:t>
            </a:r>
            <a:endParaRPr lang="en-US" altLang="en-US" sz="2000" dirty="0"/>
          </a:p>
          <a:p>
            <a:pPr lvl="1" indent="-295275" algn="just">
              <a:buClr>
                <a:schemeClr val="accent2">
                  <a:lumMod val="75000"/>
                </a:schemeClr>
              </a:buClr>
            </a:pPr>
            <a:r>
              <a:rPr lang="en-US" altLang="en-US" sz="2000" dirty="0"/>
              <a:t>MIB (Management Information Base)</a:t>
            </a:r>
            <a:endParaRPr lang="en-US" altLang="en-US" sz="1600" dirty="0"/>
          </a:p>
          <a:p>
            <a:pPr indent="-295275" algn="just"/>
            <a:endParaRPr lang="en-US" altLang="en-US" sz="2400" dirty="0"/>
          </a:p>
        </p:txBody>
      </p:sp>
      <p:pic>
        <p:nvPicPr>
          <p:cNvPr id="6146" name="Picture 2"/>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5210484" y="1398487"/>
            <a:ext cx="5108299" cy="53534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Other Application Layer Protocols – Telnet &amp; SSH</a:t>
            </a:r>
            <a:endParaRPr lang="en-IN" sz="2400" b="1" dirty="0">
              <a:solidFill>
                <a:schemeClr val="accent2">
                  <a:lumMod val="75000"/>
                </a:schemeClr>
              </a:solidFill>
            </a:endParaRPr>
          </a:p>
        </p:txBody>
      </p:sp>
      <p:sp>
        <p:nvSpPr>
          <p:cNvPr id="9" name="Rectangle 4"/>
          <p:cNvSpPr txBox="true">
            <a:spLocks noChangeArrowheads="true"/>
          </p:cNvSpPr>
          <p:nvPr/>
        </p:nvSpPr>
        <p:spPr>
          <a:xfrm>
            <a:off x="228600" y="1523806"/>
            <a:ext cx="3813314"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indent="-295275">
              <a:buClr>
                <a:schemeClr val="accent2">
                  <a:lumMod val="75000"/>
                </a:schemeClr>
              </a:buClr>
            </a:pPr>
            <a:r>
              <a:rPr lang="en-US" sz="2400" dirty="0"/>
              <a:t>Allows a user to communicate with a remote device.</a:t>
            </a:r>
            <a:endParaRPr lang="en-US" sz="2400" dirty="0"/>
          </a:p>
          <a:p>
            <a:pPr indent="-295275">
              <a:buClr>
                <a:schemeClr val="accent2">
                  <a:lumMod val="75000"/>
                </a:schemeClr>
              </a:buClr>
            </a:pPr>
            <a:r>
              <a:rPr lang="en-US" sz="2400" dirty="0"/>
              <a:t>Used mostly by network admin to remotely access and manage devices. </a:t>
            </a:r>
            <a:endParaRPr lang="en-US" sz="2400" dirty="0"/>
          </a:p>
          <a:p>
            <a:pPr indent="-295275">
              <a:buClr>
                <a:schemeClr val="accent2">
                  <a:lumMod val="75000"/>
                </a:schemeClr>
              </a:buClr>
            </a:pPr>
            <a:r>
              <a:rPr lang="en-US" altLang="en-US" sz="2400" dirty="0"/>
              <a:t>Telnet client and server installed – uses TCP port no. 23</a:t>
            </a:r>
            <a:endParaRPr lang="en-US" altLang="en-US" sz="2400" dirty="0"/>
          </a:p>
          <a:p>
            <a:pPr indent="-295275">
              <a:buClr>
                <a:schemeClr val="accent2">
                  <a:lumMod val="75000"/>
                </a:schemeClr>
              </a:buClr>
            </a:pPr>
            <a:r>
              <a:rPr lang="en-US" altLang="en-US" sz="2400" dirty="0"/>
              <a:t>SSH – uses public key </a:t>
            </a:r>
            <a:r>
              <a:rPr lang="en-US" altLang="en-US" sz="2400" b="1" dirty="0"/>
              <a:t>encryption</a:t>
            </a:r>
            <a:r>
              <a:rPr lang="en-US" altLang="en-US" sz="2400" dirty="0"/>
              <a:t> &amp; </a:t>
            </a:r>
            <a:r>
              <a:rPr lang="en-US" sz="2400" dirty="0"/>
              <a:t>TCP port 22 by default.</a:t>
            </a:r>
            <a:endParaRPr lang="en-US" altLang="en-US" sz="2400" dirty="0"/>
          </a:p>
          <a:p>
            <a:pPr indent="-295275">
              <a:buClr>
                <a:schemeClr val="accent2">
                  <a:lumMod val="75000"/>
                </a:schemeClr>
              </a:buClr>
            </a:pPr>
            <a:endParaRPr lang="en-US" altLang="en-US" sz="2400" dirty="0"/>
          </a:p>
        </p:txBody>
      </p:sp>
      <p:pic>
        <p:nvPicPr>
          <p:cNvPr id="5124" name="Picture 4" descr="Telnet client and server"/>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4041914" y="1523806"/>
            <a:ext cx="6149009" cy="20747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4640953" y="4109222"/>
            <a:ext cx="4950929" cy="2449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Summary of Application Layer Protocols</a:t>
            </a:r>
            <a:endParaRPr lang="en-IN" sz="2400" b="1" dirty="0">
              <a:solidFill>
                <a:schemeClr val="accent2">
                  <a:lumMod val="75000"/>
                </a:schemeClr>
              </a:solidFill>
            </a:endParaRPr>
          </a:p>
        </p:txBody>
      </p:sp>
      <p:pic>
        <p:nvPicPr>
          <p:cNvPr id="2052" name="Picture 4"/>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185858" y="1513221"/>
            <a:ext cx="9289774" cy="5157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Summary</a:t>
            </a:r>
            <a:endParaRPr lang="en-IN" sz="2400" b="1" dirty="0">
              <a:solidFill>
                <a:schemeClr val="accent2">
                  <a:lumMod val="75000"/>
                </a:schemeClr>
              </a:solidFill>
            </a:endParaRPr>
          </a:p>
        </p:txBody>
      </p:sp>
      <p:sp>
        <p:nvSpPr>
          <p:cNvPr id="8" name="Rectangle 3"/>
          <p:cNvSpPr>
            <a:spLocks noGrp="true" noChangeArrowheads="true"/>
          </p:cNvSpPr>
          <p:nvPr>
            <p:ph sz="half" idx="1"/>
          </p:nvPr>
        </p:nvSpPr>
        <p:spPr>
          <a:xfrm>
            <a:off x="400879" y="2173673"/>
            <a:ext cx="4652810" cy="4194034"/>
          </a:xfrm>
        </p:spPr>
        <p:txBody>
          <a:bodyPr>
            <a:normAutofit/>
          </a:bodyPr>
          <a:lstStyle/>
          <a:p>
            <a:pPr marL="287655" indent="-287655" algn="just">
              <a:buClr>
                <a:schemeClr val="accent2">
                  <a:lumMod val="75000"/>
                </a:schemeClr>
              </a:buClr>
              <a:buFont typeface="Wingdings" panose="05000000000000000000" pitchFamily="2" charset="2"/>
              <a:buChar char="§"/>
              <a:defRPr/>
            </a:pPr>
            <a:r>
              <a:rPr lang="en-US" sz="2400" dirty="0"/>
              <a:t>application architectures</a:t>
            </a:r>
            <a:endParaRPr lang="en-US" sz="2400" dirty="0"/>
          </a:p>
          <a:p>
            <a:pPr marL="681355" lvl="1" indent="-224155" algn="just">
              <a:buClr>
                <a:schemeClr val="accent2">
                  <a:lumMod val="75000"/>
                </a:schemeClr>
              </a:buClr>
              <a:buFont typeface="Arial"/>
              <a:buChar char="•"/>
              <a:defRPr/>
            </a:pPr>
            <a:r>
              <a:rPr lang="en-US" sz="2000" dirty="0" smtClean="0"/>
              <a:t>client–server</a:t>
            </a:r>
            <a:endParaRPr lang="en-US" sz="2000" dirty="0"/>
          </a:p>
          <a:p>
            <a:pPr marL="681355" lvl="1" indent="-224155" algn="just">
              <a:buClr>
                <a:schemeClr val="accent2">
                  <a:lumMod val="75000"/>
                </a:schemeClr>
              </a:buClr>
              <a:buFont typeface="Arial"/>
              <a:buChar char="•"/>
              <a:defRPr/>
            </a:pPr>
            <a:r>
              <a:rPr lang="en-US" sz="2000" dirty="0"/>
              <a:t>P2P</a:t>
            </a:r>
            <a:endParaRPr lang="en-US" sz="2000" dirty="0"/>
          </a:p>
          <a:p>
            <a:pPr marL="287655" indent="-287655" algn="just">
              <a:buClr>
                <a:schemeClr val="accent2">
                  <a:lumMod val="75000"/>
                </a:schemeClr>
              </a:buClr>
              <a:buFont typeface="Wingdings" panose="05000000000000000000" pitchFamily="2" charset="2"/>
              <a:buChar char="§"/>
              <a:defRPr/>
            </a:pPr>
            <a:r>
              <a:rPr lang="en-US" sz="2400" dirty="0"/>
              <a:t>application service requirements:</a:t>
            </a:r>
            <a:endParaRPr lang="en-US" sz="2400" dirty="0"/>
          </a:p>
          <a:p>
            <a:pPr marL="682625" lvl="1" indent="-228600" algn="just">
              <a:buClr>
                <a:schemeClr val="accent2">
                  <a:lumMod val="75000"/>
                </a:schemeClr>
              </a:buClr>
              <a:buFont typeface="Arial"/>
              <a:buChar char="•"/>
              <a:defRPr/>
            </a:pPr>
            <a:r>
              <a:rPr lang="en-US" sz="2000" dirty="0"/>
              <a:t>reliability, bandwidth, delay</a:t>
            </a:r>
            <a:endParaRPr lang="en-US" sz="2000" dirty="0"/>
          </a:p>
          <a:p>
            <a:pPr marL="287655" indent="-287655" algn="just">
              <a:buClr>
                <a:schemeClr val="accent2">
                  <a:lumMod val="75000"/>
                </a:schemeClr>
              </a:buClr>
              <a:buFont typeface="Wingdings" panose="05000000000000000000" pitchFamily="2" charset="2"/>
              <a:buChar char="§"/>
              <a:defRPr/>
            </a:pPr>
            <a:r>
              <a:rPr lang="en-US" sz="2400" dirty="0"/>
              <a:t>Internet transport service model</a:t>
            </a:r>
            <a:endParaRPr lang="en-US" sz="2400" dirty="0"/>
          </a:p>
          <a:p>
            <a:pPr marL="681355" lvl="1" indent="-224155" algn="just">
              <a:buClr>
                <a:schemeClr val="accent2">
                  <a:lumMod val="75000"/>
                </a:schemeClr>
              </a:buClr>
              <a:buFont typeface="Arial"/>
              <a:buChar char="•"/>
              <a:defRPr/>
            </a:pPr>
            <a:r>
              <a:rPr lang="en-US" sz="2000" dirty="0" smtClean="0"/>
              <a:t>connection–oriented</a:t>
            </a:r>
            <a:r>
              <a:rPr lang="en-US" sz="2000" dirty="0"/>
              <a:t>, reliable: TCP</a:t>
            </a:r>
            <a:endParaRPr lang="en-US" sz="2000" dirty="0"/>
          </a:p>
          <a:p>
            <a:pPr marL="681355" lvl="1" indent="-224155" algn="just">
              <a:buClr>
                <a:schemeClr val="accent2">
                  <a:lumMod val="75000"/>
                </a:schemeClr>
              </a:buClr>
              <a:buFont typeface="Arial"/>
              <a:buChar char="•"/>
              <a:defRPr/>
            </a:pPr>
            <a:r>
              <a:rPr lang="en-US" sz="2000" dirty="0"/>
              <a:t>unreliable, datagrams: UDP</a:t>
            </a:r>
            <a:endParaRPr lang="en-US" sz="1800" dirty="0"/>
          </a:p>
        </p:txBody>
      </p:sp>
      <p:sp>
        <p:nvSpPr>
          <p:cNvPr id="9" name="Rectangle 4"/>
          <p:cNvSpPr txBox="true">
            <a:spLocks noChangeArrowheads="true"/>
          </p:cNvSpPr>
          <p:nvPr/>
        </p:nvSpPr>
        <p:spPr>
          <a:xfrm>
            <a:off x="267528" y="1471584"/>
            <a:ext cx="10208957" cy="6762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dirty="0">
                <a:solidFill>
                  <a:srgbClr val="CC0000"/>
                </a:solidFill>
                <a:ea typeface="MS PGothic" panose="020B0600070205080204" pitchFamily="34" charset="-128"/>
              </a:rPr>
              <a:t>our study of network application layer is now complete!</a:t>
            </a:r>
            <a:endParaRPr lang="en-US" altLang="en-US" dirty="0">
              <a:solidFill>
                <a:srgbClr val="CC0000"/>
              </a:solidFill>
              <a:ea typeface="MS PGothic" panose="020B0600070205080204" pitchFamily="34" charset="-128"/>
            </a:endParaRPr>
          </a:p>
        </p:txBody>
      </p:sp>
      <p:sp>
        <p:nvSpPr>
          <p:cNvPr id="11" name="Rectangle 5"/>
          <p:cNvSpPr>
            <a:spLocks noChangeArrowheads="true"/>
          </p:cNvSpPr>
          <p:nvPr/>
        </p:nvSpPr>
        <p:spPr bwMode="auto">
          <a:xfrm>
            <a:off x="5454706" y="2134496"/>
            <a:ext cx="4652810" cy="3676650"/>
          </a:xfrm>
          <a:prstGeom prst="rect">
            <a:avLst/>
          </a:prstGeom>
          <a:noFill/>
          <a:ln>
            <a:noFill/>
          </a:ln>
        </p:spPr>
        <p:txBody>
          <a:bodyPr/>
          <a:lstStyle/>
          <a:p>
            <a:pPr marL="287655" indent="-287655" algn="just">
              <a:buClr>
                <a:schemeClr val="accent2">
                  <a:lumMod val="75000"/>
                </a:schemeClr>
              </a:buClr>
              <a:buSzPct val="100000"/>
              <a:buFont typeface="Wingdings" panose="05000000000000000000" pitchFamily="2" charset="2"/>
              <a:buChar char="§"/>
              <a:defRPr/>
            </a:pPr>
            <a:r>
              <a:rPr lang="en-US" sz="2400" dirty="0">
                <a:solidFill>
                  <a:srgbClr val="000000"/>
                </a:solidFill>
                <a:ea typeface="MS PGothic" charset="0"/>
                <a:cs typeface="MS PGothic" charset="0"/>
              </a:rPr>
              <a:t>specific protocols:</a:t>
            </a:r>
            <a:endParaRPr lang="en-US" sz="2400" dirty="0">
              <a:solidFill>
                <a:srgbClr val="000000"/>
              </a:solidFill>
              <a:ea typeface="MS PGothic" charset="0"/>
              <a:cs typeface="MS PGothic" charset="0"/>
            </a:endParaRPr>
          </a:p>
          <a:p>
            <a:pPr marL="681355" lvl="1" indent="-224155" algn="just">
              <a:buClr>
                <a:schemeClr val="accent2">
                  <a:lumMod val="75000"/>
                </a:schemeClr>
              </a:buClr>
              <a:buSzTx/>
              <a:buFont typeface="Arial"/>
              <a:buChar char="•"/>
              <a:defRPr/>
            </a:pPr>
            <a:r>
              <a:rPr lang="en-US" sz="2000" dirty="0">
                <a:solidFill>
                  <a:srgbClr val="000000"/>
                </a:solidFill>
                <a:ea typeface="MS PGothic" charset="0"/>
                <a:cs typeface="MS PGothic" charset="0"/>
              </a:rPr>
              <a:t>HTTP</a:t>
            </a:r>
            <a:endParaRPr lang="en-US" sz="2000" dirty="0">
              <a:solidFill>
                <a:srgbClr val="000000"/>
              </a:solidFill>
              <a:ea typeface="MS PGothic" charset="0"/>
              <a:cs typeface="MS PGothic" charset="0"/>
            </a:endParaRPr>
          </a:p>
          <a:p>
            <a:pPr marL="681355" lvl="1" indent="-224155" algn="just">
              <a:buClr>
                <a:schemeClr val="accent2">
                  <a:lumMod val="75000"/>
                </a:schemeClr>
              </a:buClr>
              <a:buSzTx/>
              <a:buFont typeface="Arial"/>
              <a:buChar char="•"/>
              <a:defRPr/>
            </a:pPr>
            <a:r>
              <a:rPr lang="en-US" sz="2000" dirty="0">
                <a:solidFill>
                  <a:srgbClr val="000000"/>
                </a:solidFill>
                <a:ea typeface="MS PGothic" charset="0"/>
                <a:cs typeface="MS PGothic" charset="0"/>
              </a:rPr>
              <a:t>DNS</a:t>
            </a:r>
            <a:endParaRPr lang="en-US" sz="2000" dirty="0">
              <a:solidFill>
                <a:srgbClr val="000000"/>
              </a:solidFill>
              <a:ea typeface="MS PGothic" charset="0"/>
              <a:cs typeface="MS PGothic" charset="0"/>
            </a:endParaRPr>
          </a:p>
          <a:p>
            <a:pPr marL="681355" lvl="1" indent="-224155" algn="just">
              <a:buClr>
                <a:schemeClr val="accent2">
                  <a:lumMod val="75000"/>
                </a:schemeClr>
              </a:buClr>
              <a:buSzTx/>
              <a:buFont typeface="Arial"/>
              <a:buChar char="•"/>
              <a:defRPr/>
            </a:pPr>
            <a:r>
              <a:rPr lang="en-US" sz="2000" dirty="0">
                <a:solidFill>
                  <a:srgbClr val="000000"/>
                </a:solidFill>
                <a:ea typeface="MS PGothic" charset="0"/>
                <a:cs typeface="MS PGothic" charset="0"/>
              </a:rPr>
              <a:t>P2P: BitTorrent</a:t>
            </a:r>
            <a:endParaRPr lang="en-US" sz="2400" dirty="0">
              <a:solidFill>
                <a:srgbClr val="000000"/>
              </a:solidFill>
              <a:ea typeface="MS PGothic" charset="0"/>
              <a:cs typeface="MS PGothic" charset="0"/>
            </a:endParaRPr>
          </a:p>
          <a:p>
            <a:pPr marL="287655" indent="-287655" algn="just">
              <a:buClr>
                <a:schemeClr val="accent2">
                  <a:lumMod val="75000"/>
                </a:schemeClr>
              </a:buClr>
              <a:buSzPct val="100000"/>
              <a:buFont typeface="Wingdings" panose="05000000000000000000" pitchFamily="2" charset="2"/>
              <a:buChar char="§"/>
              <a:defRPr/>
            </a:pPr>
            <a:r>
              <a:rPr lang="en-US" sz="2400" dirty="0">
                <a:solidFill>
                  <a:srgbClr val="000000"/>
                </a:solidFill>
                <a:ea typeface="MS PGothic" charset="0"/>
                <a:cs typeface="MS PGothic" charset="0"/>
              </a:rPr>
              <a:t>socket programming: </a:t>
            </a:r>
            <a:endParaRPr lang="en-US" sz="2400" dirty="0">
              <a:solidFill>
                <a:srgbClr val="000000"/>
              </a:solidFill>
              <a:ea typeface="MS PGothic" charset="0"/>
              <a:cs typeface="MS PGothic" charset="0"/>
            </a:endParaRPr>
          </a:p>
          <a:p>
            <a:pPr algn="just">
              <a:buClr>
                <a:schemeClr val="accent2">
                  <a:lumMod val="75000"/>
                </a:schemeClr>
              </a:buClr>
              <a:buSzPct val="100000"/>
              <a:buFont typeface="ZapfDingbats" charset="0"/>
              <a:buNone/>
              <a:defRPr/>
            </a:pPr>
            <a:r>
              <a:rPr lang="en-US" sz="2400" dirty="0">
                <a:solidFill>
                  <a:srgbClr val="000000"/>
                </a:solidFill>
                <a:ea typeface="MS PGothic" charset="0"/>
                <a:cs typeface="MS PGothic" charset="0"/>
              </a:rPr>
              <a:t>    TCP, UDP sockets</a:t>
            </a:r>
            <a:endParaRPr lang="en-US" sz="2400" dirty="0">
              <a:solidFill>
                <a:srgbClr val="000000"/>
              </a:solidFill>
              <a:ea typeface="MS PGothic" charset="0"/>
              <a:cs typeface="MS PGothic" charset="0"/>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Summary (more)</a:t>
            </a:r>
            <a:endParaRPr lang="en-IN" sz="2400" b="1" dirty="0">
              <a:solidFill>
                <a:schemeClr val="accent2">
                  <a:lumMod val="75000"/>
                </a:schemeClr>
              </a:solidFill>
            </a:endParaRPr>
          </a:p>
        </p:txBody>
      </p:sp>
      <p:sp>
        <p:nvSpPr>
          <p:cNvPr id="8" name="Rectangle 4"/>
          <p:cNvSpPr txBox="true">
            <a:spLocks noChangeArrowheads="true"/>
          </p:cNvSpPr>
          <p:nvPr/>
        </p:nvSpPr>
        <p:spPr>
          <a:xfrm>
            <a:off x="241026" y="1431828"/>
            <a:ext cx="10208957" cy="6762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dirty="0">
                <a:solidFill>
                  <a:srgbClr val="CC0000"/>
                </a:solidFill>
                <a:ea typeface="MS PGothic" panose="020B0600070205080204" pitchFamily="34" charset="-128"/>
              </a:rPr>
              <a:t>Most importantly: learned about </a:t>
            </a:r>
            <a:r>
              <a:rPr lang="en-US" altLang="en-US" i="1" dirty="0">
                <a:solidFill>
                  <a:srgbClr val="CC0000"/>
                </a:solidFill>
                <a:ea typeface="MS PGothic" panose="020B0600070205080204" pitchFamily="34" charset="-128"/>
              </a:rPr>
              <a:t>protocols</a:t>
            </a:r>
            <a:r>
              <a:rPr lang="en-US" altLang="en-US" dirty="0">
                <a:solidFill>
                  <a:srgbClr val="CC0000"/>
                </a:solidFill>
                <a:ea typeface="MS PGothic" panose="020B0600070205080204" pitchFamily="34" charset="-128"/>
              </a:rPr>
              <a:t>!</a:t>
            </a:r>
            <a:endParaRPr lang="en-US" altLang="en-US" dirty="0">
              <a:solidFill>
                <a:srgbClr val="CC0000"/>
              </a:solidFill>
              <a:ea typeface="MS PGothic" panose="020B0600070205080204" pitchFamily="34" charset="-128"/>
            </a:endParaRPr>
          </a:p>
        </p:txBody>
      </p:sp>
      <p:sp>
        <p:nvSpPr>
          <p:cNvPr id="9" name="Rectangle 3"/>
          <p:cNvSpPr>
            <a:spLocks noGrp="true" noChangeArrowheads="true"/>
          </p:cNvSpPr>
          <p:nvPr>
            <p:ph idx="1"/>
          </p:nvPr>
        </p:nvSpPr>
        <p:spPr>
          <a:xfrm>
            <a:off x="374377" y="2109345"/>
            <a:ext cx="4515675" cy="4351338"/>
          </a:xfrm>
        </p:spPr>
        <p:txBody>
          <a:bodyPr>
            <a:normAutofit/>
          </a:bodyPr>
          <a:lstStyle/>
          <a:p>
            <a:pPr marL="287655" indent="-287655" algn="just">
              <a:buClr>
                <a:schemeClr val="accent2">
                  <a:lumMod val="75000"/>
                </a:schemeClr>
              </a:buClr>
            </a:pPr>
            <a:r>
              <a:rPr lang="en-US" altLang="en-US" sz="2400" dirty="0">
                <a:ea typeface="MS PGothic" panose="020B0600070205080204" pitchFamily="34" charset="-128"/>
              </a:rPr>
              <a:t>typical request/reply message exchange:</a:t>
            </a:r>
            <a:endParaRPr lang="en-US" altLang="en-US" sz="2400" dirty="0">
              <a:ea typeface="MS PGothic" panose="020B0600070205080204" pitchFamily="34" charset="-128"/>
            </a:endParaRPr>
          </a:p>
          <a:p>
            <a:pPr marL="681355" lvl="1" indent="-224155" algn="just">
              <a:buClr>
                <a:schemeClr val="accent2">
                  <a:lumMod val="75000"/>
                </a:schemeClr>
              </a:buClr>
            </a:pPr>
            <a:r>
              <a:rPr lang="en-US" altLang="en-US" sz="2000" dirty="0">
                <a:ea typeface="MS PGothic" panose="020B0600070205080204" pitchFamily="34" charset="-128"/>
              </a:rPr>
              <a:t>client requests info or service</a:t>
            </a:r>
            <a:endParaRPr lang="en-US" altLang="en-US" sz="2000" dirty="0">
              <a:ea typeface="MS PGothic" panose="020B0600070205080204" pitchFamily="34" charset="-128"/>
            </a:endParaRPr>
          </a:p>
          <a:p>
            <a:pPr marL="681355" lvl="1" indent="-224155" algn="just">
              <a:buClr>
                <a:schemeClr val="accent2">
                  <a:lumMod val="75000"/>
                </a:schemeClr>
              </a:buClr>
            </a:pPr>
            <a:r>
              <a:rPr lang="en-US" altLang="en-US" sz="2000" dirty="0">
                <a:ea typeface="MS PGothic" panose="020B0600070205080204" pitchFamily="34" charset="-128"/>
              </a:rPr>
              <a:t>server responds with data, status code</a:t>
            </a:r>
            <a:endParaRPr lang="en-US" altLang="en-US" sz="2000" dirty="0">
              <a:ea typeface="MS PGothic" panose="020B0600070205080204" pitchFamily="34" charset="-128"/>
            </a:endParaRPr>
          </a:p>
          <a:p>
            <a:pPr marL="287655" indent="-287655" algn="just">
              <a:buClr>
                <a:schemeClr val="accent2">
                  <a:lumMod val="75000"/>
                </a:schemeClr>
              </a:buClr>
            </a:pPr>
            <a:r>
              <a:rPr lang="en-US" altLang="en-US" sz="2400" dirty="0">
                <a:ea typeface="MS PGothic" panose="020B0600070205080204" pitchFamily="34" charset="-128"/>
              </a:rPr>
              <a:t>message formats:</a:t>
            </a:r>
            <a:endParaRPr lang="en-US" altLang="en-US" sz="2400" dirty="0">
              <a:ea typeface="MS PGothic" panose="020B0600070205080204" pitchFamily="34" charset="-128"/>
            </a:endParaRPr>
          </a:p>
          <a:p>
            <a:pPr marL="681355" lvl="1" indent="-224155" algn="just">
              <a:buClr>
                <a:schemeClr val="accent2">
                  <a:lumMod val="75000"/>
                </a:schemeClr>
              </a:buClr>
            </a:pPr>
            <a:r>
              <a:rPr lang="en-US" altLang="en-US" sz="2000" i="1" dirty="0">
                <a:solidFill>
                  <a:srgbClr val="000090"/>
                </a:solidFill>
                <a:ea typeface="MS PGothic" panose="020B0600070205080204" pitchFamily="34" charset="-128"/>
              </a:rPr>
              <a:t>headers</a:t>
            </a:r>
            <a:r>
              <a:rPr lang="en-US" altLang="en-US" sz="2000" dirty="0">
                <a:ea typeface="MS PGothic" panose="020B0600070205080204" pitchFamily="34" charset="-128"/>
              </a:rPr>
              <a:t>: fields giving info about data</a:t>
            </a:r>
            <a:endParaRPr lang="en-US" altLang="en-US" sz="2000" dirty="0">
              <a:ea typeface="MS PGothic" panose="020B0600070205080204" pitchFamily="34" charset="-128"/>
            </a:endParaRPr>
          </a:p>
          <a:p>
            <a:pPr marL="681355" lvl="1" indent="-224155" algn="just">
              <a:buClr>
                <a:schemeClr val="accent2">
                  <a:lumMod val="75000"/>
                </a:schemeClr>
              </a:buClr>
            </a:pPr>
            <a:r>
              <a:rPr lang="en-US" altLang="en-US" sz="2000" i="1" dirty="0">
                <a:solidFill>
                  <a:srgbClr val="000090"/>
                </a:solidFill>
                <a:ea typeface="MS PGothic" panose="020B0600070205080204" pitchFamily="34" charset="-128"/>
              </a:rPr>
              <a:t>data: </a:t>
            </a:r>
            <a:r>
              <a:rPr lang="en-US" altLang="en-US" sz="2000" dirty="0" smtClean="0">
                <a:ea typeface="MS PGothic" panose="020B0600070205080204" pitchFamily="34" charset="-128"/>
              </a:rPr>
              <a:t>info (</a:t>
            </a:r>
            <a:r>
              <a:rPr lang="en-US" altLang="en-US" sz="2000" dirty="0">
                <a:ea typeface="MS PGothic" panose="020B0600070205080204" pitchFamily="34" charset="-128"/>
              </a:rPr>
              <a:t>payload)  being communicated</a:t>
            </a:r>
            <a:endParaRPr lang="en-US" altLang="en-US" sz="2000" dirty="0">
              <a:ea typeface="MS PGothic" panose="020B0600070205080204" pitchFamily="34" charset="-128"/>
            </a:endParaRPr>
          </a:p>
        </p:txBody>
      </p:sp>
      <p:sp>
        <p:nvSpPr>
          <p:cNvPr id="11" name="Rectangle 5"/>
          <p:cNvSpPr>
            <a:spLocks noChangeArrowheads="true"/>
          </p:cNvSpPr>
          <p:nvPr/>
        </p:nvSpPr>
        <p:spPr bwMode="auto">
          <a:xfrm>
            <a:off x="5096311" y="2054795"/>
            <a:ext cx="4654808" cy="3676650"/>
          </a:xfrm>
          <a:prstGeom prst="rect">
            <a:avLst/>
          </a:prstGeom>
          <a:noFill/>
          <a:ln>
            <a:noFill/>
          </a:ln>
        </p:spPr>
        <p:txBody>
          <a:bodyPr/>
          <a:lstStyle>
            <a:lvl1pPr marL="227330" indent="-227330">
              <a:defRPr sz="2000">
                <a:solidFill>
                  <a:schemeClr val="tx1"/>
                </a:solidFill>
                <a:latin typeface="Arial" panose="02080604020202020204" pitchFamily="34" charset="0"/>
                <a:ea typeface="MS PGothic" panose="020B0600070205080204" pitchFamily="34" charset="-128"/>
              </a:defRPr>
            </a:lvl1pPr>
            <a:lvl2pPr marL="681355" indent="-224155">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buClr>
                <a:srgbClr val="3333CC"/>
              </a:buClr>
            </a:pPr>
            <a:r>
              <a:rPr lang="en-US" altLang="en-US" sz="2400" dirty="0">
                <a:solidFill>
                  <a:srgbClr val="CC0000"/>
                </a:solidFill>
                <a:latin typeface="+mn-lt"/>
              </a:rPr>
              <a:t>important themes:</a:t>
            </a:r>
            <a:r>
              <a:rPr lang="en-US" altLang="en-US" dirty="0">
                <a:solidFill>
                  <a:srgbClr val="FF3300"/>
                </a:solidFill>
                <a:latin typeface="+mn-lt"/>
              </a:rPr>
              <a:t> </a:t>
            </a:r>
            <a:endParaRPr lang="en-US" altLang="en-US" dirty="0">
              <a:solidFill>
                <a:srgbClr val="FF3300"/>
              </a:solidFill>
              <a:latin typeface="+mn-lt"/>
            </a:endParaRPr>
          </a:p>
          <a:p>
            <a:pPr marL="349250" indent="-219075" algn="just">
              <a:buClr>
                <a:schemeClr val="accent2">
                  <a:lumMod val="75000"/>
                </a:schemeClr>
              </a:buClr>
              <a:buSzPct val="100000"/>
              <a:buFont typeface="Wingdings" panose="05000000000000000000" pitchFamily="2" charset="2"/>
              <a:buChar char="§"/>
            </a:pPr>
            <a:r>
              <a:rPr lang="en-US" altLang="en-US" sz="2400" dirty="0">
                <a:solidFill>
                  <a:srgbClr val="000000"/>
                </a:solidFill>
                <a:latin typeface="+mn-lt"/>
              </a:rPr>
              <a:t>centralized vs. decentralized </a:t>
            </a:r>
            <a:endParaRPr lang="en-US" altLang="en-US" sz="2400" dirty="0">
              <a:solidFill>
                <a:srgbClr val="000000"/>
              </a:solidFill>
              <a:latin typeface="+mn-lt"/>
            </a:endParaRPr>
          </a:p>
          <a:p>
            <a:pPr marL="349250" indent="-219075" algn="just">
              <a:buClr>
                <a:schemeClr val="accent2">
                  <a:lumMod val="75000"/>
                </a:schemeClr>
              </a:buClr>
              <a:buSzPct val="100000"/>
              <a:buFont typeface="Wingdings" panose="05000000000000000000" pitchFamily="2" charset="2"/>
              <a:buChar char="§"/>
            </a:pPr>
            <a:r>
              <a:rPr lang="en-US" altLang="en-US" sz="2400" dirty="0">
                <a:solidFill>
                  <a:srgbClr val="000000"/>
                </a:solidFill>
                <a:latin typeface="+mn-lt"/>
              </a:rPr>
              <a:t>stateless vs. stateful</a:t>
            </a:r>
            <a:endParaRPr lang="en-US" altLang="en-US" sz="2400" dirty="0">
              <a:solidFill>
                <a:srgbClr val="000000"/>
              </a:solidFill>
              <a:latin typeface="+mn-lt"/>
            </a:endParaRPr>
          </a:p>
          <a:p>
            <a:pPr marL="349250" indent="-219075" algn="just">
              <a:buClr>
                <a:schemeClr val="accent2">
                  <a:lumMod val="75000"/>
                </a:schemeClr>
              </a:buClr>
              <a:buSzPct val="100000"/>
              <a:buFont typeface="Wingdings" panose="05000000000000000000" pitchFamily="2" charset="2"/>
              <a:buChar char="§"/>
            </a:pPr>
            <a:r>
              <a:rPr lang="en-US" altLang="en-US" sz="2400" dirty="0">
                <a:solidFill>
                  <a:srgbClr val="000000"/>
                </a:solidFill>
                <a:latin typeface="+mn-lt"/>
              </a:rPr>
              <a:t>scalability</a:t>
            </a:r>
            <a:endParaRPr lang="en-US" altLang="en-US" sz="2400" dirty="0">
              <a:solidFill>
                <a:srgbClr val="000000"/>
              </a:solidFill>
              <a:latin typeface="+mn-lt"/>
            </a:endParaRPr>
          </a:p>
          <a:p>
            <a:pPr marL="349250" indent="-219075" algn="just">
              <a:buClr>
                <a:schemeClr val="accent2">
                  <a:lumMod val="75000"/>
                </a:schemeClr>
              </a:buClr>
              <a:buSzPct val="100000"/>
              <a:buFont typeface="Wingdings" panose="05000000000000000000" pitchFamily="2" charset="2"/>
              <a:buChar char="§"/>
            </a:pPr>
            <a:r>
              <a:rPr lang="en-US" altLang="en-US" sz="2400" dirty="0">
                <a:solidFill>
                  <a:srgbClr val="000000"/>
                </a:solidFill>
                <a:latin typeface="+mn-lt"/>
              </a:rPr>
              <a:t>reliable vs. unreliable message transfer </a:t>
            </a:r>
            <a:endParaRPr lang="en-US" altLang="en-US" sz="2400" dirty="0">
              <a:solidFill>
                <a:srgbClr val="000000"/>
              </a:solidFill>
              <a:latin typeface="+mn-lt"/>
            </a:endParaRPr>
          </a:p>
          <a:p>
            <a:pPr marL="349250" indent="-219075" algn="just">
              <a:buClr>
                <a:schemeClr val="accent2">
                  <a:lumMod val="75000"/>
                </a:schemeClr>
              </a:buClr>
              <a:buSzPct val="100000"/>
              <a:buFont typeface="Wingdings" panose="05000000000000000000" pitchFamily="2" charset="2"/>
              <a:buChar char="§"/>
            </a:pPr>
            <a:r>
              <a:rPr lang="en-US" altLang="ja-JP" sz="2400" dirty="0">
                <a:solidFill>
                  <a:srgbClr val="000000"/>
                </a:solidFill>
                <a:latin typeface="+mn-lt"/>
              </a:rPr>
              <a:t>“complexity at network edge”</a:t>
            </a:r>
            <a:endParaRPr lang="en-US" altLang="en-US" sz="2400" dirty="0">
              <a:solidFill>
                <a:srgbClr val="000000"/>
              </a:solidFill>
              <a:latin typeface="+mn-lt"/>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true">
            <a:off x="5448168" y="288730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460537" y="4049738"/>
            <a:ext cx="6322160" cy="461665"/>
          </a:xfrm>
          <a:prstGeom prst="rect">
            <a:avLst/>
          </a:prstGeom>
        </p:spPr>
        <p:txBody>
          <a:bodyPr wrap="square">
            <a:spAutoFit/>
          </a:bodyPr>
          <a:lstStyle/>
          <a:p>
            <a:pPr algn="just"/>
            <a:r>
              <a:rPr lang="en-US" sz="2400" b="1" dirty="0" smtClean="0">
                <a:solidFill>
                  <a:srgbClr val="0070C0"/>
                </a:solidFill>
              </a:rPr>
              <a:t>hbmahesh@pes.edu</a:t>
            </a:r>
            <a:endParaRPr lang="en-IN" sz="2400" b="1" dirty="0">
              <a:solidFill>
                <a:srgbClr val="0070C0"/>
              </a:solidFill>
            </a:endParaRPr>
          </a:p>
        </p:txBody>
      </p:sp>
      <p:sp>
        <p:nvSpPr>
          <p:cNvPr id="12" name="Rectangle 11"/>
          <p:cNvSpPr/>
          <p:nvPr/>
        </p:nvSpPr>
        <p:spPr>
          <a:xfrm>
            <a:off x="5460537" y="4573019"/>
            <a:ext cx="6374412" cy="461665"/>
          </a:xfrm>
          <a:prstGeom prst="rect">
            <a:avLst/>
          </a:prstGeom>
        </p:spPr>
        <p:txBody>
          <a:bodyPr wrap="square">
            <a:spAutoFit/>
          </a:bodyPr>
          <a:lstStyle/>
          <a:p>
            <a:pPr algn="just"/>
            <a:r>
              <a:rPr lang="en-US" sz="2400" b="1" dirty="0">
                <a:solidFill>
                  <a:srgbClr val="0070C0"/>
                </a:solidFill>
              </a:rPr>
              <a:t>+91 80 </a:t>
            </a:r>
            <a:r>
              <a:rPr lang="en-US" sz="2400" b="1" dirty="0" smtClean="0">
                <a:solidFill>
                  <a:srgbClr val="0070C0"/>
                </a:solidFill>
              </a:rPr>
              <a:t>2672 1983 </a:t>
            </a:r>
            <a:r>
              <a:rPr lang="en-US" sz="2400" b="1" dirty="0" err="1">
                <a:solidFill>
                  <a:srgbClr val="0070C0"/>
                </a:solidFill>
              </a:rPr>
              <a:t>Extn</a:t>
            </a:r>
            <a:r>
              <a:rPr lang="en-US" sz="2400" b="1" dirty="0">
                <a:solidFill>
                  <a:srgbClr val="0070C0"/>
                </a:solidFill>
              </a:rPr>
              <a:t> </a:t>
            </a:r>
            <a:r>
              <a:rPr lang="en-US" sz="2400" b="1" dirty="0" smtClean="0">
                <a:solidFill>
                  <a:srgbClr val="0070C0"/>
                </a:solidFill>
              </a:rPr>
              <a:t>721</a:t>
            </a:r>
            <a:endParaRPr lang="en-IN" sz="2400" b="1" dirty="0">
              <a:solidFill>
                <a:srgbClr val="0070C0"/>
              </a:solidFill>
            </a:endParaRPr>
          </a:p>
        </p:txBody>
      </p:sp>
      <p:grpSp>
        <p:nvGrpSpPr>
          <p:cNvPr id="13" name="Group 12"/>
          <p:cNvGrpSpPr/>
          <p:nvPr/>
        </p:nvGrpSpPr>
        <p:grpSpPr>
          <a:xfrm>
            <a:off x="313844" y="349466"/>
            <a:ext cx="11518407" cy="6218388"/>
            <a:chOff x="313844" y="349466"/>
            <a:chExt cx="11518407" cy="6218388"/>
          </a:xfrm>
          <a:solidFill>
            <a:schemeClr val="accent2">
              <a:lumMod val="75000"/>
            </a:schemeClr>
          </a:solidFill>
        </p:grpSpPr>
        <p:sp>
          <p:nvSpPr>
            <p:cNvPr id="14" name="Rectangle 13"/>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8" name="Picture 17"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2411974" y="1606241"/>
            <a:ext cx="2369218" cy="3550188"/>
          </a:xfrm>
          <a:prstGeom prst="rect">
            <a:avLst/>
          </a:prstGeom>
        </p:spPr>
      </p:pic>
      <p:sp>
        <p:nvSpPr>
          <p:cNvPr id="19" name="Rectangle 18"/>
          <p:cNvSpPr/>
          <p:nvPr/>
        </p:nvSpPr>
        <p:spPr>
          <a:xfrm>
            <a:off x="5448168" y="2049518"/>
            <a:ext cx="4603806" cy="665240"/>
          </a:xfrm>
          <a:prstGeom prst="rect">
            <a:avLst/>
          </a:prstGeom>
        </p:spPr>
        <p:txBody>
          <a:bodyPr wrap="square">
            <a:spAutoFit/>
          </a:bodyPr>
          <a:lstStyle/>
          <a:p>
            <a:r>
              <a:rPr lang="en-US" sz="3600" b="1" dirty="0">
                <a:solidFill>
                  <a:schemeClr val="accent2">
                    <a:lumMod val="75000"/>
                  </a:schemeClr>
                </a:solidFill>
              </a:rPr>
              <a:t>T</a:t>
            </a:r>
            <a:r>
              <a:rPr lang="en-IN" sz="3600" b="1" dirty="0">
                <a:solidFill>
                  <a:schemeClr val="accent2">
                    <a:lumMod val="75000"/>
                  </a:schemeClr>
                </a:solidFill>
              </a:rPr>
              <a:t>HANK YOU</a:t>
            </a:r>
            <a:endParaRPr lang="en-IN" sz="3600" b="1" dirty="0">
              <a:solidFill>
                <a:schemeClr val="accent2">
                  <a:lumMod val="75000"/>
                </a:schemeClr>
              </a:solidFill>
            </a:endParaRPr>
          </a:p>
        </p:txBody>
      </p:sp>
      <p:sp>
        <p:nvSpPr>
          <p:cNvPr id="20" name="Rectangle 19"/>
          <p:cNvSpPr/>
          <p:nvPr/>
        </p:nvSpPr>
        <p:spPr>
          <a:xfrm>
            <a:off x="5448168" y="3128242"/>
            <a:ext cx="6425969" cy="461665"/>
          </a:xfrm>
          <a:prstGeom prst="rect">
            <a:avLst/>
          </a:prstGeom>
        </p:spPr>
        <p:txBody>
          <a:bodyPr wrap="square">
            <a:spAutoFit/>
          </a:bodyPr>
          <a:lstStyle/>
          <a:p>
            <a:pPr algn="just"/>
            <a:r>
              <a:rPr lang="en-US" sz="2400" b="1" dirty="0" smtClean="0">
                <a:solidFill>
                  <a:schemeClr val="accent1">
                    <a:lumMod val="75000"/>
                  </a:schemeClr>
                </a:solidFill>
              </a:rPr>
              <a:t>Mahesh H.B.</a:t>
            </a:r>
            <a:endParaRPr lang="en-IN" sz="2400" b="1" dirty="0">
              <a:solidFill>
                <a:schemeClr val="accent1">
                  <a:lumMod val="75000"/>
                </a:schemeClr>
              </a:solidFill>
            </a:endParaRPr>
          </a:p>
        </p:txBody>
      </p:sp>
      <p:sp>
        <p:nvSpPr>
          <p:cNvPr id="21" name="Rectangle 20"/>
          <p:cNvSpPr/>
          <p:nvPr/>
        </p:nvSpPr>
        <p:spPr>
          <a:xfrm>
            <a:off x="5448168" y="3525847"/>
            <a:ext cx="6531797" cy="461665"/>
          </a:xfrm>
          <a:prstGeom prst="rect">
            <a:avLst/>
          </a:prstGeom>
        </p:spPr>
        <p:txBody>
          <a:bodyPr wrap="square">
            <a:spAutoFit/>
          </a:bodyPr>
          <a:lstStyle/>
          <a:p>
            <a:pPr algn="just"/>
            <a:r>
              <a:rPr lang="en-US" sz="2400" b="1" dirty="0">
                <a:solidFill>
                  <a:schemeClr val="accent1">
                    <a:lumMod val="75000"/>
                  </a:schemeClr>
                </a:solidFill>
              </a:rPr>
              <a:t>Department of Computer Science and Engineering</a:t>
            </a:r>
            <a:endParaRPr lang="en-IN" sz="2400"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Summary</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An </a:t>
            </a:r>
            <a:r>
              <a:rPr lang="en-IN" sz="2400" b="1" dirty="0" smtClean="0">
                <a:solidFill>
                  <a:schemeClr val="accent2">
                    <a:lumMod val="75000"/>
                  </a:schemeClr>
                </a:solidFill>
              </a:rPr>
              <a:t>Application–layer </a:t>
            </a:r>
            <a:r>
              <a:rPr lang="en-IN" sz="2400" b="1" dirty="0">
                <a:solidFill>
                  <a:schemeClr val="accent2">
                    <a:lumMod val="75000"/>
                  </a:schemeClr>
                </a:solidFill>
              </a:rPr>
              <a:t>Protocol defines:</a:t>
            </a:r>
            <a:endParaRPr lang="en-IN" sz="2400" b="1" dirty="0">
              <a:solidFill>
                <a:schemeClr val="accent2">
                  <a:lumMod val="75000"/>
                </a:schemeClr>
              </a:solidFill>
            </a:endParaRPr>
          </a:p>
        </p:txBody>
      </p:sp>
      <p:sp>
        <p:nvSpPr>
          <p:cNvPr id="8" name="Rectangle 3"/>
          <p:cNvSpPr txBox="true">
            <a:spLocks noChangeArrowheads="true"/>
          </p:cNvSpPr>
          <p:nvPr/>
        </p:nvSpPr>
        <p:spPr>
          <a:xfrm>
            <a:off x="348729" y="1473076"/>
            <a:ext cx="4422416"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altLang="en-US" sz="2400" dirty="0">
                <a:solidFill>
                  <a:srgbClr val="C00000"/>
                </a:solidFill>
                <a:ea typeface="MS PGothic" panose="020B0600070205080204" pitchFamily="34" charset="-128"/>
              </a:rPr>
              <a:t>types of messages exchanged, </a:t>
            </a:r>
            <a:endParaRPr lang="en-US" altLang="en-US" sz="2400" dirty="0">
              <a:solidFill>
                <a:srgbClr val="C00000"/>
              </a:solidFill>
              <a:ea typeface="MS PGothic" panose="020B0600070205080204" pitchFamily="34" charset="-128"/>
            </a:endParaRPr>
          </a:p>
          <a:p>
            <a:pPr lvl="1" algn="just">
              <a:buClr>
                <a:schemeClr val="accent2">
                  <a:lumMod val="75000"/>
                </a:schemeClr>
              </a:buClr>
            </a:pPr>
            <a:r>
              <a:rPr lang="en-US" altLang="en-US" dirty="0">
                <a:ea typeface="MS PGothic" panose="020B0600070205080204" pitchFamily="34" charset="-128"/>
              </a:rPr>
              <a:t>e.g., request, response </a:t>
            </a:r>
            <a:endParaRPr lang="en-US" altLang="en-US" dirty="0">
              <a:ea typeface="MS PGothic" panose="020B0600070205080204" pitchFamily="34" charset="-128"/>
            </a:endParaRPr>
          </a:p>
          <a:p>
            <a:pPr algn="just">
              <a:buClr>
                <a:schemeClr val="accent2">
                  <a:lumMod val="75000"/>
                </a:schemeClr>
              </a:buClr>
            </a:pPr>
            <a:r>
              <a:rPr lang="en-US" altLang="en-US" sz="2400" dirty="0">
                <a:solidFill>
                  <a:srgbClr val="C00000"/>
                </a:solidFill>
                <a:ea typeface="MS PGothic" panose="020B0600070205080204" pitchFamily="34" charset="-128"/>
              </a:rPr>
              <a:t>message syntax:</a:t>
            </a:r>
            <a:endParaRPr lang="en-US" altLang="en-US" sz="2400" dirty="0">
              <a:solidFill>
                <a:srgbClr val="C00000"/>
              </a:solidFill>
              <a:ea typeface="MS PGothic" panose="020B0600070205080204" pitchFamily="34" charset="-128"/>
            </a:endParaRPr>
          </a:p>
          <a:p>
            <a:pPr lvl="1" algn="just">
              <a:buClr>
                <a:schemeClr val="accent2">
                  <a:lumMod val="75000"/>
                </a:schemeClr>
              </a:buClr>
            </a:pPr>
            <a:r>
              <a:rPr lang="en-US" altLang="en-US" dirty="0">
                <a:ea typeface="MS PGothic" panose="020B0600070205080204" pitchFamily="34" charset="-128"/>
              </a:rPr>
              <a:t>what fields in messages &amp; how fields are </a:t>
            </a:r>
            <a:r>
              <a:rPr lang="en-US" altLang="en-US" dirty="0" smtClean="0">
                <a:ea typeface="MS PGothic" panose="020B0600070205080204" pitchFamily="34" charset="-128"/>
              </a:rPr>
              <a:t>delineated</a:t>
            </a:r>
            <a:endParaRPr lang="en-US" altLang="en-US" dirty="0">
              <a:ea typeface="MS PGothic" panose="020B0600070205080204" pitchFamily="34" charset="-128"/>
            </a:endParaRPr>
          </a:p>
          <a:p>
            <a:pPr algn="just">
              <a:buClr>
                <a:schemeClr val="accent2">
                  <a:lumMod val="75000"/>
                </a:schemeClr>
              </a:buClr>
            </a:pPr>
            <a:r>
              <a:rPr lang="en-US" altLang="en-US" sz="2400" dirty="0">
                <a:solidFill>
                  <a:srgbClr val="C00000"/>
                </a:solidFill>
                <a:ea typeface="MS PGothic" panose="020B0600070205080204" pitchFamily="34" charset="-128"/>
              </a:rPr>
              <a:t>message semantics </a:t>
            </a:r>
            <a:endParaRPr lang="en-US" altLang="en-US" sz="2400" dirty="0">
              <a:solidFill>
                <a:srgbClr val="C00000"/>
              </a:solidFill>
              <a:ea typeface="MS PGothic" panose="020B0600070205080204" pitchFamily="34" charset="-128"/>
            </a:endParaRPr>
          </a:p>
          <a:p>
            <a:pPr lvl="1" algn="just">
              <a:buClr>
                <a:schemeClr val="accent2">
                  <a:lumMod val="75000"/>
                </a:schemeClr>
              </a:buClr>
            </a:pPr>
            <a:r>
              <a:rPr lang="en-US" altLang="en-US" dirty="0">
                <a:ea typeface="MS PGothic" panose="020B0600070205080204" pitchFamily="34" charset="-128"/>
              </a:rPr>
              <a:t>meaning of information in fields</a:t>
            </a:r>
            <a:endParaRPr lang="en-US" altLang="en-US" dirty="0">
              <a:ea typeface="MS PGothic" panose="020B0600070205080204" pitchFamily="34" charset="-128"/>
            </a:endParaRPr>
          </a:p>
          <a:p>
            <a:pPr algn="just">
              <a:buClr>
                <a:schemeClr val="accent2">
                  <a:lumMod val="75000"/>
                </a:schemeClr>
              </a:buClr>
            </a:pPr>
            <a:r>
              <a:rPr lang="en-US" altLang="en-US" sz="2400" dirty="0">
                <a:solidFill>
                  <a:srgbClr val="C00000"/>
                </a:solidFill>
                <a:ea typeface="MS PGothic" panose="020B0600070205080204" pitchFamily="34" charset="-128"/>
              </a:rPr>
              <a:t>rules</a:t>
            </a:r>
            <a:r>
              <a:rPr lang="en-US" altLang="en-US" sz="2400" dirty="0">
                <a:ea typeface="MS PGothic" panose="020B0600070205080204" pitchFamily="34" charset="-128"/>
              </a:rPr>
              <a:t> for when and how processes send &amp; respond to messages</a:t>
            </a:r>
            <a:endParaRPr lang="en-US" altLang="en-US" sz="2400" dirty="0">
              <a:ea typeface="MS PGothic" panose="020B0600070205080204" pitchFamily="34" charset="-128"/>
            </a:endParaRPr>
          </a:p>
        </p:txBody>
      </p:sp>
      <p:sp>
        <p:nvSpPr>
          <p:cNvPr id="9" name="Rectangle 4"/>
          <p:cNvSpPr txBox="true">
            <a:spLocks noChangeArrowheads="true"/>
          </p:cNvSpPr>
          <p:nvPr/>
        </p:nvSpPr>
        <p:spPr>
          <a:xfrm>
            <a:off x="5733651" y="1474670"/>
            <a:ext cx="391358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buFont typeface="Wingdings" panose="05000000000000000000" pitchFamily="2" charset="2"/>
              <a:buNone/>
            </a:pPr>
            <a:r>
              <a:rPr lang="en-US" altLang="en-US" sz="2400" dirty="0">
                <a:solidFill>
                  <a:srgbClr val="C00000"/>
                </a:solidFill>
                <a:ea typeface="MS PGothic" panose="020B0600070205080204" pitchFamily="34" charset="-128"/>
              </a:rPr>
              <a:t>open protocols:</a:t>
            </a:r>
            <a:endParaRPr lang="en-US" altLang="en-US" sz="2400" dirty="0">
              <a:solidFill>
                <a:srgbClr val="C00000"/>
              </a:solidFill>
              <a:ea typeface="MS PGothic" panose="020B0600070205080204" pitchFamily="34" charset="-128"/>
            </a:endParaRPr>
          </a:p>
          <a:p>
            <a:pPr algn="just">
              <a:buClr>
                <a:schemeClr val="accent2">
                  <a:lumMod val="75000"/>
                </a:schemeClr>
              </a:buClr>
            </a:pPr>
            <a:r>
              <a:rPr lang="en-US" altLang="en-US" sz="2400" dirty="0">
                <a:ea typeface="MS PGothic" panose="020B0600070205080204" pitchFamily="34" charset="-128"/>
              </a:rPr>
              <a:t>defined in RFCs, everyone has access to protocol definition</a:t>
            </a:r>
            <a:endParaRPr lang="en-US" altLang="en-US" sz="2400" dirty="0">
              <a:ea typeface="MS PGothic" panose="020B0600070205080204" pitchFamily="34" charset="-128"/>
            </a:endParaRPr>
          </a:p>
          <a:p>
            <a:pPr algn="just">
              <a:buClr>
                <a:schemeClr val="accent2">
                  <a:lumMod val="75000"/>
                </a:schemeClr>
              </a:buClr>
            </a:pPr>
            <a:r>
              <a:rPr lang="en-US" altLang="en-US" sz="2400" dirty="0">
                <a:ea typeface="MS PGothic" panose="020B0600070205080204" pitchFamily="34" charset="-128"/>
              </a:rPr>
              <a:t>allows for interoperability</a:t>
            </a:r>
            <a:endParaRPr lang="en-US" altLang="en-US" sz="2400" dirty="0">
              <a:ea typeface="MS PGothic" panose="020B0600070205080204" pitchFamily="34" charset="-128"/>
            </a:endParaRPr>
          </a:p>
          <a:p>
            <a:pPr algn="just">
              <a:buClr>
                <a:schemeClr val="accent2">
                  <a:lumMod val="75000"/>
                </a:schemeClr>
              </a:buClr>
            </a:pPr>
            <a:r>
              <a:rPr lang="en-US" altLang="en-US" sz="2400" dirty="0">
                <a:ea typeface="MS PGothic" panose="020B0600070205080204" pitchFamily="34" charset="-128"/>
              </a:rPr>
              <a:t>e.g., HTTP, SMTP</a:t>
            </a:r>
            <a:endParaRPr lang="en-US" altLang="en-US" sz="2400" dirty="0">
              <a:ea typeface="MS PGothic" panose="020B0600070205080204" pitchFamily="34" charset="-128"/>
            </a:endParaRPr>
          </a:p>
          <a:p>
            <a:pPr algn="just">
              <a:buClr>
                <a:schemeClr val="accent2">
                  <a:lumMod val="75000"/>
                </a:schemeClr>
              </a:buClr>
              <a:buFont typeface="Wingdings" panose="05000000000000000000" pitchFamily="2" charset="2"/>
              <a:buNone/>
            </a:pPr>
            <a:r>
              <a:rPr lang="en-US" altLang="en-US" sz="2400" dirty="0">
                <a:solidFill>
                  <a:srgbClr val="C00000"/>
                </a:solidFill>
                <a:ea typeface="MS PGothic" panose="020B0600070205080204" pitchFamily="34" charset="-128"/>
              </a:rPr>
              <a:t>proprietary protocols:</a:t>
            </a:r>
            <a:endParaRPr lang="en-US" altLang="en-US" sz="2400" dirty="0">
              <a:solidFill>
                <a:srgbClr val="C00000"/>
              </a:solidFill>
              <a:ea typeface="MS PGothic" panose="020B0600070205080204" pitchFamily="34" charset="-128"/>
            </a:endParaRPr>
          </a:p>
          <a:p>
            <a:pPr algn="just">
              <a:buClr>
                <a:schemeClr val="accent2">
                  <a:lumMod val="75000"/>
                </a:schemeClr>
              </a:buClr>
            </a:pPr>
            <a:r>
              <a:rPr lang="en-US" altLang="en-US" sz="2400" dirty="0">
                <a:ea typeface="MS PGothic" panose="020B0600070205080204" pitchFamily="34" charset="-128"/>
              </a:rPr>
              <a:t>e.g., Skype</a:t>
            </a:r>
            <a:endParaRPr lang="en-US" altLang="en-US" sz="2400"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What transport service does an App needs?</a:t>
            </a:r>
            <a:endParaRPr lang="en-IN" sz="2400" b="1" dirty="0">
              <a:solidFill>
                <a:schemeClr val="accent2">
                  <a:lumMod val="75000"/>
                </a:schemeClr>
              </a:solidFill>
            </a:endParaRPr>
          </a:p>
        </p:txBody>
      </p:sp>
      <p:sp>
        <p:nvSpPr>
          <p:cNvPr id="8" name="Rectangle 3"/>
          <p:cNvSpPr txBox="true">
            <a:spLocks noChangeArrowheads="true"/>
          </p:cNvSpPr>
          <p:nvPr/>
        </p:nvSpPr>
        <p:spPr>
          <a:xfrm>
            <a:off x="553539" y="1406872"/>
            <a:ext cx="3870186" cy="519987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600"/>
              </a:spcBef>
              <a:spcAft>
                <a:spcPts val="600"/>
              </a:spcAft>
              <a:buClr>
                <a:schemeClr val="accent2">
                  <a:lumMod val="75000"/>
                </a:schemeClr>
              </a:buClr>
              <a:buFont typeface="Wingdings" charset="0"/>
              <a:buNone/>
              <a:defRPr/>
            </a:pPr>
            <a:r>
              <a:rPr lang="en-US" sz="2400" dirty="0">
                <a:solidFill>
                  <a:srgbClr val="CC0000"/>
                </a:solidFill>
              </a:rPr>
              <a:t>data integrity</a:t>
            </a:r>
            <a:endParaRPr lang="en-US" sz="2400" dirty="0">
              <a:solidFill>
                <a:srgbClr val="CC0000"/>
              </a:solidFill>
            </a:endParaRPr>
          </a:p>
          <a:p>
            <a:pPr marL="228600" indent="-228600" algn="just">
              <a:lnSpc>
                <a:spcPct val="100000"/>
              </a:lnSpc>
              <a:spcBef>
                <a:spcPts val="0"/>
              </a:spcBef>
              <a:buClr>
                <a:schemeClr val="accent2">
                  <a:lumMod val="75000"/>
                </a:schemeClr>
              </a:buClr>
              <a:buFont typeface="Wingdings" panose="05000000000000000000" pitchFamily="2" charset="2"/>
              <a:buChar char="§"/>
              <a:defRPr/>
            </a:pPr>
            <a:r>
              <a:rPr lang="en-US" sz="2400" dirty="0"/>
              <a:t>some apps (e.g., file transfer, web transactions) require 100% reliable data transfer</a:t>
            </a:r>
            <a:r>
              <a:rPr lang="en-US" dirty="0"/>
              <a:t> </a:t>
            </a:r>
            <a:endParaRPr lang="en-US" dirty="0"/>
          </a:p>
          <a:p>
            <a:pPr marL="228600" indent="-228600" algn="just">
              <a:lnSpc>
                <a:spcPct val="100000"/>
              </a:lnSpc>
              <a:spcBef>
                <a:spcPts val="0"/>
              </a:spcBef>
              <a:buClr>
                <a:schemeClr val="accent2">
                  <a:lumMod val="75000"/>
                </a:schemeClr>
              </a:buClr>
              <a:buFont typeface="Wingdings" panose="05000000000000000000" pitchFamily="2" charset="2"/>
              <a:buChar char="§"/>
              <a:defRPr/>
            </a:pPr>
            <a:r>
              <a:rPr lang="en-US" sz="2400" dirty="0"/>
              <a:t>other apps (e.g., audio) can tolerate some </a:t>
            </a:r>
            <a:r>
              <a:rPr lang="en-US" sz="2400" dirty="0" smtClean="0"/>
              <a:t>loss</a:t>
            </a:r>
            <a:endParaRPr lang="en-US" sz="2400" dirty="0" smtClean="0"/>
          </a:p>
          <a:p>
            <a:pPr marL="0" indent="0" algn="just">
              <a:lnSpc>
                <a:spcPct val="100000"/>
              </a:lnSpc>
              <a:spcBef>
                <a:spcPts val="600"/>
              </a:spcBef>
              <a:spcAft>
                <a:spcPts val="600"/>
              </a:spcAft>
              <a:buClr>
                <a:schemeClr val="accent2">
                  <a:lumMod val="75000"/>
                </a:schemeClr>
              </a:buClr>
              <a:buNone/>
            </a:pPr>
            <a:r>
              <a:rPr lang="en-US" altLang="en-US" sz="2400" dirty="0" smtClean="0">
                <a:solidFill>
                  <a:srgbClr val="CC0000"/>
                </a:solidFill>
                <a:ea typeface="MS PGothic" panose="020B0600070205080204" pitchFamily="34" charset="-128"/>
              </a:rPr>
              <a:t>timing</a:t>
            </a:r>
            <a:endParaRPr lang="en-US" altLang="en-US" sz="2400" dirty="0" smtClean="0">
              <a:solidFill>
                <a:srgbClr val="CC0000"/>
              </a:solidFill>
              <a:ea typeface="MS PGothic" panose="020B0600070205080204" pitchFamily="34" charset="-128"/>
            </a:endParaRPr>
          </a:p>
          <a:p>
            <a:pPr marL="228600" indent="-228600" algn="just">
              <a:lnSpc>
                <a:spcPct val="100000"/>
              </a:lnSpc>
              <a:spcBef>
                <a:spcPts val="0"/>
              </a:spcBef>
              <a:buClr>
                <a:schemeClr val="accent2">
                  <a:lumMod val="75000"/>
                </a:schemeClr>
              </a:buClr>
            </a:pPr>
            <a:r>
              <a:rPr lang="en-US" altLang="en-US" sz="2400" dirty="0" smtClean="0">
                <a:ea typeface="MS PGothic" panose="020B0600070205080204" pitchFamily="34" charset="-128"/>
              </a:rPr>
              <a:t>some apps (e.g., Internet telephony, interactive games) require low delay to be “</a:t>
            </a:r>
            <a:r>
              <a:rPr lang="en-US" altLang="ja-JP" sz="2400" dirty="0" smtClean="0">
                <a:ea typeface="MS PGothic" panose="020B0600070205080204" pitchFamily="34" charset="-128"/>
              </a:rPr>
              <a:t>effective”</a:t>
            </a:r>
            <a:endParaRPr lang="en-US" sz="2400" dirty="0"/>
          </a:p>
        </p:txBody>
      </p:sp>
      <p:sp>
        <p:nvSpPr>
          <p:cNvPr id="11" name="Rectangle 5"/>
          <p:cNvSpPr>
            <a:spLocks noChangeArrowheads="true"/>
          </p:cNvSpPr>
          <p:nvPr/>
        </p:nvSpPr>
        <p:spPr bwMode="auto">
          <a:xfrm>
            <a:off x="5437349" y="1467994"/>
            <a:ext cx="3799279" cy="4998709"/>
          </a:xfrm>
          <a:prstGeom prst="rect">
            <a:avLst/>
          </a:prstGeom>
          <a:noFill/>
          <a:ln>
            <a:noFill/>
          </a:ln>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90000"/>
              </a:lnSpc>
              <a:spcBef>
                <a:spcPts val="600"/>
              </a:spcBef>
              <a:buClr>
                <a:schemeClr val="accent2">
                  <a:lumMod val="75000"/>
                </a:schemeClr>
              </a:buClr>
            </a:pPr>
            <a:r>
              <a:rPr lang="en-US" altLang="en-US" sz="2400" dirty="0">
                <a:solidFill>
                  <a:srgbClr val="CC0000"/>
                </a:solidFill>
                <a:latin typeface="+mn-lt"/>
              </a:rPr>
              <a:t>throughput</a:t>
            </a:r>
            <a:endParaRPr lang="en-US" altLang="en-US" sz="2400" dirty="0">
              <a:solidFill>
                <a:srgbClr val="CC0000"/>
              </a:solidFill>
              <a:latin typeface="+mn-lt"/>
            </a:endParaRPr>
          </a:p>
          <a:p>
            <a:pPr marL="228600" indent="-228600" algn="just">
              <a:buClr>
                <a:schemeClr val="accent2">
                  <a:lumMod val="75000"/>
                </a:schemeClr>
              </a:buClr>
              <a:buSzPct val="100000"/>
              <a:buFont typeface="Wingdings" panose="05000000000000000000" pitchFamily="2" charset="2"/>
              <a:buChar char="§"/>
            </a:pPr>
            <a:r>
              <a:rPr lang="en-US" altLang="en-US" sz="2400" dirty="0">
                <a:latin typeface="+mn-lt"/>
              </a:rPr>
              <a:t>some apps (e.g., multimedia) require minimum amount of throughput to be “</a:t>
            </a:r>
            <a:r>
              <a:rPr lang="en-US" altLang="ja-JP" sz="2400" dirty="0">
                <a:latin typeface="+mn-lt"/>
              </a:rPr>
              <a:t>effective</a:t>
            </a:r>
            <a:r>
              <a:rPr lang="en-US" altLang="ja-JP" sz="2400" dirty="0" smtClean="0">
                <a:latin typeface="+mn-lt"/>
              </a:rPr>
              <a:t>” (bandwidth–sensitive apps)</a:t>
            </a:r>
            <a:endParaRPr lang="en-US" altLang="ja-JP" sz="2400" dirty="0">
              <a:latin typeface="+mn-lt"/>
            </a:endParaRPr>
          </a:p>
          <a:p>
            <a:pPr marL="228600" indent="-228600" algn="just">
              <a:buClr>
                <a:schemeClr val="accent2">
                  <a:lumMod val="75000"/>
                </a:schemeClr>
              </a:buClr>
              <a:buSzPct val="100000"/>
              <a:buFont typeface="Wingdings" panose="05000000000000000000" pitchFamily="2" charset="2"/>
              <a:buChar char="§"/>
            </a:pPr>
            <a:r>
              <a:rPr lang="en-US" altLang="en-US" sz="2400" dirty="0">
                <a:latin typeface="+mn-lt"/>
              </a:rPr>
              <a:t>other apps (“</a:t>
            </a:r>
            <a:r>
              <a:rPr lang="en-US" altLang="ja-JP" sz="2400" dirty="0">
                <a:latin typeface="+mn-lt"/>
              </a:rPr>
              <a:t>elastic apps”) make use of whatever throughput they </a:t>
            </a:r>
            <a:r>
              <a:rPr lang="en-US" altLang="ja-JP" sz="2400" dirty="0" smtClean="0">
                <a:latin typeface="+mn-lt"/>
              </a:rPr>
              <a:t>get</a:t>
            </a:r>
            <a:endParaRPr lang="en-US" altLang="ja-JP" sz="2400" dirty="0" smtClean="0">
              <a:latin typeface="+mn-lt"/>
            </a:endParaRPr>
          </a:p>
          <a:p>
            <a:pPr>
              <a:lnSpc>
                <a:spcPct val="90000"/>
              </a:lnSpc>
              <a:spcBef>
                <a:spcPts val="600"/>
              </a:spcBef>
              <a:buClr>
                <a:schemeClr val="accent2">
                  <a:lumMod val="75000"/>
                </a:schemeClr>
              </a:buClr>
            </a:pPr>
            <a:r>
              <a:rPr lang="en-US" altLang="en-US" sz="2400" dirty="0" smtClean="0">
                <a:solidFill>
                  <a:srgbClr val="CC0000"/>
                </a:solidFill>
                <a:latin typeface="+mn-lt"/>
              </a:rPr>
              <a:t>security</a:t>
            </a:r>
            <a:endParaRPr lang="en-US" altLang="en-US" sz="2400" dirty="0" smtClean="0">
              <a:solidFill>
                <a:srgbClr val="CC0000"/>
              </a:solidFill>
              <a:latin typeface="+mn-lt"/>
            </a:endParaRPr>
          </a:p>
          <a:p>
            <a:pPr marL="228600" indent="-228600" algn="just">
              <a:buClr>
                <a:schemeClr val="accent2">
                  <a:lumMod val="75000"/>
                </a:schemeClr>
              </a:buClr>
              <a:buSzPct val="100000"/>
              <a:buFont typeface="Wingdings" panose="05000000000000000000" pitchFamily="2" charset="2"/>
              <a:buChar char="§"/>
            </a:pPr>
            <a:r>
              <a:rPr lang="en-US" altLang="en-US" sz="2400" dirty="0" smtClean="0">
                <a:latin typeface="+mn-lt"/>
              </a:rPr>
              <a:t>encryption, data integrity, …</a:t>
            </a:r>
            <a:endParaRPr lang="en-US" altLang="en-US" sz="2400" dirty="0" smtClean="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pPr algn="just"/>
            <a:r>
              <a:rPr lang="en-US" sz="3600" b="1" cap="all" dirty="0">
                <a:solidFill>
                  <a:schemeClr val="accent2">
                    <a:lumMod val="75000"/>
                  </a:schemeClr>
                </a:solidFill>
              </a:rPr>
              <a:t>COMPUTER NETWORKS</a:t>
            </a:r>
            <a:endParaRPr lang="en-US" sz="3600" b="1" cap="all" dirty="0">
              <a:solidFill>
                <a:schemeClr val="accent2">
                  <a:lumMod val="75000"/>
                </a:schemeClr>
              </a:solidFill>
            </a:endParaRPr>
          </a:p>
        </p:txBody>
      </p:sp>
      <p:sp>
        <p:nvSpPr>
          <p:cNvPr id="13" name="Rectangle 12"/>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rgbClr val="0070C0"/>
                </a:solidFill>
              </a:rPr>
              <a:t>Department of Computer Science and Engineering</a:t>
            </a:r>
            <a:endParaRPr lang="en-IN" sz="2000" b="1" dirty="0">
              <a:solidFill>
                <a:srgbClr val="0070C0"/>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Transport service requirements: common apps</a:t>
            </a:r>
            <a:endParaRPr lang="en-IN" sz="2400" b="1" dirty="0">
              <a:solidFill>
                <a:schemeClr val="accent2">
                  <a:lumMod val="75000"/>
                </a:schemeClr>
              </a:solidFill>
            </a:endParaRPr>
          </a:p>
        </p:txBody>
      </p:sp>
      <p:sp>
        <p:nvSpPr>
          <p:cNvPr id="8" name="Text Box 3"/>
          <p:cNvSpPr txBox="true">
            <a:spLocks noChangeArrowheads="true"/>
          </p:cNvSpPr>
          <p:nvPr/>
        </p:nvSpPr>
        <p:spPr bwMode="auto">
          <a:xfrm>
            <a:off x="27738" y="1549427"/>
            <a:ext cx="3139532" cy="41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spcBef>
                <a:spcPct val="0"/>
              </a:spcBef>
              <a:buClrTx/>
              <a:buSzTx/>
              <a:buFontTx/>
              <a:buNone/>
            </a:pPr>
            <a:r>
              <a:rPr lang="en-US" altLang="en-US" sz="2400" b="1" dirty="0">
                <a:latin typeface="+mn-lt"/>
              </a:rPr>
              <a:t>application</a:t>
            </a:r>
            <a:endParaRPr lang="en-US" altLang="en-US" sz="2400" dirty="0">
              <a:latin typeface="+mn-lt"/>
            </a:endParaRPr>
          </a:p>
          <a:p>
            <a:pPr algn="r">
              <a:lnSpc>
                <a:spcPct val="110000"/>
              </a:lnSpc>
              <a:spcBef>
                <a:spcPct val="0"/>
              </a:spcBef>
              <a:buClrTx/>
              <a:buSzTx/>
              <a:buFontTx/>
              <a:buNone/>
            </a:pPr>
            <a:endParaRPr lang="en-US" altLang="en-US" sz="2400" dirty="0">
              <a:latin typeface="+mn-lt"/>
            </a:endParaRPr>
          </a:p>
          <a:p>
            <a:pPr algn="r">
              <a:lnSpc>
                <a:spcPct val="110000"/>
              </a:lnSpc>
              <a:spcBef>
                <a:spcPct val="0"/>
              </a:spcBef>
              <a:buClrTx/>
              <a:buSzTx/>
              <a:buFontTx/>
              <a:buNone/>
            </a:pPr>
            <a:r>
              <a:rPr lang="en-US" altLang="en-US" sz="2400" dirty="0">
                <a:latin typeface="+mn-lt"/>
              </a:rPr>
              <a:t>file transfer/download</a:t>
            </a:r>
            <a:endParaRPr lang="en-US" altLang="en-US" sz="2400" dirty="0">
              <a:latin typeface="+mn-lt"/>
            </a:endParaRPr>
          </a:p>
          <a:p>
            <a:pPr algn="r">
              <a:lnSpc>
                <a:spcPct val="110000"/>
              </a:lnSpc>
              <a:spcBef>
                <a:spcPct val="0"/>
              </a:spcBef>
              <a:buClrTx/>
              <a:buSzTx/>
              <a:buFontTx/>
              <a:buNone/>
            </a:pPr>
            <a:r>
              <a:rPr lang="en-US" altLang="en-US" sz="2400" dirty="0" smtClean="0">
                <a:latin typeface="+mn-lt"/>
              </a:rPr>
              <a:t>e</a:t>
            </a:r>
            <a:r>
              <a:rPr lang="en-US" altLang="en-US" sz="2400" dirty="0" smtClean="0"/>
              <a:t>–</a:t>
            </a:r>
            <a:r>
              <a:rPr lang="en-US" altLang="en-US" sz="2400" dirty="0" smtClean="0">
                <a:latin typeface="+mn-lt"/>
              </a:rPr>
              <a:t>mail</a:t>
            </a:r>
            <a:endParaRPr lang="en-US" altLang="en-US" sz="2400" dirty="0">
              <a:latin typeface="+mn-lt"/>
            </a:endParaRPr>
          </a:p>
          <a:p>
            <a:pPr algn="r">
              <a:lnSpc>
                <a:spcPct val="110000"/>
              </a:lnSpc>
              <a:spcBef>
                <a:spcPct val="0"/>
              </a:spcBef>
              <a:buClrTx/>
              <a:buSzTx/>
              <a:buFontTx/>
              <a:buNone/>
            </a:pPr>
            <a:r>
              <a:rPr lang="en-US" altLang="en-US" sz="2400" dirty="0">
                <a:latin typeface="+mn-lt"/>
              </a:rPr>
              <a:t>Web documents</a:t>
            </a:r>
            <a:endParaRPr lang="en-US" altLang="en-US" sz="2400" dirty="0">
              <a:latin typeface="+mn-lt"/>
            </a:endParaRPr>
          </a:p>
          <a:p>
            <a:pPr algn="r">
              <a:lnSpc>
                <a:spcPct val="110000"/>
              </a:lnSpc>
              <a:spcBef>
                <a:spcPct val="0"/>
              </a:spcBef>
              <a:buClrTx/>
              <a:buSzTx/>
              <a:buFontTx/>
              <a:buNone/>
            </a:pPr>
            <a:r>
              <a:rPr lang="en-US" altLang="en-US" sz="2400" dirty="0" smtClean="0">
                <a:latin typeface="+mn-lt"/>
              </a:rPr>
              <a:t>Real–time </a:t>
            </a:r>
            <a:r>
              <a:rPr lang="en-US" altLang="en-US" sz="2400" dirty="0">
                <a:latin typeface="+mn-lt"/>
              </a:rPr>
              <a:t>audio/video</a:t>
            </a:r>
            <a:endParaRPr lang="en-US" altLang="en-US" sz="2400" dirty="0">
              <a:latin typeface="+mn-lt"/>
            </a:endParaRPr>
          </a:p>
          <a:p>
            <a:pPr algn="r">
              <a:lnSpc>
                <a:spcPct val="110000"/>
              </a:lnSpc>
              <a:spcBef>
                <a:spcPct val="0"/>
              </a:spcBef>
              <a:buClrTx/>
              <a:buSzTx/>
              <a:buFontTx/>
              <a:buNone/>
            </a:pPr>
            <a:endParaRPr lang="en-US" altLang="en-US" sz="2400" dirty="0">
              <a:latin typeface="+mn-lt"/>
            </a:endParaRPr>
          </a:p>
          <a:p>
            <a:pPr algn="r">
              <a:lnSpc>
                <a:spcPct val="110000"/>
              </a:lnSpc>
              <a:spcBef>
                <a:spcPct val="0"/>
              </a:spcBef>
              <a:buClrTx/>
              <a:buSzTx/>
              <a:buFontTx/>
              <a:buNone/>
            </a:pPr>
            <a:r>
              <a:rPr lang="en-US" altLang="en-US" sz="2400" dirty="0">
                <a:latin typeface="+mn-lt"/>
              </a:rPr>
              <a:t>streaming audio/video</a:t>
            </a:r>
            <a:endParaRPr lang="en-US" altLang="en-US" sz="2400" dirty="0">
              <a:latin typeface="+mn-lt"/>
            </a:endParaRPr>
          </a:p>
          <a:p>
            <a:pPr algn="r">
              <a:lnSpc>
                <a:spcPct val="110000"/>
              </a:lnSpc>
              <a:spcBef>
                <a:spcPct val="0"/>
              </a:spcBef>
              <a:buClrTx/>
              <a:buSzTx/>
              <a:buFontTx/>
              <a:buNone/>
            </a:pPr>
            <a:r>
              <a:rPr lang="en-US" altLang="en-US" sz="2400" dirty="0">
                <a:latin typeface="+mn-lt"/>
              </a:rPr>
              <a:t>interactive games</a:t>
            </a:r>
            <a:endParaRPr lang="en-US" altLang="en-US" sz="2400" dirty="0">
              <a:latin typeface="+mn-lt"/>
            </a:endParaRPr>
          </a:p>
          <a:p>
            <a:pPr algn="r">
              <a:lnSpc>
                <a:spcPct val="110000"/>
              </a:lnSpc>
              <a:spcBef>
                <a:spcPct val="0"/>
              </a:spcBef>
              <a:buClrTx/>
              <a:buSzTx/>
              <a:buFontTx/>
              <a:buNone/>
            </a:pPr>
            <a:r>
              <a:rPr lang="en-US" altLang="en-US" sz="2400" dirty="0">
                <a:latin typeface="+mn-lt"/>
              </a:rPr>
              <a:t>text messaging</a:t>
            </a:r>
            <a:endParaRPr lang="en-US" altLang="en-US" sz="2800" dirty="0">
              <a:latin typeface="+mn-lt"/>
            </a:endParaRPr>
          </a:p>
        </p:txBody>
      </p:sp>
      <p:sp>
        <p:nvSpPr>
          <p:cNvPr id="9" name="Text Box 4"/>
          <p:cNvSpPr txBox="true">
            <a:spLocks noChangeArrowheads="true"/>
          </p:cNvSpPr>
          <p:nvPr/>
        </p:nvSpPr>
        <p:spPr bwMode="auto">
          <a:xfrm>
            <a:off x="3372120" y="1539348"/>
            <a:ext cx="1990712" cy="408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2400" b="1" dirty="0">
                <a:latin typeface="+mn-lt"/>
              </a:rPr>
              <a:t>data loss</a:t>
            </a:r>
            <a:endParaRPr lang="en-US" altLang="en-US" sz="2400" dirty="0">
              <a:latin typeface="+mn-lt"/>
            </a:endParaRPr>
          </a:p>
          <a:p>
            <a:pPr>
              <a:spcBef>
                <a:spcPct val="0"/>
              </a:spcBef>
              <a:buClrTx/>
              <a:buSzTx/>
              <a:buFontTx/>
              <a:buNone/>
            </a:pPr>
            <a:endParaRPr lang="en-US" altLang="en-US" sz="2400" dirty="0">
              <a:latin typeface="+mn-lt"/>
            </a:endParaRPr>
          </a:p>
          <a:p>
            <a:pPr>
              <a:lnSpc>
                <a:spcPct val="110000"/>
              </a:lnSpc>
              <a:spcBef>
                <a:spcPct val="0"/>
              </a:spcBef>
              <a:buClrTx/>
              <a:buSzTx/>
              <a:buFontTx/>
              <a:buNone/>
            </a:pPr>
            <a:r>
              <a:rPr lang="en-US" altLang="en-US" sz="2400" dirty="0">
                <a:latin typeface="+mn-lt"/>
              </a:rPr>
              <a:t>no loss</a:t>
            </a:r>
            <a:endParaRPr lang="en-US" altLang="en-US" sz="2400" dirty="0">
              <a:latin typeface="+mn-lt"/>
            </a:endParaRPr>
          </a:p>
          <a:p>
            <a:pPr>
              <a:lnSpc>
                <a:spcPct val="110000"/>
              </a:lnSpc>
              <a:spcBef>
                <a:spcPct val="0"/>
              </a:spcBef>
              <a:buClrTx/>
              <a:buSzTx/>
              <a:buFontTx/>
              <a:buNone/>
            </a:pPr>
            <a:r>
              <a:rPr lang="en-US" altLang="en-US" sz="2400" dirty="0">
                <a:latin typeface="+mn-lt"/>
              </a:rPr>
              <a:t>no loss</a:t>
            </a:r>
            <a:endParaRPr lang="en-US" altLang="en-US" sz="2400" dirty="0">
              <a:latin typeface="+mn-lt"/>
            </a:endParaRPr>
          </a:p>
          <a:p>
            <a:pPr>
              <a:lnSpc>
                <a:spcPct val="110000"/>
              </a:lnSpc>
              <a:spcBef>
                <a:spcPct val="0"/>
              </a:spcBef>
              <a:buClrTx/>
              <a:buSzTx/>
              <a:buFontTx/>
              <a:buNone/>
            </a:pPr>
            <a:r>
              <a:rPr lang="en-US" altLang="en-US" sz="2400" dirty="0">
                <a:latin typeface="+mn-lt"/>
              </a:rPr>
              <a:t>no loss</a:t>
            </a:r>
            <a:endParaRPr lang="en-US" altLang="en-US" sz="2400" dirty="0">
              <a:latin typeface="+mn-lt"/>
            </a:endParaRPr>
          </a:p>
          <a:p>
            <a:pPr>
              <a:lnSpc>
                <a:spcPct val="110000"/>
              </a:lnSpc>
              <a:spcBef>
                <a:spcPct val="0"/>
              </a:spcBef>
              <a:buClrTx/>
              <a:buSzTx/>
              <a:buFontTx/>
              <a:buNone/>
            </a:pPr>
            <a:r>
              <a:rPr lang="en-US" altLang="en-US" sz="2400" dirty="0" smtClean="0">
                <a:latin typeface="+mn-lt"/>
              </a:rPr>
              <a:t>loss</a:t>
            </a:r>
            <a:r>
              <a:rPr lang="en-US" altLang="en-US" sz="2400" dirty="0" smtClean="0"/>
              <a:t>–</a:t>
            </a:r>
            <a:r>
              <a:rPr lang="en-US" altLang="en-US" sz="2400" dirty="0" smtClean="0">
                <a:latin typeface="+mn-lt"/>
              </a:rPr>
              <a:t>tolerant</a:t>
            </a:r>
            <a:endParaRPr lang="en-US" altLang="en-US" sz="2400" dirty="0">
              <a:latin typeface="+mn-lt"/>
            </a:endParaRPr>
          </a:p>
          <a:p>
            <a:pPr>
              <a:lnSpc>
                <a:spcPct val="110000"/>
              </a:lnSpc>
              <a:spcBef>
                <a:spcPct val="0"/>
              </a:spcBef>
              <a:buClrTx/>
              <a:buSzTx/>
              <a:buFontTx/>
              <a:buNone/>
            </a:pPr>
            <a:endParaRPr lang="en-US" altLang="en-US" sz="2400" dirty="0">
              <a:latin typeface="+mn-lt"/>
            </a:endParaRPr>
          </a:p>
          <a:p>
            <a:pPr>
              <a:lnSpc>
                <a:spcPct val="110000"/>
              </a:lnSpc>
              <a:spcBef>
                <a:spcPct val="0"/>
              </a:spcBef>
              <a:buClrTx/>
              <a:buSzTx/>
              <a:buFontTx/>
              <a:buNone/>
            </a:pPr>
            <a:r>
              <a:rPr lang="en-US" altLang="en-US" sz="2400" dirty="0" smtClean="0">
                <a:latin typeface="+mn-lt"/>
              </a:rPr>
              <a:t>loss</a:t>
            </a:r>
            <a:r>
              <a:rPr lang="en-US" altLang="en-US" sz="2400" dirty="0" smtClean="0"/>
              <a:t>–</a:t>
            </a:r>
            <a:r>
              <a:rPr lang="en-US" altLang="en-US" sz="2400" dirty="0" smtClean="0">
                <a:latin typeface="+mn-lt"/>
              </a:rPr>
              <a:t>tolerant</a:t>
            </a:r>
            <a:endParaRPr lang="en-US" altLang="en-US" sz="2400" dirty="0">
              <a:latin typeface="+mn-lt"/>
            </a:endParaRPr>
          </a:p>
          <a:p>
            <a:pPr>
              <a:lnSpc>
                <a:spcPct val="110000"/>
              </a:lnSpc>
              <a:spcBef>
                <a:spcPct val="0"/>
              </a:spcBef>
              <a:buClrTx/>
              <a:buSzTx/>
              <a:buFontTx/>
              <a:buNone/>
            </a:pPr>
            <a:r>
              <a:rPr lang="en-US" altLang="en-US" sz="2400" dirty="0" smtClean="0">
                <a:latin typeface="+mn-lt"/>
              </a:rPr>
              <a:t>loss</a:t>
            </a:r>
            <a:r>
              <a:rPr lang="en-US" altLang="en-US" sz="2400" dirty="0" smtClean="0"/>
              <a:t>–</a:t>
            </a:r>
            <a:r>
              <a:rPr lang="en-US" altLang="en-US" sz="2400" dirty="0" smtClean="0">
                <a:latin typeface="+mn-lt"/>
              </a:rPr>
              <a:t>tolerant</a:t>
            </a:r>
            <a:endParaRPr lang="en-US" altLang="en-US" sz="2400" dirty="0">
              <a:latin typeface="+mn-lt"/>
            </a:endParaRPr>
          </a:p>
          <a:p>
            <a:pPr>
              <a:lnSpc>
                <a:spcPct val="110000"/>
              </a:lnSpc>
              <a:spcBef>
                <a:spcPct val="0"/>
              </a:spcBef>
              <a:buClrTx/>
              <a:buSzTx/>
              <a:buFontTx/>
              <a:buNone/>
            </a:pPr>
            <a:r>
              <a:rPr lang="en-US" altLang="en-US" sz="2400" dirty="0">
                <a:latin typeface="+mn-lt"/>
              </a:rPr>
              <a:t>no loss</a:t>
            </a:r>
            <a:endParaRPr lang="en-US" altLang="en-US" sz="2800" dirty="0">
              <a:latin typeface="+mn-lt"/>
            </a:endParaRPr>
          </a:p>
        </p:txBody>
      </p:sp>
      <p:sp>
        <p:nvSpPr>
          <p:cNvPr id="11" name="Text Box 5"/>
          <p:cNvSpPr txBox="true">
            <a:spLocks noChangeArrowheads="true"/>
          </p:cNvSpPr>
          <p:nvPr/>
        </p:nvSpPr>
        <p:spPr bwMode="auto">
          <a:xfrm>
            <a:off x="5459896" y="1537762"/>
            <a:ext cx="2633450" cy="406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2400" b="1" dirty="0">
                <a:latin typeface="+mn-lt"/>
              </a:rPr>
              <a:t>throughput</a:t>
            </a:r>
            <a:endParaRPr lang="en-US" altLang="en-US" sz="2400" b="1" dirty="0">
              <a:latin typeface="+mn-lt"/>
            </a:endParaRPr>
          </a:p>
          <a:p>
            <a:pPr>
              <a:spcBef>
                <a:spcPct val="0"/>
              </a:spcBef>
              <a:buClrTx/>
              <a:buSzTx/>
              <a:buFontTx/>
              <a:buNone/>
            </a:pPr>
            <a:endParaRPr lang="en-US" altLang="en-US" sz="2400" dirty="0">
              <a:latin typeface="+mn-lt"/>
            </a:endParaRPr>
          </a:p>
          <a:p>
            <a:pPr>
              <a:lnSpc>
                <a:spcPct val="110000"/>
              </a:lnSpc>
              <a:spcBef>
                <a:spcPct val="0"/>
              </a:spcBef>
              <a:buClrTx/>
              <a:buSzTx/>
              <a:buFontTx/>
              <a:buNone/>
            </a:pPr>
            <a:r>
              <a:rPr lang="en-US" altLang="en-US" sz="2400" dirty="0">
                <a:latin typeface="+mn-lt"/>
              </a:rPr>
              <a:t>elastic</a:t>
            </a:r>
            <a:endParaRPr lang="en-US" altLang="en-US" sz="2400" dirty="0">
              <a:latin typeface="+mn-lt"/>
            </a:endParaRPr>
          </a:p>
          <a:p>
            <a:pPr>
              <a:lnSpc>
                <a:spcPct val="110000"/>
              </a:lnSpc>
              <a:spcBef>
                <a:spcPct val="0"/>
              </a:spcBef>
              <a:buClrTx/>
              <a:buSzTx/>
              <a:buFontTx/>
              <a:buNone/>
            </a:pPr>
            <a:r>
              <a:rPr lang="en-US" altLang="en-US" sz="2400" dirty="0">
                <a:latin typeface="+mn-lt"/>
              </a:rPr>
              <a:t>elastic</a:t>
            </a:r>
            <a:endParaRPr lang="en-US" altLang="en-US" sz="2400" dirty="0">
              <a:latin typeface="+mn-lt"/>
            </a:endParaRPr>
          </a:p>
          <a:p>
            <a:pPr>
              <a:lnSpc>
                <a:spcPct val="110000"/>
              </a:lnSpc>
              <a:spcBef>
                <a:spcPct val="0"/>
              </a:spcBef>
              <a:buClrTx/>
              <a:buSzTx/>
              <a:buFontTx/>
              <a:buNone/>
            </a:pPr>
            <a:r>
              <a:rPr lang="en-US" altLang="en-US" sz="2400" dirty="0">
                <a:latin typeface="+mn-lt"/>
              </a:rPr>
              <a:t>elastic</a:t>
            </a:r>
            <a:endParaRPr lang="en-US" altLang="en-US" sz="2400" dirty="0">
              <a:latin typeface="+mn-lt"/>
            </a:endParaRPr>
          </a:p>
          <a:p>
            <a:pPr>
              <a:lnSpc>
                <a:spcPct val="110000"/>
              </a:lnSpc>
              <a:spcBef>
                <a:spcPct val="0"/>
              </a:spcBef>
              <a:buClrTx/>
              <a:buSzTx/>
              <a:buFontTx/>
              <a:buNone/>
            </a:pPr>
            <a:r>
              <a:rPr lang="en-US" altLang="en-US" sz="2400" dirty="0">
                <a:latin typeface="+mn-lt"/>
              </a:rPr>
              <a:t>audio: </a:t>
            </a:r>
            <a:r>
              <a:rPr lang="en-US" altLang="en-US" dirty="0" smtClean="0">
                <a:latin typeface="+mn-lt"/>
              </a:rPr>
              <a:t>5Kbps</a:t>
            </a:r>
            <a:r>
              <a:rPr lang="en-US" altLang="en-US" dirty="0" smtClean="0"/>
              <a:t>–</a:t>
            </a:r>
            <a:r>
              <a:rPr lang="en-US" altLang="en-US" dirty="0" smtClean="0">
                <a:latin typeface="+mn-lt"/>
              </a:rPr>
              <a:t>1Mbps</a:t>
            </a:r>
            <a:endParaRPr lang="en-US" altLang="en-US" dirty="0">
              <a:latin typeface="+mn-lt"/>
            </a:endParaRPr>
          </a:p>
          <a:p>
            <a:pPr>
              <a:lnSpc>
                <a:spcPct val="110000"/>
              </a:lnSpc>
              <a:spcBef>
                <a:spcPct val="0"/>
              </a:spcBef>
              <a:buClrTx/>
              <a:buSzTx/>
              <a:buFontTx/>
              <a:buNone/>
            </a:pPr>
            <a:r>
              <a:rPr lang="en-US" altLang="en-US" sz="2400" dirty="0" smtClean="0">
                <a:latin typeface="+mn-lt"/>
              </a:rPr>
              <a:t>video:</a:t>
            </a:r>
            <a:r>
              <a:rPr lang="en-US" altLang="en-US" dirty="0" smtClean="0">
                <a:latin typeface="+mn-lt"/>
              </a:rPr>
              <a:t>10Kbps</a:t>
            </a:r>
            <a:r>
              <a:rPr lang="en-US" altLang="en-US" dirty="0" smtClean="0"/>
              <a:t>–</a:t>
            </a:r>
            <a:r>
              <a:rPr lang="en-US" altLang="en-US" dirty="0" smtClean="0">
                <a:latin typeface="+mn-lt"/>
              </a:rPr>
              <a:t>5Mbps</a:t>
            </a:r>
            <a:endParaRPr lang="en-US" altLang="en-US" sz="2400" dirty="0">
              <a:latin typeface="+mn-lt"/>
            </a:endParaRPr>
          </a:p>
          <a:p>
            <a:pPr>
              <a:lnSpc>
                <a:spcPct val="110000"/>
              </a:lnSpc>
              <a:spcBef>
                <a:spcPct val="0"/>
              </a:spcBef>
              <a:buClrTx/>
              <a:buSzTx/>
              <a:buFontTx/>
              <a:buNone/>
            </a:pPr>
            <a:r>
              <a:rPr lang="en-US" altLang="en-US" sz="2400" dirty="0">
                <a:latin typeface="+mn-lt"/>
              </a:rPr>
              <a:t>same as above </a:t>
            </a:r>
            <a:endParaRPr lang="en-US" altLang="en-US" sz="2400" dirty="0">
              <a:latin typeface="+mn-lt"/>
            </a:endParaRPr>
          </a:p>
          <a:p>
            <a:pPr>
              <a:lnSpc>
                <a:spcPct val="110000"/>
              </a:lnSpc>
              <a:spcBef>
                <a:spcPct val="0"/>
              </a:spcBef>
              <a:buClrTx/>
              <a:buSzTx/>
              <a:buFontTx/>
              <a:buNone/>
            </a:pPr>
            <a:r>
              <a:rPr lang="en-US" altLang="en-US" sz="2400" dirty="0">
                <a:latin typeface="+mn-lt"/>
              </a:rPr>
              <a:t>Kbps+</a:t>
            </a:r>
            <a:endParaRPr lang="en-US" altLang="en-US" sz="2400" dirty="0">
              <a:latin typeface="+mn-lt"/>
            </a:endParaRPr>
          </a:p>
          <a:p>
            <a:pPr>
              <a:lnSpc>
                <a:spcPct val="110000"/>
              </a:lnSpc>
              <a:spcBef>
                <a:spcPct val="0"/>
              </a:spcBef>
              <a:buClrTx/>
              <a:buSzTx/>
              <a:buFontTx/>
              <a:buNone/>
            </a:pPr>
            <a:r>
              <a:rPr lang="en-US" altLang="en-US" sz="2400" dirty="0">
                <a:latin typeface="+mn-lt"/>
              </a:rPr>
              <a:t>elastic</a:t>
            </a:r>
            <a:endParaRPr lang="en-US" altLang="en-US" sz="2400" dirty="0">
              <a:latin typeface="+mn-lt"/>
            </a:endParaRPr>
          </a:p>
        </p:txBody>
      </p:sp>
      <p:sp>
        <p:nvSpPr>
          <p:cNvPr id="12" name="Text Box 6"/>
          <p:cNvSpPr txBox="true">
            <a:spLocks noChangeArrowheads="true"/>
          </p:cNvSpPr>
          <p:nvPr/>
        </p:nvSpPr>
        <p:spPr bwMode="auto">
          <a:xfrm>
            <a:off x="8099882" y="1546004"/>
            <a:ext cx="2850237" cy="406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2400" b="1" dirty="0">
                <a:latin typeface="+mn-lt"/>
              </a:rPr>
              <a:t>time sensitive?</a:t>
            </a:r>
            <a:endParaRPr lang="en-US" altLang="en-US" sz="2400" dirty="0">
              <a:latin typeface="+mn-lt"/>
            </a:endParaRPr>
          </a:p>
          <a:p>
            <a:pPr>
              <a:spcBef>
                <a:spcPct val="0"/>
              </a:spcBef>
              <a:buClrTx/>
              <a:buSzTx/>
              <a:buFontTx/>
              <a:buNone/>
            </a:pPr>
            <a:endParaRPr lang="en-US" altLang="en-US" sz="2400" dirty="0">
              <a:latin typeface="+mn-lt"/>
            </a:endParaRPr>
          </a:p>
          <a:p>
            <a:pPr>
              <a:lnSpc>
                <a:spcPct val="110000"/>
              </a:lnSpc>
              <a:spcBef>
                <a:spcPct val="0"/>
              </a:spcBef>
              <a:buClrTx/>
              <a:buSzTx/>
              <a:buFontTx/>
              <a:buNone/>
            </a:pPr>
            <a:r>
              <a:rPr lang="en-US" altLang="en-US" sz="2400" dirty="0">
                <a:latin typeface="+mn-lt"/>
              </a:rPr>
              <a:t>no</a:t>
            </a:r>
            <a:endParaRPr lang="en-US" altLang="en-US" sz="2400" dirty="0">
              <a:latin typeface="+mn-lt"/>
            </a:endParaRPr>
          </a:p>
          <a:p>
            <a:pPr>
              <a:lnSpc>
                <a:spcPct val="110000"/>
              </a:lnSpc>
              <a:spcBef>
                <a:spcPct val="0"/>
              </a:spcBef>
              <a:buClrTx/>
              <a:buSzTx/>
              <a:buFontTx/>
              <a:buNone/>
            </a:pPr>
            <a:r>
              <a:rPr lang="en-US" altLang="en-US" sz="2400" dirty="0">
                <a:latin typeface="+mn-lt"/>
              </a:rPr>
              <a:t>no</a:t>
            </a:r>
            <a:endParaRPr lang="en-US" altLang="en-US" sz="2400" dirty="0">
              <a:latin typeface="+mn-lt"/>
            </a:endParaRPr>
          </a:p>
          <a:p>
            <a:pPr>
              <a:lnSpc>
                <a:spcPct val="110000"/>
              </a:lnSpc>
              <a:spcBef>
                <a:spcPct val="0"/>
              </a:spcBef>
              <a:buClrTx/>
              <a:buSzTx/>
              <a:buFontTx/>
              <a:buNone/>
            </a:pPr>
            <a:r>
              <a:rPr lang="en-US" altLang="en-US" sz="2400" dirty="0">
                <a:latin typeface="+mn-lt"/>
              </a:rPr>
              <a:t>no</a:t>
            </a:r>
            <a:endParaRPr lang="en-US" altLang="en-US" sz="2400" dirty="0">
              <a:latin typeface="+mn-lt"/>
            </a:endParaRPr>
          </a:p>
          <a:p>
            <a:pPr>
              <a:lnSpc>
                <a:spcPct val="110000"/>
              </a:lnSpc>
              <a:spcBef>
                <a:spcPct val="0"/>
              </a:spcBef>
              <a:buClrTx/>
              <a:buSzTx/>
              <a:buFontTx/>
              <a:buNone/>
            </a:pPr>
            <a:r>
              <a:rPr lang="en-US" altLang="en-US" sz="2400" dirty="0">
                <a:latin typeface="+mn-lt"/>
              </a:rPr>
              <a:t>yes, </a:t>
            </a:r>
            <a:r>
              <a:rPr lang="en-US" altLang="en-US" sz="2400" dirty="0" smtClean="0">
                <a:latin typeface="+mn-lt"/>
              </a:rPr>
              <a:t>10</a:t>
            </a:r>
            <a:r>
              <a:rPr lang="en-US" altLang="ja-JP" sz="2400" dirty="0" smtClean="0">
                <a:latin typeface="+mn-lt"/>
              </a:rPr>
              <a:t> </a:t>
            </a:r>
            <a:r>
              <a:rPr lang="en-US" altLang="ja-JP" sz="2400" dirty="0" err="1">
                <a:latin typeface="+mn-lt"/>
              </a:rPr>
              <a:t>msec</a:t>
            </a:r>
            <a:endParaRPr lang="en-US" altLang="ja-JP" sz="2400" dirty="0">
              <a:latin typeface="+mn-lt"/>
            </a:endParaRPr>
          </a:p>
          <a:p>
            <a:pPr>
              <a:lnSpc>
                <a:spcPct val="110000"/>
              </a:lnSpc>
              <a:spcBef>
                <a:spcPct val="0"/>
              </a:spcBef>
              <a:buClrTx/>
              <a:buSzTx/>
              <a:buFontTx/>
              <a:buNone/>
            </a:pPr>
            <a:endParaRPr lang="en-US" altLang="en-US" sz="2400" dirty="0">
              <a:latin typeface="+mn-lt"/>
            </a:endParaRPr>
          </a:p>
          <a:p>
            <a:pPr>
              <a:lnSpc>
                <a:spcPct val="110000"/>
              </a:lnSpc>
              <a:spcBef>
                <a:spcPct val="0"/>
              </a:spcBef>
              <a:buClrTx/>
              <a:buSzTx/>
              <a:buFontTx/>
              <a:buNone/>
            </a:pPr>
            <a:r>
              <a:rPr lang="en-US" altLang="en-US" sz="2400" dirty="0">
                <a:latin typeface="+mn-lt"/>
              </a:rPr>
              <a:t>yes, few secs</a:t>
            </a:r>
            <a:endParaRPr lang="en-US" altLang="en-US" sz="2400" dirty="0">
              <a:latin typeface="+mn-lt"/>
            </a:endParaRPr>
          </a:p>
          <a:p>
            <a:pPr>
              <a:lnSpc>
                <a:spcPct val="110000"/>
              </a:lnSpc>
              <a:spcBef>
                <a:spcPct val="0"/>
              </a:spcBef>
              <a:buClrTx/>
              <a:buSzTx/>
              <a:buFontTx/>
              <a:buNone/>
            </a:pPr>
            <a:r>
              <a:rPr lang="en-US" altLang="en-US" sz="2400" dirty="0">
                <a:latin typeface="+mn-lt"/>
              </a:rPr>
              <a:t>yes, </a:t>
            </a:r>
            <a:r>
              <a:rPr lang="en-US" altLang="en-US" sz="2400" dirty="0" smtClean="0">
                <a:latin typeface="+mn-lt"/>
              </a:rPr>
              <a:t>10</a:t>
            </a:r>
            <a:r>
              <a:rPr lang="en-US" altLang="ja-JP" sz="2400" dirty="0" smtClean="0">
                <a:latin typeface="+mn-lt"/>
              </a:rPr>
              <a:t> </a:t>
            </a:r>
            <a:r>
              <a:rPr lang="en-US" altLang="ja-JP" sz="2400" dirty="0" err="1">
                <a:latin typeface="+mn-lt"/>
              </a:rPr>
              <a:t>msec</a:t>
            </a:r>
            <a:endParaRPr lang="en-US" altLang="ja-JP" sz="2400" dirty="0">
              <a:latin typeface="+mn-lt"/>
            </a:endParaRPr>
          </a:p>
          <a:p>
            <a:pPr>
              <a:lnSpc>
                <a:spcPct val="110000"/>
              </a:lnSpc>
              <a:spcBef>
                <a:spcPct val="0"/>
              </a:spcBef>
              <a:buClrTx/>
              <a:buSzTx/>
              <a:buFontTx/>
              <a:buNone/>
            </a:pPr>
            <a:r>
              <a:rPr lang="en-US" altLang="en-US" sz="2400" dirty="0">
                <a:latin typeface="+mn-lt"/>
              </a:rPr>
              <a:t>yes and no</a:t>
            </a:r>
            <a:endParaRPr lang="en-US" altLang="en-US" sz="2400" dirty="0">
              <a:latin typeface="+mn-lt"/>
            </a:endParaRPr>
          </a:p>
        </p:txBody>
      </p:sp>
      <p:cxnSp>
        <p:nvCxnSpPr>
          <p:cNvPr id="14" name="Straight Connector 13"/>
          <p:cNvCxnSpPr/>
          <p:nvPr/>
        </p:nvCxnSpPr>
        <p:spPr>
          <a:xfrm>
            <a:off x="1375251" y="2115070"/>
            <a:ext cx="9107035" cy="0"/>
          </a:xfrm>
          <a:prstGeom prst="line">
            <a:avLst/>
          </a:prstGeom>
          <a:ln w="3175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370021" y="2714987"/>
            <a:ext cx="9107035"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383273" y="3135335"/>
            <a:ext cx="9107035"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383273" y="3537845"/>
            <a:ext cx="9107035"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86508" y="4307036"/>
            <a:ext cx="9107035"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87284" y="4733907"/>
            <a:ext cx="9107035"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87284" y="5175678"/>
            <a:ext cx="9107035"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Internet Transport Protocol Services</a:t>
            </a:r>
            <a:endParaRPr lang="en-IN" sz="2400" b="1" dirty="0">
              <a:solidFill>
                <a:schemeClr val="accent2">
                  <a:lumMod val="75000"/>
                </a:schemeClr>
              </a:solidFill>
            </a:endParaRPr>
          </a:p>
        </p:txBody>
      </p:sp>
      <p:sp>
        <p:nvSpPr>
          <p:cNvPr id="8" name="Rectangle 3"/>
          <p:cNvSpPr txBox="true">
            <a:spLocks noChangeArrowheads="true"/>
          </p:cNvSpPr>
          <p:nvPr/>
        </p:nvSpPr>
        <p:spPr>
          <a:xfrm>
            <a:off x="372594" y="1516432"/>
            <a:ext cx="4799342" cy="4953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Clr>
                <a:schemeClr val="accent2">
                  <a:lumMod val="75000"/>
                </a:schemeClr>
              </a:buClr>
              <a:buFont typeface="Wingdings" panose="05000000000000000000" pitchFamily="2" charset="2"/>
              <a:buNone/>
            </a:pPr>
            <a:r>
              <a:rPr lang="en-US" altLang="en-US" i="1" dirty="0">
                <a:solidFill>
                  <a:srgbClr val="000099"/>
                </a:solidFill>
                <a:ea typeface="MS PGothic" panose="020B0600070205080204" pitchFamily="34" charset="-128"/>
              </a:rPr>
              <a:t>TCP service:</a:t>
            </a:r>
            <a:endParaRPr lang="en-US" altLang="en-US" i="1" dirty="0">
              <a:solidFill>
                <a:srgbClr val="000099"/>
              </a:solidFill>
              <a:ea typeface="MS PGothic" panose="020B0600070205080204" pitchFamily="34" charset="-128"/>
            </a:endParaRPr>
          </a:p>
          <a:p>
            <a:pPr marL="228600" indent="-228600" algn="just">
              <a:lnSpc>
                <a:spcPct val="100000"/>
              </a:lnSpc>
              <a:spcBef>
                <a:spcPts val="0"/>
              </a:spcBef>
              <a:buClr>
                <a:schemeClr val="accent2">
                  <a:lumMod val="75000"/>
                </a:schemeClr>
              </a:buClr>
            </a:pPr>
            <a:r>
              <a:rPr lang="en-US" altLang="en-US" sz="2400" i="1" dirty="0">
                <a:solidFill>
                  <a:srgbClr val="CC0000"/>
                </a:solidFill>
                <a:ea typeface="MS PGothic" panose="020B0600070205080204" pitchFamily="34" charset="-128"/>
              </a:rPr>
              <a:t>reliable transport</a:t>
            </a:r>
            <a:r>
              <a:rPr lang="en-US" altLang="en-US" sz="2400" i="1" dirty="0">
                <a:solidFill>
                  <a:schemeClr val="accent2"/>
                </a:solidFill>
                <a:ea typeface="MS PGothic" panose="020B0600070205080204" pitchFamily="34" charset="-128"/>
              </a:rPr>
              <a:t> </a:t>
            </a:r>
            <a:r>
              <a:rPr lang="en-US" altLang="en-US" sz="2400" dirty="0">
                <a:ea typeface="MS PGothic" panose="020B0600070205080204" pitchFamily="34" charset="-128"/>
              </a:rPr>
              <a:t>between sending and receiving process</a:t>
            </a:r>
            <a:endParaRPr lang="en-US" altLang="en-US" sz="2400" dirty="0">
              <a:solidFill>
                <a:schemeClr val="accent2"/>
              </a:solidFill>
              <a:ea typeface="MS PGothic" panose="020B0600070205080204" pitchFamily="34" charset="-128"/>
            </a:endParaRPr>
          </a:p>
          <a:p>
            <a:pPr marL="228600" indent="-228600" algn="just">
              <a:lnSpc>
                <a:spcPct val="100000"/>
              </a:lnSpc>
              <a:spcBef>
                <a:spcPts val="0"/>
              </a:spcBef>
              <a:buClr>
                <a:schemeClr val="accent2">
                  <a:lumMod val="75000"/>
                </a:schemeClr>
              </a:buClr>
            </a:pPr>
            <a:r>
              <a:rPr lang="en-US" altLang="en-US" sz="2400" i="1" dirty="0">
                <a:solidFill>
                  <a:srgbClr val="CC0000"/>
                </a:solidFill>
                <a:ea typeface="MS PGothic" panose="020B0600070205080204" pitchFamily="34" charset="-128"/>
              </a:rPr>
              <a:t>flow control:</a:t>
            </a:r>
            <a:r>
              <a:rPr lang="en-US" altLang="en-US" sz="2400" dirty="0">
                <a:ea typeface="MS PGothic" panose="020B0600070205080204" pitchFamily="34" charset="-128"/>
              </a:rPr>
              <a:t> sender won’</a:t>
            </a:r>
            <a:r>
              <a:rPr lang="en-US" altLang="ja-JP" sz="2400" dirty="0">
                <a:ea typeface="MS PGothic" panose="020B0600070205080204" pitchFamily="34" charset="-128"/>
              </a:rPr>
              <a:t>t overwhelm receiver </a:t>
            </a:r>
            <a:endParaRPr lang="en-US" altLang="ja-JP" sz="2400" dirty="0">
              <a:ea typeface="MS PGothic" panose="020B0600070205080204" pitchFamily="34" charset="-128"/>
            </a:endParaRPr>
          </a:p>
          <a:p>
            <a:pPr marL="228600" indent="-228600" algn="just">
              <a:lnSpc>
                <a:spcPct val="100000"/>
              </a:lnSpc>
              <a:spcBef>
                <a:spcPts val="0"/>
              </a:spcBef>
              <a:buClr>
                <a:schemeClr val="accent2">
                  <a:lumMod val="75000"/>
                </a:schemeClr>
              </a:buClr>
            </a:pPr>
            <a:r>
              <a:rPr lang="en-US" altLang="en-US" sz="2400" i="1" dirty="0">
                <a:solidFill>
                  <a:srgbClr val="CC0000"/>
                </a:solidFill>
                <a:ea typeface="MS PGothic" panose="020B0600070205080204" pitchFamily="34" charset="-128"/>
              </a:rPr>
              <a:t>congestion control:</a:t>
            </a:r>
            <a:r>
              <a:rPr lang="en-US" altLang="en-US" sz="2400" dirty="0">
                <a:ea typeface="MS PGothic" panose="020B0600070205080204" pitchFamily="34" charset="-128"/>
              </a:rPr>
              <a:t> throttle sender when network overloaded</a:t>
            </a:r>
            <a:endParaRPr lang="en-US" altLang="en-US" sz="2400" dirty="0">
              <a:ea typeface="MS PGothic" panose="020B0600070205080204" pitchFamily="34" charset="-128"/>
            </a:endParaRPr>
          </a:p>
          <a:p>
            <a:pPr marL="228600" indent="-228600" algn="just">
              <a:lnSpc>
                <a:spcPct val="100000"/>
              </a:lnSpc>
              <a:spcBef>
                <a:spcPts val="0"/>
              </a:spcBef>
              <a:buClr>
                <a:schemeClr val="accent2">
                  <a:lumMod val="75000"/>
                </a:schemeClr>
              </a:buClr>
            </a:pPr>
            <a:r>
              <a:rPr lang="en-US" altLang="en-US" sz="2400" i="1" dirty="0">
                <a:solidFill>
                  <a:srgbClr val="CC0000"/>
                </a:solidFill>
                <a:ea typeface="MS PGothic" panose="020B0600070205080204" pitchFamily="34" charset="-128"/>
              </a:rPr>
              <a:t>does not provide:</a:t>
            </a:r>
            <a:r>
              <a:rPr lang="en-US" altLang="en-US" sz="2400" dirty="0">
                <a:ea typeface="MS PGothic" panose="020B0600070205080204" pitchFamily="34" charset="-128"/>
              </a:rPr>
              <a:t> timing, minimum throughput guarantee, security</a:t>
            </a:r>
            <a:endParaRPr lang="en-US" altLang="en-US" sz="2400" dirty="0">
              <a:ea typeface="MS PGothic" panose="020B0600070205080204" pitchFamily="34" charset="-128"/>
            </a:endParaRPr>
          </a:p>
          <a:p>
            <a:pPr marL="228600" indent="-228600" algn="just">
              <a:lnSpc>
                <a:spcPct val="100000"/>
              </a:lnSpc>
              <a:spcBef>
                <a:spcPts val="0"/>
              </a:spcBef>
              <a:buClr>
                <a:schemeClr val="accent2">
                  <a:lumMod val="75000"/>
                </a:schemeClr>
              </a:buClr>
            </a:pPr>
            <a:r>
              <a:rPr lang="en-US" altLang="en-US" sz="2400" i="1" dirty="0" smtClean="0">
                <a:solidFill>
                  <a:srgbClr val="CC0000"/>
                </a:solidFill>
                <a:ea typeface="MS PGothic" panose="020B0600070205080204" pitchFamily="34" charset="-128"/>
              </a:rPr>
              <a:t>Connection–oriented</a:t>
            </a:r>
            <a:r>
              <a:rPr lang="en-US" altLang="en-US" sz="2400" i="1" dirty="0">
                <a:solidFill>
                  <a:srgbClr val="CC0000"/>
                </a:solidFill>
                <a:ea typeface="MS PGothic" panose="020B0600070205080204" pitchFamily="34" charset="-128"/>
              </a:rPr>
              <a:t>:</a:t>
            </a:r>
            <a:r>
              <a:rPr lang="en-US" altLang="en-US" sz="2400" dirty="0">
                <a:ea typeface="MS PGothic" panose="020B0600070205080204" pitchFamily="34" charset="-128"/>
              </a:rPr>
              <a:t> setup required between client and server processes</a:t>
            </a:r>
            <a:endParaRPr lang="en-US" altLang="en-US" sz="2400" dirty="0">
              <a:ea typeface="MS PGothic" panose="020B0600070205080204" pitchFamily="34" charset="-128"/>
            </a:endParaRPr>
          </a:p>
          <a:p>
            <a:pPr algn="just">
              <a:lnSpc>
                <a:spcPct val="75000"/>
              </a:lnSpc>
              <a:buClr>
                <a:schemeClr val="accent2">
                  <a:lumMod val="75000"/>
                </a:schemeClr>
              </a:buClr>
            </a:pPr>
            <a:endParaRPr lang="en-US" altLang="en-US" sz="2400" dirty="0">
              <a:ea typeface="MS PGothic" panose="020B0600070205080204" pitchFamily="34" charset="-128"/>
            </a:endParaRPr>
          </a:p>
        </p:txBody>
      </p:sp>
      <p:sp>
        <p:nvSpPr>
          <p:cNvPr id="9" name="Rectangle 4"/>
          <p:cNvSpPr txBox="true">
            <a:spLocks noChangeArrowheads="true"/>
          </p:cNvSpPr>
          <p:nvPr/>
        </p:nvSpPr>
        <p:spPr>
          <a:xfrm>
            <a:off x="5478172" y="1554411"/>
            <a:ext cx="380516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Clr>
                <a:schemeClr val="accent2">
                  <a:lumMod val="75000"/>
                </a:schemeClr>
              </a:buClr>
              <a:buFont typeface="Wingdings" charset="0"/>
              <a:buNone/>
              <a:defRPr/>
            </a:pPr>
            <a:r>
              <a:rPr lang="en-US" i="1" dirty="0">
                <a:solidFill>
                  <a:srgbClr val="000099"/>
                </a:solidFill>
              </a:rPr>
              <a:t>UDP service:</a:t>
            </a:r>
            <a:endParaRPr lang="en-US" i="1" dirty="0">
              <a:solidFill>
                <a:srgbClr val="000099"/>
              </a:solidFill>
            </a:endParaRPr>
          </a:p>
          <a:p>
            <a:pPr marL="228600" indent="-228600" algn="just">
              <a:lnSpc>
                <a:spcPct val="100000"/>
              </a:lnSpc>
              <a:spcBef>
                <a:spcPts val="0"/>
              </a:spcBef>
              <a:buClr>
                <a:schemeClr val="accent2">
                  <a:lumMod val="75000"/>
                </a:schemeClr>
              </a:buClr>
              <a:buFont typeface="Wingdings" panose="05000000000000000000" pitchFamily="2" charset="2"/>
              <a:buChar char="§"/>
              <a:defRPr/>
            </a:pPr>
            <a:r>
              <a:rPr lang="en-US" sz="2400" i="1" dirty="0">
                <a:solidFill>
                  <a:srgbClr val="CC0000"/>
                </a:solidFill>
              </a:rPr>
              <a:t>unreliable data transfer</a:t>
            </a:r>
            <a:r>
              <a:rPr lang="en-US" sz="2400" dirty="0"/>
              <a:t> between sending and receiving process</a:t>
            </a:r>
            <a:endParaRPr lang="en-US" sz="2400" dirty="0"/>
          </a:p>
          <a:p>
            <a:pPr marL="228600" indent="-228600" algn="just">
              <a:lnSpc>
                <a:spcPct val="100000"/>
              </a:lnSpc>
              <a:spcBef>
                <a:spcPts val="0"/>
              </a:spcBef>
              <a:buClr>
                <a:schemeClr val="accent2">
                  <a:lumMod val="75000"/>
                </a:schemeClr>
              </a:buClr>
              <a:buFont typeface="Wingdings" panose="05000000000000000000" pitchFamily="2" charset="2"/>
              <a:buChar char="§"/>
              <a:defRPr/>
            </a:pPr>
            <a:r>
              <a:rPr lang="en-US" sz="2400" i="1" dirty="0">
                <a:solidFill>
                  <a:srgbClr val="CC0000"/>
                </a:solidFill>
              </a:rPr>
              <a:t>does not provide:</a:t>
            </a:r>
            <a:r>
              <a:rPr lang="en-US" sz="2400" dirty="0"/>
              <a:t> reliability, flow control, congestion control, timing, throughput guarantee, security, or connection setup.</a:t>
            </a:r>
            <a:endParaRPr 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Internet Transport Protocol Services</a:t>
            </a:r>
            <a:endParaRPr lang="en-IN" sz="2400" b="1" dirty="0">
              <a:solidFill>
                <a:schemeClr val="accent2">
                  <a:lumMod val="75000"/>
                </a:schemeClr>
              </a:solidFill>
            </a:endParaRPr>
          </a:p>
        </p:txBody>
      </p:sp>
      <p:sp>
        <p:nvSpPr>
          <p:cNvPr id="9" name="Text Box 3"/>
          <p:cNvSpPr txBox="true">
            <a:spLocks noChangeArrowheads="true"/>
          </p:cNvSpPr>
          <p:nvPr/>
        </p:nvSpPr>
        <p:spPr bwMode="auto">
          <a:xfrm>
            <a:off x="197712" y="1787962"/>
            <a:ext cx="3034745" cy="367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spcBef>
                <a:spcPct val="0"/>
              </a:spcBef>
              <a:buClrTx/>
              <a:buSzTx/>
              <a:buFontTx/>
              <a:buNone/>
            </a:pPr>
            <a:r>
              <a:rPr lang="en-US" altLang="en-US" sz="2400" b="1" dirty="0">
                <a:latin typeface="+mn-lt"/>
              </a:rPr>
              <a:t>application</a:t>
            </a:r>
            <a:endParaRPr lang="en-US" altLang="en-US" sz="2400" dirty="0">
              <a:latin typeface="+mn-lt"/>
            </a:endParaRPr>
          </a:p>
          <a:p>
            <a:pPr algn="r">
              <a:spcBef>
                <a:spcPct val="0"/>
              </a:spcBef>
              <a:buClrTx/>
              <a:buSzTx/>
              <a:buFontTx/>
              <a:buNone/>
            </a:pPr>
            <a:endParaRPr lang="en-US" altLang="en-US" sz="2400" dirty="0">
              <a:latin typeface="+mn-lt"/>
            </a:endParaRPr>
          </a:p>
          <a:p>
            <a:pPr algn="r">
              <a:lnSpc>
                <a:spcPct val="110000"/>
              </a:lnSpc>
              <a:spcBef>
                <a:spcPct val="0"/>
              </a:spcBef>
              <a:buClrTx/>
              <a:buSzTx/>
              <a:buFontTx/>
              <a:buNone/>
            </a:pPr>
            <a:r>
              <a:rPr lang="en-US" altLang="en-US" sz="2400" dirty="0">
                <a:latin typeface="+mn-lt"/>
              </a:rPr>
              <a:t>file transfer/download</a:t>
            </a:r>
            <a:endParaRPr lang="en-US" altLang="en-US" sz="2400" dirty="0">
              <a:latin typeface="+mn-lt"/>
            </a:endParaRPr>
          </a:p>
          <a:p>
            <a:pPr algn="r">
              <a:lnSpc>
                <a:spcPct val="110000"/>
              </a:lnSpc>
              <a:spcBef>
                <a:spcPct val="0"/>
              </a:spcBef>
              <a:buClrTx/>
              <a:buSzTx/>
              <a:buFontTx/>
              <a:buNone/>
            </a:pPr>
            <a:r>
              <a:rPr lang="en-US" altLang="en-US" sz="2400" dirty="0" smtClean="0">
                <a:latin typeface="+mn-lt"/>
              </a:rPr>
              <a:t>e–mail</a:t>
            </a:r>
            <a:endParaRPr lang="en-US" altLang="en-US" sz="2400" dirty="0">
              <a:latin typeface="+mn-lt"/>
            </a:endParaRPr>
          </a:p>
          <a:p>
            <a:pPr algn="r">
              <a:lnSpc>
                <a:spcPct val="110000"/>
              </a:lnSpc>
              <a:spcBef>
                <a:spcPct val="0"/>
              </a:spcBef>
              <a:buClrTx/>
              <a:buSzTx/>
              <a:buFontTx/>
              <a:buNone/>
            </a:pPr>
            <a:r>
              <a:rPr lang="en-US" altLang="en-US" sz="2400" dirty="0">
                <a:latin typeface="+mn-lt"/>
              </a:rPr>
              <a:t>Web documents</a:t>
            </a:r>
            <a:endParaRPr lang="en-US" altLang="en-US" sz="2400" dirty="0">
              <a:latin typeface="+mn-lt"/>
            </a:endParaRPr>
          </a:p>
          <a:p>
            <a:pPr algn="r">
              <a:lnSpc>
                <a:spcPct val="110000"/>
              </a:lnSpc>
              <a:spcBef>
                <a:spcPct val="0"/>
              </a:spcBef>
              <a:buClrTx/>
              <a:buSzTx/>
              <a:buFontTx/>
              <a:buNone/>
            </a:pPr>
            <a:r>
              <a:rPr lang="en-US" altLang="en-US" sz="2400" dirty="0">
                <a:latin typeface="+mn-lt"/>
              </a:rPr>
              <a:t>Internet telephony</a:t>
            </a:r>
            <a:endParaRPr lang="en-US" altLang="en-US" sz="2400" dirty="0">
              <a:latin typeface="+mn-lt"/>
            </a:endParaRPr>
          </a:p>
          <a:p>
            <a:pPr algn="r">
              <a:lnSpc>
                <a:spcPct val="110000"/>
              </a:lnSpc>
              <a:spcBef>
                <a:spcPct val="0"/>
              </a:spcBef>
              <a:buClrTx/>
              <a:buSzTx/>
              <a:buFontTx/>
              <a:buNone/>
            </a:pPr>
            <a:endParaRPr lang="en-US" altLang="en-US" sz="2400" dirty="0">
              <a:latin typeface="+mn-lt"/>
            </a:endParaRPr>
          </a:p>
          <a:p>
            <a:pPr algn="r">
              <a:lnSpc>
                <a:spcPct val="110000"/>
              </a:lnSpc>
              <a:spcBef>
                <a:spcPct val="0"/>
              </a:spcBef>
              <a:buClrTx/>
              <a:buSzTx/>
              <a:buFontTx/>
              <a:buNone/>
            </a:pPr>
            <a:r>
              <a:rPr lang="en-US" altLang="en-US" sz="2400" dirty="0">
                <a:latin typeface="+mn-lt"/>
              </a:rPr>
              <a:t>streaming audio/video</a:t>
            </a:r>
            <a:endParaRPr lang="en-US" altLang="en-US" sz="2400" dirty="0">
              <a:latin typeface="+mn-lt"/>
            </a:endParaRPr>
          </a:p>
          <a:p>
            <a:pPr algn="r">
              <a:lnSpc>
                <a:spcPct val="110000"/>
              </a:lnSpc>
              <a:spcBef>
                <a:spcPct val="0"/>
              </a:spcBef>
              <a:buClrTx/>
              <a:buSzTx/>
              <a:buFontTx/>
              <a:buNone/>
            </a:pPr>
            <a:r>
              <a:rPr lang="en-US" altLang="en-US" sz="2400" dirty="0">
                <a:latin typeface="+mn-lt"/>
              </a:rPr>
              <a:t>interactive games</a:t>
            </a:r>
            <a:endParaRPr lang="en-US" altLang="en-US" sz="2400" dirty="0">
              <a:latin typeface="+mn-lt"/>
            </a:endParaRPr>
          </a:p>
        </p:txBody>
      </p:sp>
      <p:cxnSp>
        <p:nvCxnSpPr>
          <p:cNvPr id="11" name="Straight Connector 10"/>
          <p:cNvCxnSpPr/>
          <p:nvPr/>
        </p:nvCxnSpPr>
        <p:spPr>
          <a:xfrm>
            <a:off x="937927" y="2274094"/>
            <a:ext cx="9382448" cy="0"/>
          </a:xfrm>
          <a:prstGeom prst="line">
            <a:avLst/>
          </a:prstGeom>
          <a:ln w="3175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32697" y="2980028"/>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45949" y="3373874"/>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45949" y="3792456"/>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9184" y="4572076"/>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49960" y="4985694"/>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49960" y="5480472"/>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 Box 4"/>
          <p:cNvSpPr txBox="true">
            <a:spLocks noChangeArrowheads="true"/>
          </p:cNvSpPr>
          <p:nvPr/>
        </p:nvSpPr>
        <p:spPr bwMode="auto">
          <a:xfrm>
            <a:off x="3381105" y="1444913"/>
            <a:ext cx="3522203" cy="443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2400" b="1" dirty="0">
                <a:latin typeface="+mn-lt"/>
              </a:rPr>
              <a:t>application</a:t>
            </a:r>
            <a:endParaRPr lang="en-US" altLang="en-US" sz="2400" b="1" dirty="0">
              <a:latin typeface="+mn-lt"/>
            </a:endParaRPr>
          </a:p>
          <a:p>
            <a:pPr>
              <a:spcBef>
                <a:spcPct val="0"/>
              </a:spcBef>
              <a:buClrTx/>
              <a:buSzTx/>
              <a:buFontTx/>
              <a:buNone/>
            </a:pPr>
            <a:r>
              <a:rPr lang="en-US" altLang="en-US" sz="2400" b="1" dirty="0">
                <a:latin typeface="+mn-lt"/>
              </a:rPr>
              <a:t>layer protocol</a:t>
            </a:r>
            <a:endParaRPr lang="en-US" altLang="en-US" sz="2400" b="1" dirty="0">
              <a:latin typeface="+mn-lt"/>
            </a:endParaRPr>
          </a:p>
          <a:p>
            <a:pPr>
              <a:spcBef>
                <a:spcPct val="0"/>
              </a:spcBef>
              <a:buClrTx/>
              <a:buSzTx/>
              <a:buFontTx/>
              <a:buNone/>
            </a:pPr>
            <a:endParaRPr lang="en-US" altLang="en-US" sz="2400" dirty="0">
              <a:latin typeface="+mn-lt"/>
            </a:endParaRPr>
          </a:p>
          <a:p>
            <a:pPr>
              <a:lnSpc>
                <a:spcPct val="110000"/>
              </a:lnSpc>
              <a:spcBef>
                <a:spcPct val="0"/>
              </a:spcBef>
              <a:buClrTx/>
              <a:buSzTx/>
              <a:buFontTx/>
              <a:buNone/>
            </a:pPr>
            <a:r>
              <a:rPr lang="en-US" altLang="en-US" sz="2400" dirty="0">
                <a:latin typeface="+mn-lt"/>
              </a:rPr>
              <a:t>FTP [RFC 959]</a:t>
            </a:r>
            <a:endParaRPr lang="en-US" altLang="en-US" sz="2400" dirty="0">
              <a:latin typeface="+mn-lt"/>
            </a:endParaRPr>
          </a:p>
          <a:p>
            <a:pPr>
              <a:lnSpc>
                <a:spcPct val="110000"/>
              </a:lnSpc>
              <a:spcBef>
                <a:spcPct val="0"/>
              </a:spcBef>
              <a:buClrTx/>
              <a:buSzTx/>
              <a:buFontTx/>
              <a:buNone/>
            </a:pPr>
            <a:r>
              <a:rPr lang="en-US" altLang="en-US" sz="2400" dirty="0">
                <a:latin typeface="+mn-lt"/>
              </a:rPr>
              <a:t>SMTP [RFC 5321]</a:t>
            </a:r>
            <a:endParaRPr lang="en-US" altLang="en-US" sz="2400" dirty="0">
              <a:latin typeface="+mn-lt"/>
            </a:endParaRPr>
          </a:p>
          <a:p>
            <a:pPr>
              <a:lnSpc>
                <a:spcPct val="110000"/>
              </a:lnSpc>
              <a:spcBef>
                <a:spcPct val="0"/>
              </a:spcBef>
              <a:buClrTx/>
              <a:buSzTx/>
              <a:buFontTx/>
              <a:buNone/>
            </a:pPr>
            <a:r>
              <a:rPr lang="en-US" altLang="en-US" sz="2400" dirty="0">
                <a:latin typeface="+mn-lt"/>
              </a:rPr>
              <a:t>HTTP 1.1 [RFC 7320]</a:t>
            </a:r>
            <a:endParaRPr lang="en-US" altLang="en-US" sz="2400" dirty="0">
              <a:latin typeface="+mn-lt"/>
            </a:endParaRPr>
          </a:p>
          <a:p>
            <a:pPr>
              <a:lnSpc>
                <a:spcPct val="110000"/>
              </a:lnSpc>
              <a:spcBef>
                <a:spcPct val="0"/>
              </a:spcBef>
            </a:pPr>
            <a:r>
              <a:rPr lang="en-US" sz="2400" dirty="0">
                <a:latin typeface="+mn-lt"/>
              </a:rPr>
              <a:t>SIP [RFC 3261], RTP [RFC 3550], or proprietary HTTP [RFC 7320], DASH</a:t>
            </a:r>
            <a:endParaRPr lang="en-US" sz="2400" dirty="0">
              <a:latin typeface="+mn-lt"/>
            </a:endParaRPr>
          </a:p>
          <a:p>
            <a:pPr>
              <a:lnSpc>
                <a:spcPct val="110000"/>
              </a:lnSpc>
              <a:spcBef>
                <a:spcPct val="0"/>
              </a:spcBef>
            </a:pPr>
            <a:r>
              <a:rPr lang="en-US" sz="2400" dirty="0">
                <a:latin typeface="+mn-lt"/>
              </a:rPr>
              <a:t>WOW, FPS (proprietary) </a:t>
            </a:r>
            <a:br>
              <a:rPr lang="en-US" altLang="en-US" sz="2400" dirty="0">
                <a:latin typeface="+mn-lt"/>
              </a:rPr>
            </a:br>
            <a:endParaRPr lang="en-US" altLang="en-US" sz="2400" dirty="0">
              <a:latin typeface="+mn-lt"/>
            </a:endParaRPr>
          </a:p>
        </p:txBody>
      </p:sp>
      <p:sp>
        <p:nvSpPr>
          <p:cNvPr id="20" name="Text Box 3"/>
          <p:cNvSpPr txBox="true">
            <a:spLocks noChangeArrowheads="true"/>
          </p:cNvSpPr>
          <p:nvPr/>
        </p:nvSpPr>
        <p:spPr bwMode="auto">
          <a:xfrm>
            <a:off x="7397578" y="1446769"/>
            <a:ext cx="1614616" cy="402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spcBef>
                <a:spcPct val="0"/>
              </a:spcBef>
              <a:buClrTx/>
              <a:buSzTx/>
              <a:buFontTx/>
              <a:buNone/>
            </a:pPr>
            <a:r>
              <a:rPr lang="en-US" altLang="en-US" sz="2400" b="1" dirty="0">
                <a:latin typeface="+mn-lt"/>
              </a:rPr>
              <a:t>transport protocol</a:t>
            </a:r>
            <a:endParaRPr lang="en-US" altLang="en-US" sz="2400" dirty="0">
              <a:latin typeface="+mn-lt"/>
            </a:endParaRPr>
          </a:p>
          <a:p>
            <a:pPr algn="r">
              <a:spcBef>
                <a:spcPct val="0"/>
              </a:spcBef>
              <a:buClrTx/>
              <a:buSzTx/>
              <a:buFontTx/>
              <a:buNone/>
            </a:pPr>
            <a:endParaRPr lang="en-US" altLang="en-US" sz="2400" dirty="0">
              <a:latin typeface="+mn-lt"/>
            </a:endParaRPr>
          </a:p>
          <a:p>
            <a:pPr algn="r">
              <a:lnSpc>
                <a:spcPct val="110000"/>
              </a:lnSpc>
              <a:spcBef>
                <a:spcPct val="0"/>
              </a:spcBef>
              <a:buClrTx/>
              <a:buSzTx/>
              <a:buFontTx/>
              <a:buNone/>
            </a:pPr>
            <a:r>
              <a:rPr lang="en-US" altLang="en-US" sz="2400" dirty="0">
                <a:latin typeface="+mn-lt"/>
              </a:rPr>
              <a:t>TCP</a:t>
            </a:r>
            <a:endParaRPr lang="en-US" altLang="en-US" sz="2400" dirty="0">
              <a:latin typeface="+mn-lt"/>
            </a:endParaRPr>
          </a:p>
          <a:p>
            <a:pPr algn="r">
              <a:lnSpc>
                <a:spcPct val="110000"/>
              </a:lnSpc>
              <a:spcBef>
                <a:spcPct val="0"/>
              </a:spcBef>
              <a:buClrTx/>
              <a:buSzTx/>
              <a:buFontTx/>
              <a:buNone/>
            </a:pPr>
            <a:r>
              <a:rPr lang="en-US" altLang="en-US" sz="2400" dirty="0">
                <a:latin typeface="+mn-lt"/>
              </a:rPr>
              <a:t>TCP</a:t>
            </a:r>
            <a:endParaRPr lang="en-US" altLang="en-US" sz="2400" dirty="0">
              <a:latin typeface="+mn-lt"/>
            </a:endParaRPr>
          </a:p>
          <a:p>
            <a:pPr algn="r">
              <a:lnSpc>
                <a:spcPct val="110000"/>
              </a:lnSpc>
              <a:spcBef>
                <a:spcPct val="0"/>
              </a:spcBef>
              <a:buClrTx/>
              <a:buSzTx/>
              <a:buFontTx/>
              <a:buNone/>
            </a:pPr>
            <a:r>
              <a:rPr lang="en-US" altLang="en-US" sz="2400" dirty="0">
                <a:latin typeface="+mn-lt"/>
              </a:rPr>
              <a:t>TCP</a:t>
            </a:r>
            <a:endParaRPr lang="en-US" altLang="en-US" sz="2400" dirty="0">
              <a:latin typeface="+mn-lt"/>
            </a:endParaRPr>
          </a:p>
          <a:p>
            <a:pPr algn="r">
              <a:lnSpc>
                <a:spcPct val="110000"/>
              </a:lnSpc>
              <a:spcBef>
                <a:spcPct val="0"/>
              </a:spcBef>
              <a:buClrTx/>
              <a:buSzTx/>
              <a:buFontTx/>
              <a:buNone/>
            </a:pPr>
            <a:r>
              <a:rPr lang="en-US" altLang="en-US" sz="2400" dirty="0">
                <a:latin typeface="+mn-lt"/>
              </a:rPr>
              <a:t>TCP or UDP</a:t>
            </a:r>
            <a:endParaRPr lang="en-US" altLang="en-US" sz="2400" dirty="0">
              <a:latin typeface="+mn-lt"/>
            </a:endParaRPr>
          </a:p>
          <a:p>
            <a:pPr algn="r">
              <a:lnSpc>
                <a:spcPct val="110000"/>
              </a:lnSpc>
              <a:spcBef>
                <a:spcPct val="0"/>
              </a:spcBef>
              <a:buClrTx/>
              <a:buSzTx/>
              <a:buFontTx/>
              <a:buNone/>
            </a:pPr>
            <a:endParaRPr lang="en-US" altLang="en-US" sz="2400" dirty="0">
              <a:latin typeface="+mn-lt"/>
            </a:endParaRPr>
          </a:p>
          <a:p>
            <a:pPr algn="r">
              <a:lnSpc>
                <a:spcPct val="110000"/>
              </a:lnSpc>
              <a:spcBef>
                <a:spcPct val="0"/>
              </a:spcBef>
              <a:buClrTx/>
              <a:buSzTx/>
              <a:buFontTx/>
              <a:buNone/>
            </a:pPr>
            <a:r>
              <a:rPr lang="en-US" altLang="en-US" sz="2400" dirty="0">
                <a:latin typeface="+mn-lt"/>
              </a:rPr>
              <a:t>TCP</a:t>
            </a:r>
            <a:endParaRPr lang="en-US" altLang="en-US" sz="2400" dirty="0">
              <a:latin typeface="+mn-lt"/>
            </a:endParaRPr>
          </a:p>
          <a:p>
            <a:pPr algn="r">
              <a:lnSpc>
                <a:spcPct val="110000"/>
              </a:lnSpc>
              <a:spcBef>
                <a:spcPct val="0"/>
              </a:spcBef>
              <a:buClrTx/>
              <a:buSzTx/>
              <a:buFontTx/>
              <a:buNone/>
            </a:pPr>
            <a:r>
              <a:rPr lang="en-US" altLang="en-US" sz="2400" dirty="0">
                <a:latin typeface="+mn-lt"/>
              </a:rPr>
              <a:t>UDP or TCP</a:t>
            </a:r>
            <a:endParaRPr lang="en-US" altLang="en-US" sz="2400" dirty="0">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144473" cy="646331"/>
          </a:xfrm>
          <a:prstGeom prst="rect">
            <a:avLst/>
          </a:prstGeom>
        </p:spPr>
        <p:txBody>
          <a:bodyPr wrap="square">
            <a:spAutoFit/>
          </a:bodyPr>
          <a:lstStyle/>
          <a:p>
            <a:pPr algn="just"/>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p:cNvSpPr/>
          <p:nvPr/>
        </p:nvSpPr>
        <p:spPr>
          <a:xfrm>
            <a:off x="4781916" y="3642664"/>
            <a:ext cx="6833435"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21" name="Rectangle 20"/>
          <p:cNvSpPr/>
          <p:nvPr/>
        </p:nvSpPr>
        <p:spPr>
          <a:xfrm>
            <a:off x="4781916" y="4040269"/>
            <a:ext cx="6575197" cy="461665"/>
          </a:xfrm>
          <a:prstGeom prst="rect">
            <a:avLst/>
          </a:prstGeom>
        </p:spPr>
        <p:txBody>
          <a:bodyPr wrap="square">
            <a:spAutoFit/>
          </a:bodyPr>
          <a:lstStyle/>
          <a:p>
            <a:pPr algn="just"/>
            <a:r>
              <a:rPr lang="en-US" sz="2400" b="1" dirty="0">
                <a:solidFill>
                  <a:srgbClr val="0070C0"/>
                </a:solidFill>
              </a:rPr>
              <a:t>Department of Computer Science and Engineering</a:t>
            </a:r>
            <a:endParaRPr lang="en-IN" sz="2400" b="1" dirty="0">
              <a:solidFill>
                <a:srgbClr val="0070C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pPr algn="just"/>
            <a:r>
              <a:rPr lang="en-US" sz="3600" b="1" cap="all" dirty="0">
                <a:solidFill>
                  <a:schemeClr val="accent2">
                    <a:lumMod val="75000"/>
                  </a:schemeClr>
                </a:solidFill>
              </a:rPr>
              <a:t>COMPUTER NETWORKS</a:t>
            </a:r>
            <a:endParaRPr lang="en-US" sz="3600" b="1" cap="all" dirty="0">
              <a:solidFill>
                <a:schemeClr val="accent2">
                  <a:lumMod val="75000"/>
                </a:schemeClr>
              </a:solidFill>
            </a:endParaRPr>
          </a:p>
        </p:txBody>
      </p:sp>
      <p:sp>
        <p:nvSpPr>
          <p:cNvPr id="13" name="Rectangle 12"/>
          <p:cNvSpPr/>
          <p:nvPr/>
        </p:nvSpPr>
        <p:spPr>
          <a:xfrm>
            <a:off x="598883" y="2888778"/>
            <a:ext cx="7497214" cy="646331"/>
          </a:xfrm>
          <a:prstGeom prst="rect">
            <a:avLst/>
          </a:prstGeom>
        </p:spPr>
        <p:txBody>
          <a:bodyPr wrap="square">
            <a:spAutoFit/>
          </a:bodyPr>
          <a:lstStyle/>
          <a:p>
            <a:pPr algn="just"/>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smtClean="0">
                <a:solidFill>
                  <a:srgbClr val="0070C0"/>
                </a:solidFill>
              </a:rPr>
              <a:t>Department of Computer Science and Engineering</a:t>
            </a:r>
            <a:endParaRPr lang="en-IN" sz="2000" b="1" dirty="0">
              <a:solidFill>
                <a:srgbClr val="0070C0"/>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
        <p:nvSpPr>
          <p:cNvPr id="10" name="Rectangle 9"/>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cxnSp>
        <p:nvCxnSpPr>
          <p:cNvPr id="14" name="Straight Connector 13"/>
          <p:cNvCxnSpPr/>
          <p:nvPr/>
        </p:nvCxnSpPr>
        <p:spPr>
          <a:xfrm>
            <a:off x="-8308" y="854815"/>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3"/>
          <p:cNvSpPr txBox="true">
            <a:spLocks noChangeArrowheads="true"/>
          </p:cNvSpPr>
          <p:nvPr/>
        </p:nvSpPr>
        <p:spPr>
          <a:xfrm>
            <a:off x="310549" y="1868852"/>
            <a:ext cx="8300052" cy="4452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lgn="just">
              <a:lnSpc>
                <a:spcPct val="100000"/>
              </a:lnSpc>
              <a:buNone/>
            </a:pPr>
            <a:r>
              <a:rPr lang="en-US" altLang="en-US" dirty="0">
                <a:solidFill>
                  <a:schemeClr val="bg1">
                    <a:lumMod val="75000"/>
                  </a:schemeClr>
                </a:solidFill>
                <a:cs typeface="Calibri" panose="020F0502020204030204" pitchFamily="34" charset="0"/>
              </a:rPr>
              <a:t>2.1 Principles of Network Applications</a:t>
            </a:r>
            <a:endParaRPr lang="en-US" altLang="en-US" dirty="0">
              <a:solidFill>
                <a:schemeClr val="bg1">
                  <a:lumMod val="75000"/>
                </a:schemeClr>
              </a:solidFill>
              <a:cs typeface="Calibri" panose="020F0502020204030204" pitchFamily="34" charset="0"/>
            </a:endParaRPr>
          </a:p>
          <a:p>
            <a:pPr lvl="1" algn="just">
              <a:lnSpc>
                <a:spcPct val="100000"/>
              </a:lnSpc>
              <a:buClr>
                <a:schemeClr val="bg1">
                  <a:lumMod val="75000"/>
                </a:schemeClr>
              </a:buClr>
              <a:buNone/>
              <a:defRPr/>
            </a:pPr>
            <a:r>
              <a:rPr lang="en-US" altLang="en-US" dirty="0">
                <a:solidFill>
                  <a:schemeClr val="accent2">
                    <a:lumMod val="75000"/>
                  </a:schemeClr>
                </a:solidFill>
              </a:rPr>
              <a:t>2.2</a:t>
            </a:r>
            <a:r>
              <a:rPr lang="en-US" altLang="en-US" dirty="0">
                <a:solidFill>
                  <a:srgbClr val="000099"/>
                </a:solidFill>
              </a:rPr>
              <a:t> </a:t>
            </a:r>
            <a:r>
              <a:rPr lang="en-US" altLang="en-US" dirty="0"/>
              <a:t>Web, HTTP and HTTPS </a:t>
            </a:r>
            <a:endParaRPr lang="en-US" altLang="en-US" dirty="0"/>
          </a:p>
          <a:p>
            <a:pPr marL="0" lvl="1" indent="0" algn="just">
              <a:spcBef>
                <a:spcPts val="1000"/>
              </a:spcBef>
              <a:buClr>
                <a:schemeClr val="bg1">
                  <a:lumMod val="75000"/>
                </a:schemeClr>
              </a:buClr>
              <a:buNone/>
              <a:defRPr/>
            </a:pPr>
            <a:r>
              <a:rPr lang="en-US" altLang="en-US" dirty="0">
                <a:solidFill>
                  <a:schemeClr val="bg1">
                    <a:lumMod val="75000"/>
                  </a:schemeClr>
                </a:solidFill>
                <a:cs typeface="Calibri" panose="020F0502020204030204" pitchFamily="34" charset="0"/>
              </a:rPr>
              <a:t>       2.3 The Domain Name System</a:t>
            </a:r>
            <a:endParaRPr lang="en-US" altLang="en-US" dirty="0">
              <a:solidFill>
                <a:schemeClr val="bg1">
                  <a:lumMod val="75000"/>
                </a:schemeClr>
              </a:solidFill>
              <a:cs typeface="Calibri" panose="020F0502020204030204" pitchFamily="34" charset="0"/>
            </a:endParaRPr>
          </a:p>
          <a:p>
            <a:pPr marL="0" lvl="1" indent="0" algn="just">
              <a:spcBef>
                <a:spcPts val="1000"/>
              </a:spcBef>
              <a:buClr>
                <a:schemeClr val="bg1">
                  <a:lumMod val="75000"/>
                </a:schemeClr>
              </a:buClr>
              <a:buNone/>
              <a:defRPr/>
            </a:pPr>
            <a:r>
              <a:rPr lang="en-US" altLang="en-US" dirty="0">
                <a:solidFill>
                  <a:schemeClr val="bg1">
                    <a:lumMod val="75000"/>
                  </a:schemeClr>
                </a:solidFill>
                <a:cs typeface="Calibri" panose="020F0502020204030204" pitchFamily="34" charset="0"/>
              </a:rPr>
              <a:t>       2.4 P2P Applications</a:t>
            </a:r>
            <a:endParaRPr lang="en-US" altLang="en-US" dirty="0">
              <a:solidFill>
                <a:schemeClr val="bg1">
                  <a:lumMod val="75000"/>
                </a:schemeClr>
              </a:solidFill>
              <a:cs typeface="Calibri" panose="020F0502020204030204" pitchFamily="34" charset="0"/>
            </a:endParaRPr>
          </a:p>
          <a:p>
            <a:pPr marL="0" lvl="1" indent="0" algn="just">
              <a:spcBef>
                <a:spcPts val="1000"/>
              </a:spcBef>
              <a:buClr>
                <a:schemeClr val="bg1">
                  <a:lumMod val="75000"/>
                </a:schemeClr>
              </a:buClr>
              <a:buNone/>
              <a:defRPr/>
            </a:pPr>
            <a:r>
              <a:rPr lang="en-US" altLang="en-US" dirty="0">
                <a:solidFill>
                  <a:schemeClr val="bg1">
                    <a:lumMod val="75000"/>
                  </a:schemeClr>
                </a:solidFill>
                <a:cs typeface="Calibri" panose="020F0502020204030204" pitchFamily="34" charset="0"/>
              </a:rPr>
              <a:t>       2.5 Socket Programming with TCP &amp; UDP</a:t>
            </a:r>
            <a:endParaRPr lang="en-US" altLang="en-US" dirty="0">
              <a:solidFill>
                <a:schemeClr val="bg1">
                  <a:lumMod val="75000"/>
                </a:schemeClr>
              </a:solidFill>
              <a:cs typeface="Calibri" panose="020F0502020204030204" pitchFamily="34" charset="0"/>
            </a:endParaRPr>
          </a:p>
          <a:p>
            <a:pPr marL="0" lvl="1" indent="0" algn="just">
              <a:spcBef>
                <a:spcPts val="1000"/>
              </a:spcBef>
              <a:buClr>
                <a:schemeClr val="bg1">
                  <a:lumMod val="75000"/>
                </a:schemeClr>
              </a:buClr>
              <a:buNone/>
              <a:defRPr/>
            </a:pPr>
            <a:r>
              <a:rPr lang="en-US" altLang="en-US" dirty="0">
                <a:solidFill>
                  <a:schemeClr val="bg1">
                    <a:lumMod val="75000"/>
                  </a:schemeClr>
                </a:solidFill>
                <a:cs typeface="Calibri" panose="020F0502020204030204" pitchFamily="34" charset="0"/>
              </a:rPr>
              <a:t>       2.6 Other Application Layer Protocols </a:t>
            </a:r>
            <a:endParaRPr lang="en-US" altLang="en-US" dirty="0">
              <a:solidFill>
                <a:schemeClr val="bg1">
                  <a:lumMod val="75000"/>
                </a:schemeClr>
              </a:solidFill>
              <a:cs typeface="Calibri" panose="020F0502020204030204" pitchFamily="34" charset="0"/>
            </a:endParaRPr>
          </a:p>
        </p:txBody>
      </p:sp>
      <p:sp>
        <p:nvSpPr>
          <p:cNvPr id="9" name="Rectangle 8"/>
          <p:cNvSpPr/>
          <p:nvPr/>
        </p:nvSpPr>
        <p:spPr>
          <a:xfrm>
            <a:off x="393111" y="1126730"/>
            <a:ext cx="3457100" cy="461665"/>
          </a:xfrm>
          <a:prstGeom prst="rect">
            <a:avLst/>
          </a:prstGeom>
        </p:spPr>
        <p:txBody>
          <a:bodyPr wrap="none">
            <a:spAutoFit/>
          </a:bodyPr>
          <a:lstStyle/>
          <a:p>
            <a:pPr algn="just"/>
            <a:r>
              <a:rPr lang="en-GB" sz="2400" b="1" dirty="0">
                <a:solidFill>
                  <a:schemeClr val="accent2">
                    <a:lumMod val="75000"/>
                  </a:schemeClr>
                </a:solidFill>
              </a:rPr>
              <a:t>Unit – 2 Application Layer</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Web, HTTP and HTTPS</a:t>
            </a:r>
            <a:endParaRPr lang="en-IN" sz="2400" b="1" dirty="0">
              <a:solidFill>
                <a:schemeClr val="accent2">
                  <a:lumMod val="75000"/>
                </a:schemeClr>
              </a:solidFill>
            </a:endParaRPr>
          </a:p>
        </p:txBody>
      </p:sp>
      <p:sp>
        <p:nvSpPr>
          <p:cNvPr id="8" name="Rectangle 3"/>
          <p:cNvSpPr txBox="true">
            <a:spLocks noChangeArrowheads="true"/>
          </p:cNvSpPr>
          <p:nvPr/>
        </p:nvSpPr>
        <p:spPr>
          <a:xfrm>
            <a:off x="394687" y="1559756"/>
            <a:ext cx="8964934"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Font typeface="Wingdings" panose="05000000000000000000" pitchFamily="2" charset="2"/>
              <a:buNone/>
            </a:pPr>
            <a:r>
              <a:rPr lang="en-US" altLang="en-US" sz="2400" i="1" dirty="0">
                <a:ea typeface="MS PGothic" panose="020B0600070205080204" pitchFamily="34" charset="-128"/>
              </a:rPr>
              <a:t>First, a quick review…</a:t>
            </a:r>
            <a:endParaRPr lang="en-US" altLang="en-US" sz="2400" i="1" dirty="0">
              <a:ea typeface="MS PGothic" panose="020B0600070205080204" pitchFamily="34" charset="-128"/>
            </a:endParaRPr>
          </a:p>
          <a:p>
            <a:pPr marL="228600" indent="-228600" algn="just">
              <a:lnSpc>
                <a:spcPct val="100000"/>
              </a:lnSpc>
              <a:spcBef>
                <a:spcPts val="0"/>
              </a:spcBef>
              <a:buClr>
                <a:schemeClr val="accent2">
                  <a:lumMod val="75000"/>
                </a:schemeClr>
              </a:buClr>
            </a:pPr>
            <a:r>
              <a:rPr lang="en-US" altLang="en-US" sz="2400" dirty="0">
                <a:ea typeface="MS PGothic" panose="020B0600070205080204" pitchFamily="34" charset="-128"/>
              </a:rPr>
              <a:t>web page consists of </a:t>
            </a:r>
            <a:r>
              <a:rPr lang="en-US" altLang="en-US" sz="2400" i="1" dirty="0">
                <a:solidFill>
                  <a:srgbClr val="C00000"/>
                </a:solidFill>
                <a:ea typeface="MS PGothic" panose="020B0600070205080204" pitchFamily="34" charset="-128"/>
              </a:rPr>
              <a:t>objects, </a:t>
            </a:r>
            <a:r>
              <a:rPr lang="en-US" altLang="en-US" sz="2400" dirty="0">
                <a:ea typeface="MS PGothic" panose="020B0600070205080204" pitchFamily="34" charset="-128"/>
              </a:rPr>
              <a:t>each of</a:t>
            </a:r>
            <a:r>
              <a:rPr lang="en-US" altLang="en-US" sz="2400" i="1" dirty="0">
                <a:solidFill>
                  <a:srgbClr val="C00000"/>
                </a:solidFill>
                <a:ea typeface="MS PGothic" panose="020B0600070205080204" pitchFamily="34" charset="-128"/>
              </a:rPr>
              <a:t> </a:t>
            </a:r>
            <a:r>
              <a:rPr lang="en-US" altLang="en-US" sz="2400" dirty="0">
                <a:ea typeface="MS PGothic" panose="020B0600070205080204" pitchFamily="34" charset="-128"/>
              </a:rPr>
              <a:t>which can be stored on different Web servers</a:t>
            </a:r>
            <a:endParaRPr lang="en-US" altLang="en-US" sz="2400" dirty="0">
              <a:ea typeface="MS PGothic" panose="020B0600070205080204" pitchFamily="34" charset="-128"/>
            </a:endParaRPr>
          </a:p>
          <a:p>
            <a:pPr marL="228600" indent="-228600" algn="just">
              <a:lnSpc>
                <a:spcPct val="100000"/>
              </a:lnSpc>
              <a:spcBef>
                <a:spcPts val="0"/>
              </a:spcBef>
              <a:buClr>
                <a:schemeClr val="accent2">
                  <a:lumMod val="75000"/>
                </a:schemeClr>
              </a:buClr>
            </a:pPr>
            <a:r>
              <a:rPr lang="en-US" altLang="en-US" sz="2400" dirty="0">
                <a:ea typeface="MS PGothic" panose="020B0600070205080204" pitchFamily="34" charset="-128"/>
              </a:rPr>
              <a:t>object can be HTML file, JPEG image, Java applet, audio file,…</a:t>
            </a:r>
            <a:endParaRPr lang="en-US" altLang="en-US" sz="2400" dirty="0">
              <a:ea typeface="MS PGothic" panose="020B0600070205080204" pitchFamily="34" charset="-128"/>
            </a:endParaRPr>
          </a:p>
          <a:p>
            <a:pPr marL="228600" indent="-228600" algn="just">
              <a:lnSpc>
                <a:spcPct val="100000"/>
              </a:lnSpc>
              <a:spcBef>
                <a:spcPts val="0"/>
              </a:spcBef>
              <a:buClr>
                <a:schemeClr val="accent2">
                  <a:lumMod val="75000"/>
                </a:schemeClr>
              </a:buClr>
            </a:pPr>
            <a:r>
              <a:rPr lang="en-US" altLang="en-US" sz="2400" dirty="0">
                <a:ea typeface="MS PGothic" panose="020B0600070205080204" pitchFamily="34" charset="-128"/>
              </a:rPr>
              <a:t>web page consists of </a:t>
            </a:r>
            <a:r>
              <a:rPr lang="en-US" altLang="en-US" sz="2400" i="1" dirty="0">
                <a:solidFill>
                  <a:srgbClr val="CC0000"/>
                </a:solidFill>
                <a:ea typeface="MS PGothic" panose="020B0600070205080204" pitchFamily="34" charset="-128"/>
              </a:rPr>
              <a:t>base </a:t>
            </a:r>
            <a:r>
              <a:rPr lang="en-US" altLang="en-US" sz="2400" i="1" dirty="0" smtClean="0">
                <a:solidFill>
                  <a:srgbClr val="CC0000"/>
                </a:solidFill>
                <a:ea typeface="MS PGothic" panose="020B0600070205080204" pitchFamily="34" charset="-128"/>
              </a:rPr>
              <a:t>HTML–file</a:t>
            </a:r>
            <a:r>
              <a:rPr lang="en-US" altLang="en-US" sz="2400" dirty="0" smtClean="0">
                <a:ea typeface="MS PGothic" panose="020B0600070205080204" pitchFamily="34" charset="-128"/>
              </a:rPr>
              <a:t> </a:t>
            </a:r>
            <a:r>
              <a:rPr lang="en-US" altLang="en-US" sz="2400" dirty="0">
                <a:ea typeface="MS PGothic" panose="020B0600070205080204" pitchFamily="34" charset="-128"/>
              </a:rPr>
              <a:t>which includes </a:t>
            </a:r>
            <a:r>
              <a:rPr lang="en-US" altLang="en-US" sz="2400" i="1" dirty="0">
                <a:solidFill>
                  <a:srgbClr val="CC0000"/>
                </a:solidFill>
                <a:ea typeface="MS PGothic" panose="020B0600070205080204" pitchFamily="34" charset="-128"/>
              </a:rPr>
              <a:t>several referenced objects</a:t>
            </a:r>
            <a:r>
              <a:rPr lang="en-US" altLang="en-US" sz="2400" i="1" dirty="0">
                <a:ea typeface="MS PGothic" panose="020B0600070205080204" pitchFamily="34" charset="-128"/>
              </a:rPr>
              <a:t>, each </a:t>
            </a:r>
            <a:r>
              <a:rPr lang="en-US" altLang="en-US" sz="2400" dirty="0">
                <a:ea typeface="MS PGothic" panose="020B0600070205080204" pitchFamily="34" charset="-128"/>
              </a:rPr>
              <a:t>addressable by a </a:t>
            </a:r>
            <a:r>
              <a:rPr lang="en-US" altLang="en-US" sz="2400" i="1" dirty="0">
                <a:solidFill>
                  <a:srgbClr val="CC0000"/>
                </a:solidFill>
                <a:ea typeface="MS PGothic" panose="020B0600070205080204" pitchFamily="34" charset="-128"/>
              </a:rPr>
              <a:t>URL</a:t>
            </a:r>
            <a:r>
              <a:rPr lang="en-US" altLang="en-US" sz="2400" i="1" dirty="0">
                <a:ea typeface="MS PGothic" panose="020B0600070205080204" pitchFamily="34" charset="-128"/>
              </a:rPr>
              <a:t>,</a:t>
            </a:r>
            <a:r>
              <a:rPr lang="en-US" altLang="en-US" sz="2400" i="1" dirty="0">
                <a:solidFill>
                  <a:srgbClr val="CC0000"/>
                </a:solidFill>
                <a:ea typeface="MS PGothic" panose="020B0600070205080204" pitchFamily="34" charset="-128"/>
              </a:rPr>
              <a:t> </a:t>
            </a:r>
            <a:r>
              <a:rPr lang="en-US" altLang="en-US" sz="2400" dirty="0">
                <a:ea typeface="MS PGothic" panose="020B0600070205080204" pitchFamily="34" charset="-128"/>
              </a:rPr>
              <a:t>e.g.,</a:t>
            </a:r>
            <a:endParaRPr lang="en-US" altLang="en-US" sz="2400" dirty="0">
              <a:ea typeface="MS PGothic" panose="020B0600070205080204" pitchFamily="34" charset="-128"/>
            </a:endParaRPr>
          </a:p>
          <a:p>
            <a:pPr marL="228600" indent="-228600" algn="just">
              <a:lnSpc>
                <a:spcPct val="100000"/>
              </a:lnSpc>
              <a:spcBef>
                <a:spcPts val="0"/>
              </a:spcBef>
              <a:buClr>
                <a:schemeClr val="accent2">
                  <a:lumMod val="75000"/>
                </a:schemeClr>
              </a:buClr>
            </a:pPr>
            <a:r>
              <a:rPr lang="en-US" sz="2400" dirty="0"/>
              <a:t>If a Web page contains HTML text and 5 JPEG images, then the Web page has 6 objects: the base HTML file plus the 5 images.</a:t>
            </a:r>
            <a:endParaRPr lang="en-US" altLang="en-US" sz="2000" dirty="0">
              <a:ea typeface="MS PGothic" panose="020B0600070205080204" pitchFamily="34" charset="-128"/>
            </a:endParaRPr>
          </a:p>
          <a:p>
            <a:pPr algn="just">
              <a:lnSpc>
                <a:spcPct val="100000"/>
              </a:lnSpc>
              <a:spcBef>
                <a:spcPts val="0"/>
              </a:spcBef>
              <a:buFont typeface="Wingdings" panose="05000000000000000000" pitchFamily="2" charset="2"/>
              <a:buNone/>
            </a:pPr>
            <a:endParaRPr lang="en-US" altLang="en-US" sz="2000" dirty="0">
              <a:ea typeface="MS PGothic" panose="020B0600070205080204" pitchFamily="34" charset="-128"/>
            </a:endParaRPr>
          </a:p>
        </p:txBody>
      </p:sp>
      <p:grpSp>
        <p:nvGrpSpPr>
          <p:cNvPr id="2" name="Group 10"/>
          <p:cNvGrpSpPr/>
          <p:nvPr/>
        </p:nvGrpSpPr>
        <p:grpSpPr bwMode="auto">
          <a:xfrm>
            <a:off x="1024125" y="4704789"/>
            <a:ext cx="6804025" cy="1087438"/>
            <a:chOff x="808" y="2955"/>
            <a:chExt cx="4286" cy="685"/>
          </a:xfrm>
        </p:grpSpPr>
        <p:sp>
          <p:nvSpPr>
            <p:cNvPr id="11" name="Text Box 5"/>
            <p:cNvSpPr txBox="true">
              <a:spLocks noChangeArrowheads="true"/>
            </p:cNvSpPr>
            <p:nvPr/>
          </p:nvSpPr>
          <p:spPr bwMode="auto">
            <a:xfrm>
              <a:off x="1127" y="2955"/>
              <a:ext cx="350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dirty="0" err="1">
                  <a:latin typeface="Courier New" panose="02070309020205020404" pitchFamily="49" charset="0"/>
                </a:rPr>
                <a:t>www.someschool.edu</a:t>
              </a:r>
              <a:r>
                <a:rPr lang="en-US" altLang="en-US" dirty="0">
                  <a:latin typeface="Courier New" panose="02070309020205020404" pitchFamily="49" charset="0"/>
                </a:rPr>
                <a:t>/</a:t>
              </a:r>
              <a:r>
                <a:rPr lang="en-US" altLang="en-US" dirty="0" err="1">
                  <a:latin typeface="Courier New" panose="02070309020205020404" pitchFamily="49" charset="0"/>
                </a:rPr>
                <a:t>someDept</a:t>
              </a:r>
              <a:r>
                <a:rPr lang="en-US" altLang="en-US" dirty="0">
                  <a:latin typeface="Courier New" panose="02070309020205020404" pitchFamily="49" charset="0"/>
                </a:rPr>
                <a:t>/</a:t>
              </a:r>
              <a:r>
                <a:rPr lang="en-US" altLang="en-US" dirty="0" err="1">
                  <a:latin typeface="Courier New" panose="02070309020205020404" pitchFamily="49" charset="0"/>
                </a:rPr>
                <a:t>pic.gif</a:t>
              </a:r>
              <a:endParaRPr lang="en-US" altLang="en-US" dirty="0">
                <a:latin typeface="Courier New" panose="02070309020205020404" pitchFamily="49" charset="0"/>
              </a:endParaRPr>
            </a:p>
          </p:txBody>
        </p:sp>
        <p:sp>
          <p:nvSpPr>
            <p:cNvPr id="12" name="AutoShape 6"/>
            <p:cNvSpPr/>
            <p:nvPr/>
          </p:nvSpPr>
          <p:spPr bwMode="auto">
            <a:xfrm rot="-5400000">
              <a:off x="1821" y="2281"/>
              <a:ext cx="57" cy="2083"/>
            </a:xfrm>
            <a:prstGeom prst="leftBrace">
              <a:avLst>
                <a:gd name="adj1" fmla="val 304532"/>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Comic Sans MS" panose="030F0702030302020204" pitchFamily="66" charset="0"/>
              </a:endParaRPr>
            </a:p>
          </p:txBody>
        </p:sp>
        <p:sp>
          <p:nvSpPr>
            <p:cNvPr id="14" name="AutoShape 7"/>
            <p:cNvSpPr/>
            <p:nvPr/>
          </p:nvSpPr>
          <p:spPr bwMode="auto">
            <a:xfrm rot="-5400000">
              <a:off x="4024" y="2277"/>
              <a:ext cx="57" cy="2083"/>
            </a:xfrm>
            <a:prstGeom prst="leftBrace">
              <a:avLst>
                <a:gd name="adj1" fmla="val 304532"/>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Comic Sans MS" panose="030F0702030302020204" pitchFamily="66" charset="0"/>
              </a:endParaRPr>
            </a:p>
          </p:txBody>
        </p:sp>
        <p:sp>
          <p:nvSpPr>
            <p:cNvPr id="15" name="Text Box 8"/>
            <p:cNvSpPr txBox="true">
              <a:spLocks noChangeArrowheads="true"/>
            </p:cNvSpPr>
            <p:nvPr/>
          </p:nvSpPr>
          <p:spPr bwMode="auto">
            <a:xfrm>
              <a:off x="1389" y="3388"/>
              <a:ext cx="8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a:t>host name</a:t>
              </a:r>
              <a:endParaRPr lang="en-US" altLang="en-US"/>
            </a:p>
          </p:txBody>
        </p:sp>
        <p:sp>
          <p:nvSpPr>
            <p:cNvPr id="16" name="Text Box 9"/>
            <p:cNvSpPr txBox="true">
              <a:spLocks noChangeArrowheads="true"/>
            </p:cNvSpPr>
            <p:nvPr/>
          </p:nvSpPr>
          <p:spPr bwMode="auto">
            <a:xfrm>
              <a:off x="3485" y="3338"/>
              <a:ext cx="8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a:t>path</a:t>
              </a:r>
              <a:r>
                <a:rPr lang="en-US" altLang="en-US">
                  <a:latin typeface="Comic Sans MS" panose="030F0702030302020204" pitchFamily="66" charset="0"/>
                </a:rPr>
                <a:t> </a:t>
              </a:r>
              <a:r>
                <a:rPr lang="en-US" altLang="en-US"/>
                <a:t>name</a:t>
              </a:r>
              <a:endParaRPr lang="en-US"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Overview</a:t>
            </a:r>
            <a:endParaRPr lang="en-IN" sz="2400" b="1" dirty="0">
              <a:solidFill>
                <a:schemeClr val="accent2">
                  <a:lumMod val="75000"/>
                </a:schemeClr>
              </a:solidFill>
            </a:endParaRPr>
          </a:p>
        </p:txBody>
      </p:sp>
      <p:sp>
        <p:nvSpPr>
          <p:cNvPr id="8" name="Rectangle 3"/>
          <p:cNvSpPr txBox="true">
            <a:spLocks noChangeArrowheads="true"/>
          </p:cNvSpPr>
          <p:nvPr/>
        </p:nvSpPr>
        <p:spPr bwMode="auto">
          <a:xfrm>
            <a:off x="197922" y="1722780"/>
            <a:ext cx="4664129" cy="326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75000"/>
              </a:lnSpc>
              <a:buClr>
                <a:schemeClr val="accent2">
                  <a:lumMod val="75000"/>
                </a:schemeClr>
              </a:buClr>
              <a:buFont typeface="Wingdings" panose="05000000000000000000" pitchFamily="2" charset="2"/>
              <a:buNone/>
            </a:pPr>
            <a:r>
              <a:rPr lang="en-US" altLang="en-US" sz="2400" kern="0" dirty="0">
                <a:solidFill>
                  <a:srgbClr val="CC0000"/>
                </a:solidFill>
                <a:latin typeface="+mn-lt"/>
                <a:ea typeface="MS PGothic" panose="020B0600070205080204" pitchFamily="34" charset="-128"/>
                <a:cs typeface="Calibri" panose="020F0502020204030204" pitchFamily="34" charset="0"/>
              </a:rPr>
              <a:t>HTTP: hypertext transfer protocol</a:t>
            </a:r>
            <a:endParaRPr lang="en-US" altLang="en-US" sz="2400" kern="0" dirty="0">
              <a:solidFill>
                <a:srgbClr val="CC0000"/>
              </a:solidFill>
              <a:latin typeface="+mn-lt"/>
              <a:ea typeface="MS PGothic" panose="020B0600070205080204" pitchFamily="34" charset="-128"/>
              <a:cs typeface="Calibri" panose="020F0502020204030204" pitchFamily="34" charset="0"/>
            </a:endParaRPr>
          </a:p>
          <a:p>
            <a:pPr algn="just">
              <a:lnSpc>
                <a:spcPct val="75000"/>
              </a:lnSpc>
              <a:buClr>
                <a:schemeClr val="accent2">
                  <a:lumMod val="75000"/>
                </a:schemeClr>
              </a:buClr>
            </a:pPr>
            <a:r>
              <a:rPr lang="en-US" altLang="en-US" sz="2400" kern="0" dirty="0">
                <a:latin typeface="+mn-lt"/>
                <a:ea typeface="MS PGothic" panose="020B0600070205080204" pitchFamily="34" charset="-128"/>
                <a:cs typeface="Calibri" panose="020F0502020204030204" pitchFamily="34" charset="0"/>
              </a:rPr>
              <a:t>Web</a:t>
            </a:r>
            <a:r>
              <a:rPr lang="ja-JP" altLang="en-US" sz="2400" kern="0" dirty="0">
                <a:latin typeface="+mn-lt"/>
                <a:ea typeface="MS PGothic" panose="020B0600070205080204" pitchFamily="34" charset="-128"/>
                <a:cs typeface="Calibri" panose="020F0502020204030204" pitchFamily="34" charset="0"/>
              </a:rPr>
              <a:t>’</a:t>
            </a:r>
            <a:r>
              <a:rPr lang="en-US" altLang="ja-JP" sz="2400" kern="0" dirty="0">
                <a:latin typeface="+mn-lt"/>
                <a:ea typeface="MS PGothic" panose="020B0600070205080204" pitchFamily="34" charset="-128"/>
                <a:cs typeface="Calibri" panose="020F0502020204030204" pitchFamily="34" charset="0"/>
              </a:rPr>
              <a:t>s application layer protocol</a:t>
            </a:r>
            <a:endParaRPr lang="en-US" altLang="ja-JP" sz="2400" kern="0" dirty="0">
              <a:latin typeface="+mn-lt"/>
              <a:ea typeface="MS PGothic" panose="020B0600070205080204" pitchFamily="34" charset="-128"/>
              <a:cs typeface="Calibri" panose="020F0502020204030204" pitchFamily="34" charset="0"/>
            </a:endParaRPr>
          </a:p>
          <a:p>
            <a:pPr algn="just">
              <a:lnSpc>
                <a:spcPct val="75000"/>
              </a:lnSpc>
              <a:buClr>
                <a:schemeClr val="accent2">
                  <a:lumMod val="75000"/>
                </a:schemeClr>
              </a:buClr>
            </a:pPr>
            <a:r>
              <a:rPr lang="en-US" altLang="en-US" sz="2400" kern="0" dirty="0">
                <a:latin typeface="+mn-lt"/>
                <a:ea typeface="MS PGothic" panose="020B0600070205080204" pitchFamily="34" charset="-128"/>
                <a:cs typeface="Calibri" panose="020F0502020204030204" pitchFamily="34" charset="0"/>
              </a:rPr>
              <a:t>client/server model:</a:t>
            </a:r>
            <a:endParaRPr lang="en-US" altLang="en-US" sz="2400" kern="0" dirty="0">
              <a:latin typeface="+mn-lt"/>
              <a:ea typeface="MS PGothic" panose="020B0600070205080204" pitchFamily="34" charset="-128"/>
              <a:cs typeface="Calibri" panose="020F0502020204030204" pitchFamily="34" charset="0"/>
            </a:endParaRPr>
          </a:p>
          <a:p>
            <a:pPr marL="685800" lvl="1" indent="-228600" algn="just">
              <a:lnSpc>
                <a:spcPct val="90000"/>
              </a:lnSpc>
              <a:buClr>
                <a:schemeClr val="accent2">
                  <a:lumMod val="75000"/>
                </a:schemeClr>
              </a:buClr>
            </a:pPr>
            <a:r>
              <a:rPr lang="en-US" altLang="en-US" sz="2200" i="1" kern="0" dirty="0">
                <a:solidFill>
                  <a:srgbClr val="CC0000"/>
                </a:solidFill>
                <a:latin typeface="+mn-lt"/>
                <a:ea typeface="MS PGothic" panose="020B0600070205080204" pitchFamily="34" charset="-128"/>
                <a:cs typeface="Calibri" panose="020F0502020204030204" pitchFamily="34" charset="0"/>
              </a:rPr>
              <a:t>client</a:t>
            </a:r>
            <a:r>
              <a:rPr lang="en-US" altLang="en-US" sz="2200" i="1" kern="0" dirty="0">
                <a:solidFill>
                  <a:srgbClr val="FF0000"/>
                </a:solidFill>
                <a:latin typeface="+mn-lt"/>
                <a:ea typeface="MS PGothic" panose="020B0600070205080204" pitchFamily="34" charset="-128"/>
                <a:cs typeface="Calibri" panose="020F0502020204030204" pitchFamily="34" charset="0"/>
              </a:rPr>
              <a:t>:</a:t>
            </a:r>
            <a:r>
              <a:rPr lang="en-US" altLang="en-US" sz="2200" kern="0" dirty="0">
                <a:latin typeface="+mn-lt"/>
                <a:ea typeface="MS PGothic" panose="020B0600070205080204" pitchFamily="34" charset="-128"/>
                <a:cs typeface="Calibri" panose="020F0502020204030204" pitchFamily="34" charset="0"/>
              </a:rPr>
              <a:t> browser that requests, receives, (using HTTP protocol) and </a:t>
            </a:r>
            <a:r>
              <a:rPr lang="ja-JP" altLang="en-US" sz="2200" kern="0" dirty="0">
                <a:latin typeface="+mn-lt"/>
                <a:ea typeface="MS PGothic" panose="020B0600070205080204" pitchFamily="34" charset="-128"/>
                <a:cs typeface="Calibri" panose="020F0502020204030204" pitchFamily="34" charset="0"/>
              </a:rPr>
              <a:t>“</a:t>
            </a:r>
            <a:r>
              <a:rPr lang="en-US" altLang="ja-JP" sz="2200" kern="0" dirty="0">
                <a:latin typeface="+mn-lt"/>
                <a:ea typeface="MS PGothic" panose="020B0600070205080204" pitchFamily="34" charset="-128"/>
                <a:cs typeface="Calibri" panose="020F0502020204030204" pitchFamily="34" charset="0"/>
              </a:rPr>
              <a:t>displays</a:t>
            </a:r>
            <a:r>
              <a:rPr lang="ja-JP" altLang="en-US" sz="2200" kern="0" dirty="0">
                <a:latin typeface="+mn-lt"/>
                <a:ea typeface="MS PGothic" panose="020B0600070205080204" pitchFamily="34" charset="-128"/>
                <a:cs typeface="Calibri" panose="020F0502020204030204" pitchFamily="34" charset="0"/>
              </a:rPr>
              <a:t>”</a:t>
            </a:r>
            <a:r>
              <a:rPr lang="en-US" altLang="ja-JP" sz="2200" kern="0" dirty="0">
                <a:latin typeface="+mn-lt"/>
                <a:ea typeface="MS PGothic" panose="020B0600070205080204" pitchFamily="34" charset="-128"/>
                <a:cs typeface="Calibri" panose="020F0502020204030204" pitchFamily="34" charset="0"/>
              </a:rPr>
              <a:t> Web objects </a:t>
            </a:r>
            <a:endParaRPr lang="en-US" altLang="ja-JP" sz="2200" kern="0" dirty="0">
              <a:latin typeface="+mn-lt"/>
              <a:ea typeface="MS PGothic" panose="020B0600070205080204" pitchFamily="34" charset="-128"/>
              <a:cs typeface="Calibri" panose="020F0502020204030204" pitchFamily="34" charset="0"/>
            </a:endParaRPr>
          </a:p>
          <a:p>
            <a:pPr marL="685800" lvl="1" indent="-228600" algn="just">
              <a:lnSpc>
                <a:spcPct val="90000"/>
              </a:lnSpc>
              <a:buClr>
                <a:schemeClr val="accent2">
                  <a:lumMod val="75000"/>
                </a:schemeClr>
              </a:buClr>
            </a:pPr>
            <a:r>
              <a:rPr lang="en-US" altLang="en-US" sz="2200" i="1" kern="0" dirty="0">
                <a:solidFill>
                  <a:srgbClr val="CC0000"/>
                </a:solidFill>
                <a:latin typeface="+mn-lt"/>
                <a:ea typeface="MS PGothic" panose="020B0600070205080204" pitchFamily="34" charset="-128"/>
                <a:cs typeface="Calibri" panose="020F0502020204030204" pitchFamily="34" charset="0"/>
              </a:rPr>
              <a:t>server:</a:t>
            </a:r>
            <a:r>
              <a:rPr lang="en-US" altLang="en-US" sz="2200" kern="0" dirty="0">
                <a:latin typeface="+mn-lt"/>
                <a:ea typeface="MS PGothic" panose="020B0600070205080204" pitchFamily="34" charset="-128"/>
                <a:cs typeface="Calibri" panose="020F0502020204030204" pitchFamily="34" charset="0"/>
              </a:rPr>
              <a:t> Web server sends (using HTTP protocol) objects in response to requests</a:t>
            </a:r>
            <a:endParaRPr lang="en-US" altLang="en-US" sz="2200" kern="0" dirty="0">
              <a:latin typeface="+mn-lt"/>
              <a:ea typeface="MS PGothic" panose="020B0600070205080204" pitchFamily="34" charset="-128"/>
              <a:cs typeface="Calibri" panose="020F0502020204030204" pitchFamily="34" charset="0"/>
            </a:endParaRPr>
          </a:p>
          <a:p>
            <a:pPr algn="just">
              <a:lnSpc>
                <a:spcPct val="75000"/>
              </a:lnSpc>
              <a:buClr>
                <a:schemeClr val="accent2">
                  <a:lumMod val="75000"/>
                </a:schemeClr>
              </a:buClr>
              <a:buFont typeface="Wingdings" panose="05000000000000000000" pitchFamily="2" charset="2"/>
              <a:buNone/>
            </a:pPr>
            <a:endParaRPr lang="en-US" altLang="en-US" sz="2400" kern="0" dirty="0">
              <a:latin typeface="+mn-lt"/>
              <a:ea typeface="MS PGothic" panose="020B0600070205080204" pitchFamily="34" charset="-128"/>
              <a:cs typeface="Calibri" panose="020F0502020204030204" pitchFamily="34" charset="0"/>
            </a:endParaRPr>
          </a:p>
        </p:txBody>
      </p:sp>
      <p:sp>
        <p:nvSpPr>
          <p:cNvPr id="9" name="Text Box 7"/>
          <p:cNvSpPr txBox="true">
            <a:spLocks noChangeArrowheads="true"/>
          </p:cNvSpPr>
          <p:nvPr/>
        </p:nvSpPr>
        <p:spPr bwMode="auto">
          <a:xfrm>
            <a:off x="4862051" y="2687077"/>
            <a:ext cx="22705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9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PC running</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0" marR="0" lvl="0" indent="0" algn="ctr" defTabSz="914400" eaLnBrk="0" fontAlgn="base" latinLnBrk="0" hangingPunct="0">
              <a:lnSpc>
                <a:spcPct val="9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Firefox browser</a:t>
            </a:r>
            <a:endParaRPr kumimoji="0" lang="en-US" altLang="en-US" sz="3200"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sp>
        <p:nvSpPr>
          <p:cNvPr id="11" name="Text Box 9"/>
          <p:cNvSpPr txBox="true">
            <a:spLocks noChangeArrowheads="true"/>
          </p:cNvSpPr>
          <p:nvPr/>
        </p:nvSpPr>
        <p:spPr bwMode="auto">
          <a:xfrm>
            <a:off x="7933029" y="4162625"/>
            <a:ext cx="24145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9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server running</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0" marR="0" lvl="0" indent="0" algn="ctr" defTabSz="914400" eaLnBrk="0" fontAlgn="base" latinLnBrk="0" hangingPunct="0">
              <a:lnSpc>
                <a:spcPct val="9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Apache/IIS Web</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0" marR="0" lvl="0" indent="0" algn="ctr" defTabSz="914400" eaLnBrk="0" fontAlgn="base" latinLnBrk="0" hangingPunct="0">
              <a:lnSpc>
                <a:spcPct val="9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server</a:t>
            </a:r>
            <a:endParaRPr kumimoji="0" lang="en-US" altLang="en-US" sz="3200"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sp>
        <p:nvSpPr>
          <p:cNvPr id="12" name="Text Box 23"/>
          <p:cNvSpPr txBox="true">
            <a:spLocks noChangeArrowheads="true"/>
          </p:cNvSpPr>
          <p:nvPr/>
        </p:nvSpPr>
        <p:spPr bwMode="auto">
          <a:xfrm>
            <a:off x="5323694" y="5472455"/>
            <a:ext cx="22106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90000"/>
              </a:lnSpc>
              <a:spcBef>
                <a:spcPct val="0"/>
              </a:spcBef>
              <a:spcAft>
                <a:spcPct val="0"/>
              </a:spcAft>
              <a:buClrTx/>
              <a:buSzTx/>
              <a:buFontTx/>
              <a:buNone/>
              <a:defRPr/>
            </a:pPr>
            <a:r>
              <a:rPr kumimoji="0" lang="en-US" altLang="en-US" b="0" i="0" u="none" strike="noStrike" kern="0" cap="none" spc="0" normalizeH="0" baseline="0" noProof="0">
                <a:ln>
                  <a:noFill/>
                </a:ln>
                <a:solidFill>
                  <a:srgbClr val="000000"/>
                </a:solidFill>
                <a:effectLst/>
                <a:uLnTx/>
                <a:uFillTx/>
                <a:latin typeface="+mn-lt"/>
                <a:ea typeface="MS PGothic" panose="020B0600070205080204" pitchFamily="34" charset="-128"/>
              </a:rPr>
              <a:t>iPhone running</a:t>
            </a:r>
            <a:endParaRPr kumimoji="0" lang="en-US" altLang="en-US" b="0" i="0" u="none" strike="noStrike" kern="0" cap="none" spc="0" normalizeH="0" baseline="0" noProof="0">
              <a:ln>
                <a:noFill/>
              </a:ln>
              <a:solidFill>
                <a:srgbClr val="000000"/>
              </a:solidFill>
              <a:effectLst/>
              <a:uLnTx/>
              <a:uFillTx/>
              <a:latin typeface="+mn-lt"/>
              <a:ea typeface="MS PGothic" panose="020B0600070205080204" pitchFamily="34" charset="-128"/>
            </a:endParaRPr>
          </a:p>
          <a:p>
            <a:pPr marL="0" marR="0" lvl="0" indent="0" algn="ctr" defTabSz="914400" eaLnBrk="0" fontAlgn="base" latinLnBrk="0" hangingPunct="0">
              <a:lnSpc>
                <a:spcPct val="90000"/>
              </a:lnSpc>
              <a:spcBef>
                <a:spcPct val="0"/>
              </a:spcBef>
              <a:spcAft>
                <a:spcPct val="0"/>
              </a:spcAft>
              <a:buClrTx/>
              <a:buSzTx/>
              <a:buFontTx/>
              <a:buNone/>
              <a:defRPr/>
            </a:pPr>
            <a:r>
              <a:rPr kumimoji="0" lang="en-US" altLang="en-US" b="0" i="0" u="none" strike="noStrike" kern="0" cap="none" spc="0" normalizeH="0" baseline="0" noProof="0">
                <a:ln>
                  <a:noFill/>
                </a:ln>
                <a:solidFill>
                  <a:srgbClr val="000000"/>
                </a:solidFill>
                <a:effectLst/>
                <a:uLnTx/>
                <a:uFillTx/>
                <a:latin typeface="+mn-lt"/>
                <a:ea typeface="MS PGothic" panose="020B0600070205080204" pitchFamily="34" charset="-128"/>
              </a:rPr>
              <a:t>Safari browser</a:t>
            </a:r>
            <a:endParaRPr kumimoji="0" lang="en-US" altLang="en-US" sz="32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nvGrpSpPr>
          <p:cNvPr id="14" name="Group 35"/>
          <p:cNvGrpSpPr/>
          <p:nvPr/>
        </p:nvGrpSpPr>
        <p:grpSpPr bwMode="auto">
          <a:xfrm>
            <a:off x="6407173" y="2391117"/>
            <a:ext cx="2101850" cy="946150"/>
            <a:chOff x="3640" y="1346"/>
            <a:chExt cx="1324" cy="596"/>
          </a:xfrm>
        </p:grpSpPr>
        <p:sp>
          <p:nvSpPr>
            <p:cNvPr id="15" name="Line 19"/>
            <p:cNvSpPr>
              <a:spLocks noChangeShapeType="true"/>
            </p:cNvSpPr>
            <p:nvPr/>
          </p:nvSpPr>
          <p:spPr bwMode="auto">
            <a:xfrm>
              <a:off x="3640" y="1346"/>
              <a:ext cx="1324" cy="59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 name="Text Box 24"/>
            <p:cNvSpPr txBox="true">
              <a:spLocks noChangeArrowheads="true"/>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HTTP request</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grpSp>
      <p:grpSp>
        <p:nvGrpSpPr>
          <p:cNvPr id="17" name="Group 36"/>
          <p:cNvGrpSpPr/>
          <p:nvPr/>
        </p:nvGrpSpPr>
        <p:grpSpPr bwMode="auto">
          <a:xfrm>
            <a:off x="6518298" y="2599080"/>
            <a:ext cx="1971675" cy="904875"/>
            <a:chOff x="4141" y="394"/>
            <a:chExt cx="1242" cy="570"/>
          </a:xfrm>
        </p:grpSpPr>
        <p:sp>
          <p:nvSpPr>
            <p:cNvPr id="18" name="Line 20"/>
            <p:cNvSpPr>
              <a:spLocks noChangeShapeType="true"/>
            </p:cNvSpPr>
            <p:nvPr/>
          </p:nvSpPr>
          <p:spPr bwMode="auto">
            <a:xfrm flipH="true" flipV="true">
              <a:off x="4141" y="394"/>
              <a:ext cx="1242" cy="57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 name="Text Box 26"/>
            <p:cNvSpPr txBox="true">
              <a:spLocks noChangeArrowheads="true"/>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HTTP response</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grpSp>
      <p:grpSp>
        <p:nvGrpSpPr>
          <p:cNvPr id="20" name="Group 37"/>
          <p:cNvGrpSpPr/>
          <p:nvPr/>
        </p:nvGrpSpPr>
        <p:grpSpPr bwMode="auto">
          <a:xfrm rot="-3183056">
            <a:off x="6383361" y="3884955"/>
            <a:ext cx="2101850" cy="946150"/>
            <a:chOff x="3640" y="1346"/>
            <a:chExt cx="1324" cy="596"/>
          </a:xfrm>
        </p:grpSpPr>
        <p:sp>
          <p:nvSpPr>
            <p:cNvPr id="21" name="Line 19"/>
            <p:cNvSpPr>
              <a:spLocks noChangeShapeType="true"/>
            </p:cNvSpPr>
            <p:nvPr/>
          </p:nvSpPr>
          <p:spPr bwMode="auto">
            <a:xfrm>
              <a:off x="3640" y="1346"/>
              <a:ext cx="1324" cy="59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 name="Text Box 24"/>
            <p:cNvSpPr txBox="true">
              <a:spLocks noChangeArrowheads="true"/>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HTTP request</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grpSp>
      <p:grpSp>
        <p:nvGrpSpPr>
          <p:cNvPr id="23" name="Group 40"/>
          <p:cNvGrpSpPr/>
          <p:nvPr/>
        </p:nvGrpSpPr>
        <p:grpSpPr bwMode="auto">
          <a:xfrm rot="-3264937">
            <a:off x="6429398" y="4124667"/>
            <a:ext cx="1971675" cy="904875"/>
            <a:chOff x="4141" y="394"/>
            <a:chExt cx="1242" cy="570"/>
          </a:xfrm>
        </p:grpSpPr>
        <p:sp>
          <p:nvSpPr>
            <p:cNvPr id="24" name="Line 20"/>
            <p:cNvSpPr>
              <a:spLocks noChangeShapeType="true"/>
            </p:cNvSpPr>
            <p:nvPr/>
          </p:nvSpPr>
          <p:spPr bwMode="auto">
            <a:xfrm flipH="true" flipV="true">
              <a:off x="4141" y="394"/>
              <a:ext cx="1242" cy="57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5" name="Text Box 26"/>
            <p:cNvSpPr txBox="true">
              <a:spLocks noChangeArrowheads="true"/>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HTTP response</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grpSp>
      <p:pic>
        <p:nvPicPr>
          <p:cNvPr id="26" name="Picture 43" descr="iphone_stylized_small"/>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5921398" y="4540592"/>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44"/>
          <p:cNvGrpSpPr/>
          <p:nvPr/>
        </p:nvGrpSpPr>
        <p:grpSpPr bwMode="auto">
          <a:xfrm>
            <a:off x="5386411" y="1722780"/>
            <a:ext cx="1066800" cy="1079500"/>
            <a:chOff x="-44" y="1473"/>
            <a:chExt cx="981" cy="1105"/>
          </a:xfrm>
        </p:grpSpPr>
        <p:pic>
          <p:nvPicPr>
            <p:cNvPr id="28" name="Picture 45" descr="desktop_computer_stylized_medium"/>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46"/>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30" name="Group 47"/>
          <p:cNvGrpSpPr/>
          <p:nvPr/>
        </p:nvGrpSpPr>
        <p:grpSpPr bwMode="auto">
          <a:xfrm>
            <a:off x="8507436" y="2888005"/>
            <a:ext cx="695325" cy="1282700"/>
            <a:chOff x="4140" y="429"/>
            <a:chExt cx="1425" cy="2396"/>
          </a:xfrm>
        </p:grpSpPr>
        <p:sp>
          <p:nvSpPr>
            <p:cNvPr id="31" name="Freeform 48"/>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Rectangle 49"/>
            <p:cNvSpPr>
              <a:spLocks noChangeArrowheads="true"/>
            </p:cNvSpPr>
            <p:nvPr/>
          </p:nvSpPr>
          <p:spPr bwMode="auto">
            <a:xfrm>
              <a:off x="4205"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3" name="Freeform 50"/>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4" name="Freeform 51"/>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5" name="Rectangle 52"/>
            <p:cNvSpPr>
              <a:spLocks noChangeArrowheads="true"/>
            </p:cNvSpPr>
            <p:nvPr/>
          </p:nvSpPr>
          <p:spPr bwMode="auto">
            <a:xfrm>
              <a:off x="4212" y="693"/>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6" name="Group 53"/>
            <p:cNvGrpSpPr/>
            <p:nvPr/>
          </p:nvGrpSpPr>
          <p:grpSpPr bwMode="auto">
            <a:xfrm>
              <a:off x="4749" y="668"/>
              <a:ext cx="581" cy="145"/>
              <a:chOff x="614" y="2568"/>
              <a:chExt cx="725" cy="139"/>
            </a:xfrm>
          </p:grpSpPr>
          <p:sp>
            <p:nvSpPr>
              <p:cNvPr id="61" name="AutoShape 54"/>
              <p:cNvSpPr>
                <a:spLocks noChangeArrowheads="true"/>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2" name="AutoShape 55"/>
              <p:cNvSpPr>
                <a:spLocks noChangeArrowheads="true"/>
              </p:cNvSpPr>
              <p:nvPr/>
            </p:nvSpPr>
            <p:spPr bwMode="auto">
              <a:xfrm>
                <a:off x="629" y="2586"/>
                <a:ext cx="694"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7" name="Rectangle 56"/>
            <p:cNvSpPr>
              <a:spLocks noChangeArrowheads="true"/>
            </p:cNvSpPr>
            <p:nvPr/>
          </p:nvSpPr>
          <p:spPr bwMode="auto">
            <a:xfrm>
              <a:off x="4225" y="1019"/>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8" name="Group 57"/>
            <p:cNvGrpSpPr/>
            <p:nvPr/>
          </p:nvGrpSpPr>
          <p:grpSpPr bwMode="auto">
            <a:xfrm>
              <a:off x="4747" y="994"/>
              <a:ext cx="581" cy="134"/>
              <a:chOff x="614" y="2568"/>
              <a:chExt cx="725" cy="139"/>
            </a:xfrm>
          </p:grpSpPr>
          <p:sp>
            <p:nvSpPr>
              <p:cNvPr id="59" name="AutoShape 58"/>
              <p:cNvSpPr>
                <a:spLocks noChangeArrowheads="true"/>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0" name="AutoShape 59"/>
              <p:cNvSpPr>
                <a:spLocks noChangeArrowheads="true"/>
              </p:cNvSpPr>
              <p:nvPr/>
            </p:nvSpPr>
            <p:spPr bwMode="auto">
              <a:xfrm>
                <a:off x="632" y="2588"/>
                <a:ext cx="690" cy="102"/>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9" name="Rectangle 60"/>
            <p:cNvSpPr>
              <a:spLocks noChangeArrowheads="true"/>
            </p:cNvSpPr>
            <p:nvPr/>
          </p:nvSpPr>
          <p:spPr bwMode="auto">
            <a:xfrm>
              <a:off x="4218" y="1357"/>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0" name="Rectangle 61"/>
            <p:cNvSpPr>
              <a:spLocks noChangeArrowheads="true"/>
            </p:cNvSpPr>
            <p:nvPr/>
          </p:nvSpPr>
          <p:spPr bwMode="auto">
            <a:xfrm>
              <a:off x="4228" y="1654"/>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1" name="Group 62"/>
            <p:cNvGrpSpPr/>
            <p:nvPr/>
          </p:nvGrpSpPr>
          <p:grpSpPr bwMode="auto">
            <a:xfrm>
              <a:off x="4735" y="1627"/>
              <a:ext cx="582" cy="151"/>
              <a:chOff x="614" y="2568"/>
              <a:chExt cx="725" cy="139"/>
            </a:xfrm>
          </p:grpSpPr>
          <p:sp>
            <p:nvSpPr>
              <p:cNvPr id="57" name="AutoShape 63"/>
              <p:cNvSpPr>
                <a:spLocks noChangeArrowheads="true"/>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8" name="AutoShape 64"/>
              <p:cNvSpPr>
                <a:spLocks noChangeArrowheads="true"/>
              </p:cNvSpPr>
              <p:nvPr/>
            </p:nvSpPr>
            <p:spPr bwMode="auto">
              <a:xfrm>
                <a:off x="631" y="2584"/>
                <a:ext cx="693"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2" name="Freeform 65"/>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3" name="Group 66"/>
            <p:cNvGrpSpPr/>
            <p:nvPr/>
          </p:nvGrpSpPr>
          <p:grpSpPr bwMode="auto">
            <a:xfrm>
              <a:off x="4739" y="1327"/>
              <a:ext cx="582" cy="139"/>
              <a:chOff x="614" y="2568"/>
              <a:chExt cx="725" cy="139"/>
            </a:xfrm>
          </p:grpSpPr>
          <p:sp>
            <p:nvSpPr>
              <p:cNvPr id="55" name="AutoShape 67"/>
              <p:cNvSpPr>
                <a:spLocks noChangeArrowheads="true"/>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6" name="AutoShape 68"/>
              <p:cNvSpPr>
                <a:spLocks noChangeArrowheads="true"/>
              </p:cNvSpPr>
              <p:nvPr/>
            </p:nvSpPr>
            <p:spPr bwMode="auto">
              <a:xfrm>
                <a:off x="630"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4" name="Rectangle 69"/>
            <p:cNvSpPr>
              <a:spLocks noChangeArrowheads="true"/>
            </p:cNvSpPr>
            <p:nvPr/>
          </p:nvSpPr>
          <p:spPr bwMode="auto">
            <a:xfrm>
              <a:off x="5249" y="432"/>
              <a:ext cx="68" cy="2286"/>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Freeform 70"/>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6" name="Freeform 71"/>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7" name="Oval 72"/>
            <p:cNvSpPr>
              <a:spLocks noChangeArrowheads="true"/>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8" name="Freeform 73"/>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9" name="AutoShape 74"/>
            <p:cNvSpPr>
              <a:spLocks noChangeArrowheads="true"/>
            </p:cNvSpPr>
            <p:nvPr/>
          </p:nvSpPr>
          <p:spPr bwMode="auto">
            <a:xfrm>
              <a:off x="4140" y="2677"/>
              <a:ext cx="1201"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0" name="AutoShape 75"/>
            <p:cNvSpPr>
              <a:spLocks noChangeArrowheads="true"/>
            </p:cNvSpPr>
            <p:nvPr/>
          </p:nvSpPr>
          <p:spPr bwMode="auto">
            <a:xfrm>
              <a:off x="4205" y="2712"/>
              <a:ext cx="1070" cy="80"/>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1" name="Oval 76"/>
            <p:cNvSpPr>
              <a:spLocks noChangeArrowheads="true"/>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2" name="Oval 77"/>
            <p:cNvSpPr>
              <a:spLocks noChangeArrowheads="true"/>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53" name="Oval 78"/>
            <p:cNvSpPr>
              <a:spLocks noChangeArrowheads="true"/>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4" name="Rectangle 79"/>
            <p:cNvSpPr>
              <a:spLocks noChangeArrowheads="true"/>
            </p:cNvSpPr>
            <p:nvPr/>
          </p:nvSpPr>
          <p:spPr bwMode="auto">
            <a:xfrm>
              <a:off x="5061" y="1835"/>
              <a:ext cx="88" cy="762"/>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63" name="Rectangle 62"/>
          <p:cNvSpPr/>
          <p:nvPr/>
        </p:nvSpPr>
        <p:spPr>
          <a:xfrm>
            <a:off x="292457" y="6042900"/>
            <a:ext cx="4055597" cy="461665"/>
          </a:xfrm>
          <a:prstGeom prst="rect">
            <a:avLst/>
          </a:prstGeom>
        </p:spPr>
        <p:txBody>
          <a:bodyPr wrap="none">
            <a:spAutoFit/>
          </a:bodyPr>
          <a:lstStyle/>
          <a:p>
            <a:r>
              <a:rPr lang="en-US" sz="2400" b="1" dirty="0">
                <a:solidFill>
                  <a:srgbClr val="FF0000"/>
                </a:solidFill>
              </a:rPr>
              <a:t>Defined in RFC 1945; RFC 2616</a:t>
            </a:r>
            <a:endParaRPr lang="en-I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right)">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down)">
                                      <p:cBhvr>
                                        <p:cTn id="25" dur="580">
                                          <p:stCondLst>
                                            <p:cond delay="0"/>
                                          </p:stCondLst>
                                        </p:cTn>
                                        <p:tgtEl>
                                          <p:spTgt spid="63"/>
                                        </p:tgtEl>
                                      </p:cBhvr>
                                    </p:animEffect>
                                    <p:anim calcmode="lin" valueType="num">
                                      <p:cBhvr>
                                        <p:cTn id="26"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31" dur="26">
                                          <p:stCondLst>
                                            <p:cond delay="650"/>
                                          </p:stCondLst>
                                        </p:cTn>
                                        <p:tgtEl>
                                          <p:spTgt spid="63"/>
                                        </p:tgtEl>
                                      </p:cBhvr>
                                      <p:to x="100000" y="60000"/>
                                    </p:animScale>
                                    <p:animScale>
                                      <p:cBhvr>
                                        <p:cTn id="32" dur="166" decel="50000">
                                          <p:stCondLst>
                                            <p:cond delay="676"/>
                                          </p:stCondLst>
                                        </p:cTn>
                                        <p:tgtEl>
                                          <p:spTgt spid="63"/>
                                        </p:tgtEl>
                                      </p:cBhvr>
                                      <p:to x="100000" y="100000"/>
                                    </p:animScale>
                                    <p:animScale>
                                      <p:cBhvr>
                                        <p:cTn id="33" dur="26">
                                          <p:stCondLst>
                                            <p:cond delay="1312"/>
                                          </p:stCondLst>
                                        </p:cTn>
                                        <p:tgtEl>
                                          <p:spTgt spid="63"/>
                                        </p:tgtEl>
                                      </p:cBhvr>
                                      <p:to x="100000" y="80000"/>
                                    </p:animScale>
                                    <p:animScale>
                                      <p:cBhvr>
                                        <p:cTn id="34" dur="166" decel="50000">
                                          <p:stCondLst>
                                            <p:cond delay="1338"/>
                                          </p:stCondLst>
                                        </p:cTn>
                                        <p:tgtEl>
                                          <p:spTgt spid="63"/>
                                        </p:tgtEl>
                                      </p:cBhvr>
                                      <p:to x="100000" y="100000"/>
                                    </p:animScale>
                                    <p:animScale>
                                      <p:cBhvr>
                                        <p:cTn id="35" dur="26">
                                          <p:stCondLst>
                                            <p:cond delay="1642"/>
                                          </p:stCondLst>
                                        </p:cTn>
                                        <p:tgtEl>
                                          <p:spTgt spid="63"/>
                                        </p:tgtEl>
                                      </p:cBhvr>
                                      <p:to x="100000" y="90000"/>
                                    </p:animScale>
                                    <p:animScale>
                                      <p:cBhvr>
                                        <p:cTn id="36" dur="166" decel="50000">
                                          <p:stCondLst>
                                            <p:cond delay="1668"/>
                                          </p:stCondLst>
                                        </p:cTn>
                                        <p:tgtEl>
                                          <p:spTgt spid="63"/>
                                        </p:tgtEl>
                                      </p:cBhvr>
                                      <p:to x="100000" y="100000"/>
                                    </p:animScale>
                                    <p:animScale>
                                      <p:cBhvr>
                                        <p:cTn id="37" dur="26">
                                          <p:stCondLst>
                                            <p:cond delay="1808"/>
                                          </p:stCondLst>
                                        </p:cTn>
                                        <p:tgtEl>
                                          <p:spTgt spid="63"/>
                                        </p:tgtEl>
                                      </p:cBhvr>
                                      <p:to x="100000" y="95000"/>
                                    </p:animScale>
                                    <p:animScale>
                                      <p:cBhvr>
                                        <p:cTn id="38"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Overview (more)</a:t>
            </a:r>
            <a:endParaRPr lang="en-IN" sz="2400" b="1" dirty="0">
              <a:solidFill>
                <a:schemeClr val="accent2">
                  <a:lumMod val="75000"/>
                </a:schemeClr>
              </a:solidFill>
            </a:endParaRPr>
          </a:p>
        </p:txBody>
      </p:sp>
      <p:sp>
        <p:nvSpPr>
          <p:cNvPr id="9" name="Rectangle 9"/>
          <p:cNvSpPr>
            <a:spLocks noChangeArrowheads="true"/>
          </p:cNvSpPr>
          <p:nvPr/>
        </p:nvSpPr>
        <p:spPr bwMode="auto">
          <a:xfrm>
            <a:off x="7637443" y="3383184"/>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1" name="Rectangle 3"/>
          <p:cNvSpPr txBox="true">
            <a:spLocks noChangeArrowheads="true"/>
          </p:cNvSpPr>
          <p:nvPr/>
        </p:nvSpPr>
        <p:spPr bwMode="auto">
          <a:xfrm>
            <a:off x="278296" y="1548630"/>
            <a:ext cx="476663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charset="0"/>
              <a:buNone/>
              <a:defRPr/>
            </a:pPr>
            <a:r>
              <a:rPr lang="en-US" i="1" kern="0" dirty="0">
                <a:solidFill>
                  <a:srgbClr val="CC0000"/>
                </a:solidFill>
                <a:latin typeface="+mn-lt"/>
              </a:rPr>
              <a:t>HTTP uses TCP:</a:t>
            </a:r>
            <a:endParaRPr lang="en-US" i="1" kern="0" dirty="0">
              <a:solidFill>
                <a:srgbClr val="CC0000"/>
              </a:solidFill>
              <a:latin typeface="+mn-lt"/>
            </a:endParaRPr>
          </a:p>
          <a:p>
            <a:pPr marL="233680" indent="-233680" algn="just">
              <a:lnSpc>
                <a:spcPct val="100000"/>
              </a:lnSpc>
              <a:spcBef>
                <a:spcPts val="0"/>
              </a:spcBef>
              <a:buClr>
                <a:schemeClr val="accent2">
                  <a:lumMod val="75000"/>
                </a:schemeClr>
              </a:buClr>
              <a:buFont typeface="Wingdings" panose="05000000000000000000" pitchFamily="2" charset="2"/>
              <a:buChar char="§"/>
              <a:defRPr/>
            </a:pPr>
            <a:r>
              <a:rPr lang="en-US" sz="2400" kern="0" dirty="0">
                <a:latin typeface="+mn-lt"/>
              </a:rPr>
              <a:t>client initiates TCP connection (creates socket) to server,  port 80</a:t>
            </a:r>
            <a:endParaRPr lang="en-US" sz="2400" kern="0" dirty="0">
              <a:latin typeface="+mn-lt"/>
            </a:endParaRPr>
          </a:p>
          <a:p>
            <a:pPr marL="233680" indent="-233680" algn="just">
              <a:lnSpc>
                <a:spcPct val="100000"/>
              </a:lnSpc>
              <a:spcBef>
                <a:spcPts val="0"/>
              </a:spcBef>
              <a:buClr>
                <a:schemeClr val="accent2">
                  <a:lumMod val="75000"/>
                </a:schemeClr>
              </a:buClr>
              <a:buFont typeface="Wingdings" panose="05000000000000000000" pitchFamily="2" charset="2"/>
              <a:buChar char="§"/>
              <a:defRPr/>
            </a:pPr>
            <a:r>
              <a:rPr lang="en-US" sz="2400" kern="0" dirty="0">
                <a:latin typeface="+mn-lt"/>
              </a:rPr>
              <a:t>server accepts TCP connection from client</a:t>
            </a:r>
            <a:endParaRPr lang="en-US" sz="2400" kern="0" dirty="0">
              <a:latin typeface="+mn-lt"/>
            </a:endParaRPr>
          </a:p>
          <a:p>
            <a:pPr marL="233680" indent="-233680" algn="just">
              <a:lnSpc>
                <a:spcPct val="100000"/>
              </a:lnSpc>
              <a:spcBef>
                <a:spcPts val="0"/>
              </a:spcBef>
              <a:buClr>
                <a:schemeClr val="accent2">
                  <a:lumMod val="75000"/>
                </a:schemeClr>
              </a:buClr>
              <a:buFont typeface="Wingdings" panose="05000000000000000000" pitchFamily="2" charset="2"/>
              <a:buChar char="§"/>
              <a:defRPr/>
            </a:pPr>
            <a:r>
              <a:rPr lang="en-US" sz="2400" kern="0" dirty="0">
                <a:latin typeface="+mn-lt"/>
              </a:rPr>
              <a:t>HTTP messages (</a:t>
            </a:r>
            <a:r>
              <a:rPr lang="en-US" sz="2400" kern="0" dirty="0" smtClean="0">
                <a:latin typeface="+mn-lt"/>
              </a:rPr>
              <a:t>application–layer </a:t>
            </a:r>
            <a:r>
              <a:rPr lang="en-US" sz="2400" kern="0" dirty="0">
                <a:latin typeface="+mn-lt"/>
              </a:rPr>
              <a:t>protocol messages) exchanged between browser (HTTP client) and Web server (HTTP server)</a:t>
            </a:r>
            <a:endParaRPr lang="en-US" sz="2400" kern="0" dirty="0">
              <a:latin typeface="+mn-lt"/>
            </a:endParaRPr>
          </a:p>
          <a:p>
            <a:pPr marL="233680" indent="-233680" algn="just">
              <a:lnSpc>
                <a:spcPct val="100000"/>
              </a:lnSpc>
              <a:spcBef>
                <a:spcPts val="0"/>
              </a:spcBef>
              <a:buClr>
                <a:schemeClr val="accent2">
                  <a:lumMod val="75000"/>
                </a:schemeClr>
              </a:buClr>
              <a:buFont typeface="Wingdings" panose="05000000000000000000" pitchFamily="2" charset="2"/>
              <a:buChar char="§"/>
              <a:defRPr/>
            </a:pPr>
            <a:r>
              <a:rPr lang="en-US" sz="2400" kern="0" dirty="0">
                <a:latin typeface="+mn-lt"/>
              </a:rPr>
              <a:t>TCP connection closed</a:t>
            </a:r>
            <a:endParaRPr lang="en-US" sz="2400" kern="0" dirty="0">
              <a:latin typeface="+mn-lt"/>
            </a:endParaRPr>
          </a:p>
        </p:txBody>
      </p:sp>
      <p:sp>
        <p:nvSpPr>
          <p:cNvPr id="12" name="Rectangle 4"/>
          <p:cNvSpPr txBox="true">
            <a:spLocks noChangeArrowheads="true"/>
          </p:cNvSpPr>
          <p:nvPr/>
        </p:nvSpPr>
        <p:spPr bwMode="auto">
          <a:xfrm>
            <a:off x="5283472" y="1582098"/>
            <a:ext cx="3949392" cy="170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panose="05000000000000000000" pitchFamily="2" charset="2"/>
              <a:buNone/>
            </a:pPr>
            <a:r>
              <a:rPr lang="en-US" altLang="en-US" i="1" kern="0" dirty="0">
                <a:solidFill>
                  <a:srgbClr val="CC0000"/>
                </a:solidFill>
                <a:latin typeface="+mn-lt"/>
                <a:ea typeface="MS PGothic" panose="020B0600070205080204" pitchFamily="34" charset="-128"/>
              </a:rPr>
              <a:t>HTTP is </a:t>
            </a:r>
            <a:r>
              <a:rPr lang="ja-JP" altLang="en-US" i="1" kern="0">
                <a:solidFill>
                  <a:srgbClr val="CC0000"/>
                </a:solidFill>
                <a:latin typeface="+mn-lt"/>
                <a:ea typeface="MS PGothic" panose="020B0600070205080204" pitchFamily="34" charset="-128"/>
              </a:rPr>
              <a:t>“</a:t>
            </a:r>
            <a:r>
              <a:rPr lang="en-US" altLang="ja-JP" i="1" kern="0" dirty="0">
                <a:solidFill>
                  <a:srgbClr val="CC0000"/>
                </a:solidFill>
                <a:latin typeface="+mn-lt"/>
                <a:ea typeface="MS PGothic" panose="020B0600070205080204" pitchFamily="34" charset="-128"/>
              </a:rPr>
              <a:t>stateless</a:t>
            </a:r>
            <a:r>
              <a:rPr lang="ja-JP" altLang="en-US" i="1" kern="0">
                <a:solidFill>
                  <a:srgbClr val="CC0000"/>
                </a:solidFill>
                <a:latin typeface="+mn-lt"/>
                <a:ea typeface="MS PGothic" panose="020B0600070205080204" pitchFamily="34" charset="-128"/>
              </a:rPr>
              <a:t>”</a:t>
            </a:r>
            <a:endParaRPr lang="en-US" altLang="ja-JP" i="1" kern="0" dirty="0">
              <a:solidFill>
                <a:srgbClr val="CC0000"/>
              </a:solidFill>
              <a:latin typeface="+mn-lt"/>
              <a:ea typeface="MS PGothic" panose="020B0600070205080204" pitchFamily="34" charset="-128"/>
            </a:endParaRPr>
          </a:p>
          <a:p>
            <a:pPr algn="just">
              <a:lnSpc>
                <a:spcPct val="100000"/>
              </a:lnSpc>
              <a:spcBef>
                <a:spcPts val="0"/>
              </a:spcBef>
              <a:buClr>
                <a:schemeClr val="accent2">
                  <a:lumMod val="75000"/>
                </a:schemeClr>
              </a:buClr>
            </a:pPr>
            <a:r>
              <a:rPr lang="en-US" altLang="en-US" sz="2400" kern="0" dirty="0">
                <a:latin typeface="+mn-lt"/>
                <a:ea typeface="MS PGothic" panose="020B0600070205080204" pitchFamily="34" charset="-128"/>
              </a:rPr>
              <a:t>server maintains</a:t>
            </a:r>
            <a:r>
              <a:rPr lang="en-US" altLang="en-US" sz="2400" i="1" kern="0" dirty="0">
                <a:latin typeface="+mn-lt"/>
                <a:ea typeface="MS PGothic" panose="020B0600070205080204" pitchFamily="34" charset="-128"/>
              </a:rPr>
              <a:t> no </a:t>
            </a:r>
            <a:r>
              <a:rPr lang="en-US" altLang="en-US" sz="2400" kern="0" dirty="0">
                <a:latin typeface="+mn-lt"/>
                <a:ea typeface="MS PGothic" panose="020B0600070205080204" pitchFamily="34" charset="-128"/>
              </a:rPr>
              <a:t>information about past client requests</a:t>
            </a:r>
            <a:endParaRPr lang="en-US" altLang="en-US" sz="2400" kern="0" dirty="0">
              <a:latin typeface="+mn-lt"/>
              <a:ea typeface="MS PGothic" panose="020B0600070205080204" pitchFamily="34" charset="-128"/>
            </a:endParaRPr>
          </a:p>
        </p:txBody>
      </p:sp>
      <p:sp>
        <p:nvSpPr>
          <p:cNvPr id="14" name="Rectangle 7"/>
          <p:cNvSpPr>
            <a:spLocks noChangeArrowheads="true"/>
          </p:cNvSpPr>
          <p:nvPr/>
        </p:nvSpPr>
        <p:spPr bwMode="auto">
          <a:xfrm>
            <a:off x="5165724" y="3449212"/>
            <a:ext cx="4806721" cy="2847974"/>
          </a:xfrm>
          <a:prstGeom prst="rect">
            <a:avLst/>
          </a:prstGeom>
          <a:solidFill>
            <a:srgbClr val="FFFFFF"/>
          </a:solidFill>
          <a:ln w="19050">
            <a:solidFill>
              <a:srgbClr val="CC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5" name="Rectangle 9"/>
          <p:cNvSpPr>
            <a:spLocks noChangeArrowheads="true"/>
          </p:cNvSpPr>
          <p:nvPr/>
        </p:nvSpPr>
        <p:spPr bwMode="auto">
          <a:xfrm>
            <a:off x="7246918" y="3287287"/>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6" name="Rectangle 6"/>
          <p:cNvSpPr>
            <a:spLocks noChangeArrowheads="true"/>
          </p:cNvSpPr>
          <p:nvPr/>
        </p:nvSpPr>
        <p:spPr bwMode="auto">
          <a:xfrm>
            <a:off x="5586800" y="3650818"/>
            <a:ext cx="3949392" cy="2445183"/>
          </a:xfrm>
          <a:prstGeom prst="rect">
            <a:avLst/>
          </a:prstGeom>
          <a:noFill/>
          <a:ln>
            <a:noFill/>
          </a:ln>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eaLnBrk="0" fontAlgn="base" hangingPunct="0">
              <a:spcAft>
                <a:spcPct val="0"/>
              </a:spcAft>
              <a:buClr>
                <a:srgbClr val="3333CC"/>
              </a:buClr>
              <a:buSzPct val="85000"/>
              <a:buFont typeface="ZapfDingbats" pitchFamily="82" charset="2"/>
              <a:buNone/>
            </a:pPr>
            <a:r>
              <a:rPr lang="en-US" altLang="en-US" sz="2400" dirty="0">
                <a:solidFill>
                  <a:srgbClr val="000099"/>
                </a:solidFill>
                <a:latin typeface="+mn-lt"/>
              </a:rPr>
              <a:t>protocols that maintain </a:t>
            </a:r>
            <a:r>
              <a:rPr lang="ja-JP" altLang="en-US" sz="2400" dirty="0">
                <a:solidFill>
                  <a:srgbClr val="000099"/>
                </a:solidFill>
                <a:latin typeface="+mn-lt"/>
              </a:rPr>
              <a:t>“</a:t>
            </a:r>
            <a:r>
              <a:rPr lang="en-US" altLang="ja-JP" sz="2400" dirty="0">
                <a:solidFill>
                  <a:srgbClr val="000099"/>
                </a:solidFill>
                <a:latin typeface="+mn-lt"/>
              </a:rPr>
              <a:t>state</a:t>
            </a:r>
            <a:r>
              <a:rPr lang="ja-JP" altLang="en-US" sz="2400" dirty="0">
                <a:solidFill>
                  <a:srgbClr val="000099"/>
                </a:solidFill>
                <a:latin typeface="+mn-lt"/>
              </a:rPr>
              <a:t>”</a:t>
            </a:r>
            <a:r>
              <a:rPr lang="en-US" altLang="ja-JP" sz="2400" dirty="0">
                <a:solidFill>
                  <a:srgbClr val="000099"/>
                </a:solidFill>
                <a:latin typeface="+mn-lt"/>
              </a:rPr>
              <a:t> are complex!</a:t>
            </a:r>
            <a:endParaRPr lang="en-US" altLang="ja-JP" sz="2400" dirty="0">
              <a:solidFill>
                <a:srgbClr val="000099"/>
              </a:solidFill>
              <a:latin typeface="+mn-lt"/>
            </a:endParaRPr>
          </a:p>
          <a:p>
            <a:pPr algn="just" eaLnBrk="0" fontAlgn="base" hangingPunct="0">
              <a:spcAft>
                <a:spcPct val="0"/>
              </a:spcAft>
              <a:buClr>
                <a:schemeClr val="accent2">
                  <a:lumMod val="75000"/>
                </a:schemeClr>
              </a:buClr>
              <a:buSzPct val="100000"/>
              <a:buFont typeface="Wingdings" panose="05000000000000000000" pitchFamily="2" charset="2"/>
              <a:buChar char="§"/>
            </a:pPr>
            <a:r>
              <a:rPr lang="en-US" altLang="en-US" dirty="0">
                <a:solidFill>
                  <a:srgbClr val="000000"/>
                </a:solidFill>
                <a:latin typeface="+mn-lt"/>
              </a:rPr>
              <a:t>past history (state) must be maintained</a:t>
            </a:r>
            <a:endParaRPr lang="en-US" altLang="en-US" dirty="0">
              <a:solidFill>
                <a:srgbClr val="000000"/>
              </a:solidFill>
              <a:latin typeface="+mn-lt"/>
            </a:endParaRPr>
          </a:p>
          <a:p>
            <a:pPr algn="just" eaLnBrk="0" fontAlgn="base" hangingPunct="0">
              <a:spcAft>
                <a:spcPct val="0"/>
              </a:spcAft>
              <a:buClr>
                <a:schemeClr val="accent2">
                  <a:lumMod val="75000"/>
                </a:schemeClr>
              </a:buClr>
              <a:buSzPct val="100000"/>
              <a:buFont typeface="Wingdings" panose="05000000000000000000" pitchFamily="2" charset="2"/>
              <a:buChar char="§"/>
            </a:pPr>
            <a:r>
              <a:rPr lang="en-US" altLang="en-US" dirty="0">
                <a:solidFill>
                  <a:srgbClr val="000000"/>
                </a:solidFill>
                <a:latin typeface="+mn-lt"/>
              </a:rPr>
              <a:t>if server/client crashes, their views of </a:t>
            </a:r>
            <a:r>
              <a:rPr lang="ja-JP" altLang="en-US" dirty="0">
                <a:solidFill>
                  <a:srgbClr val="000000"/>
                </a:solidFill>
                <a:latin typeface="+mn-lt"/>
              </a:rPr>
              <a:t>“</a:t>
            </a:r>
            <a:r>
              <a:rPr lang="en-US" altLang="ja-JP" dirty="0">
                <a:solidFill>
                  <a:srgbClr val="000000"/>
                </a:solidFill>
                <a:latin typeface="+mn-lt"/>
              </a:rPr>
              <a:t>state</a:t>
            </a:r>
            <a:r>
              <a:rPr lang="ja-JP" altLang="en-US" dirty="0">
                <a:solidFill>
                  <a:srgbClr val="000000"/>
                </a:solidFill>
                <a:latin typeface="+mn-lt"/>
              </a:rPr>
              <a:t>”</a:t>
            </a:r>
            <a:r>
              <a:rPr lang="en-US" altLang="ja-JP" dirty="0">
                <a:solidFill>
                  <a:srgbClr val="000000"/>
                </a:solidFill>
                <a:latin typeface="+mn-lt"/>
              </a:rPr>
              <a:t> may be inconsistent, must be </a:t>
            </a:r>
            <a:r>
              <a:rPr lang="en-US" altLang="ja-JP" dirty="0" smtClean="0">
                <a:solidFill>
                  <a:srgbClr val="000000"/>
                </a:solidFill>
                <a:latin typeface="+mn-lt"/>
              </a:rPr>
              <a:t>reconciled</a:t>
            </a:r>
            <a:endParaRPr lang="en-US" altLang="ja-JP" dirty="0">
              <a:solidFill>
                <a:srgbClr val="000000"/>
              </a:solidFill>
              <a:latin typeface="+mn-lt"/>
            </a:endParaRPr>
          </a:p>
        </p:txBody>
      </p:sp>
      <p:sp>
        <p:nvSpPr>
          <p:cNvPr id="17" name="Text Box 8"/>
          <p:cNvSpPr txBox="true">
            <a:spLocks noChangeArrowheads="true"/>
          </p:cNvSpPr>
          <p:nvPr/>
        </p:nvSpPr>
        <p:spPr bwMode="auto">
          <a:xfrm>
            <a:off x="7007117" y="3182996"/>
            <a:ext cx="11376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0" fontAlgn="base" hangingPunct="0">
              <a:spcBef>
                <a:spcPct val="0"/>
              </a:spcBef>
              <a:spcAft>
                <a:spcPct val="0"/>
              </a:spcAft>
            </a:pPr>
            <a:r>
              <a:rPr lang="en-US" altLang="en-US" sz="2400" i="1" dirty="0">
                <a:solidFill>
                  <a:srgbClr val="CC0000"/>
                </a:solidFill>
                <a:latin typeface="+mn-lt"/>
              </a:rPr>
              <a:t>aside</a:t>
            </a:r>
            <a:endParaRPr lang="en-US" altLang="en-US" sz="2400" i="1" dirty="0">
              <a:solidFill>
                <a:srgbClr val="CC0000"/>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Connections: two types</a:t>
            </a:r>
            <a:endParaRPr lang="en-IN" sz="2400" b="1" dirty="0">
              <a:solidFill>
                <a:schemeClr val="accent2">
                  <a:lumMod val="75000"/>
                </a:schemeClr>
              </a:solidFill>
            </a:endParaRPr>
          </a:p>
        </p:txBody>
      </p:sp>
      <p:sp>
        <p:nvSpPr>
          <p:cNvPr id="8" name="Rectangle 3"/>
          <p:cNvSpPr txBox="true">
            <a:spLocks noChangeArrowheads="true"/>
          </p:cNvSpPr>
          <p:nvPr/>
        </p:nvSpPr>
        <p:spPr>
          <a:xfrm>
            <a:off x="202342" y="1543086"/>
            <a:ext cx="4594945" cy="279001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lnSpc>
                <a:spcPct val="100000"/>
              </a:lnSpc>
              <a:spcBef>
                <a:spcPts val="0"/>
              </a:spcBef>
              <a:buFont typeface="Wingdings" panose="05000000000000000000" pitchFamily="2" charset="2"/>
              <a:buNone/>
            </a:pPr>
            <a:r>
              <a:rPr lang="en-US" altLang="en-US" sz="2400" i="1" dirty="0" smtClean="0">
                <a:solidFill>
                  <a:srgbClr val="CC0000"/>
                </a:solidFill>
                <a:ea typeface="MS PGothic" panose="020B0600070205080204" pitchFamily="34" charset="-128"/>
              </a:rPr>
              <a:t>Non–persistent </a:t>
            </a:r>
            <a:r>
              <a:rPr lang="en-US" altLang="en-US" sz="2400" i="1" dirty="0">
                <a:solidFill>
                  <a:srgbClr val="CC0000"/>
                </a:solidFill>
                <a:ea typeface="MS PGothic" panose="020B0600070205080204" pitchFamily="34" charset="-128"/>
              </a:rPr>
              <a:t>HTTP</a:t>
            </a:r>
            <a:endParaRPr lang="en-US" altLang="en-US" sz="2400" i="1" dirty="0">
              <a:solidFill>
                <a:srgbClr val="CC0000"/>
              </a:solidFill>
              <a:ea typeface="MS PGothic" panose="020B0600070205080204" pitchFamily="34" charset="-128"/>
            </a:endParaRPr>
          </a:p>
          <a:p>
            <a:pPr marL="228600" indent="-228600" algn="just">
              <a:lnSpc>
                <a:spcPct val="100000"/>
              </a:lnSpc>
              <a:spcBef>
                <a:spcPts val="0"/>
              </a:spcBef>
              <a:buClr>
                <a:schemeClr val="accent2">
                  <a:lumMod val="75000"/>
                </a:schemeClr>
              </a:buClr>
              <a:buFont typeface="+mj-lt"/>
              <a:buAutoNum type="arabicPeriod"/>
            </a:pPr>
            <a:r>
              <a:rPr lang="en-US" altLang="en-US" sz="2400" dirty="0">
                <a:ea typeface="MS PGothic" panose="020B0600070205080204" pitchFamily="34" charset="-128"/>
              </a:rPr>
              <a:t>TCP connection opened</a:t>
            </a:r>
            <a:endParaRPr lang="en-US" altLang="en-US" sz="2400" dirty="0">
              <a:ea typeface="MS PGothic" panose="020B0600070205080204" pitchFamily="34" charset="-128"/>
            </a:endParaRPr>
          </a:p>
          <a:p>
            <a:pPr marL="228600" indent="-228600" algn="just">
              <a:lnSpc>
                <a:spcPct val="100000"/>
              </a:lnSpc>
              <a:spcBef>
                <a:spcPts val="0"/>
              </a:spcBef>
              <a:buClr>
                <a:schemeClr val="accent2">
                  <a:lumMod val="75000"/>
                </a:schemeClr>
              </a:buClr>
              <a:buFont typeface="+mj-lt"/>
              <a:buAutoNum type="arabicPeriod"/>
            </a:pPr>
            <a:r>
              <a:rPr lang="en-US" altLang="en-US" sz="2400" dirty="0">
                <a:ea typeface="MS PGothic" panose="020B0600070205080204" pitchFamily="34" charset="-128"/>
              </a:rPr>
              <a:t>at most one object sent over TCP connection</a:t>
            </a:r>
            <a:endParaRPr lang="en-US" altLang="en-US" sz="2400" dirty="0">
              <a:ea typeface="MS PGothic" panose="020B0600070205080204" pitchFamily="34" charset="-128"/>
            </a:endParaRPr>
          </a:p>
          <a:p>
            <a:pPr marL="228600" indent="-228600" algn="just">
              <a:lnSpc>
                <a:spcPct val="100000"/>
              </a:lnSpc>
              <a:spcBef>
                <a:spcPts val="0"/>
              </a:spcBef>
              <a:buClr>
                <a:schemeClr val="accent2">
                  <a:lumMod val="75000"/>
                </a:schemeClr>
              </a:buClr>
              <a:buFont typeface="+mj-lt"/>
              <a:buAutoNum type="arabicPeriod"/>
            </a:pPr>
            <a:r>
              <a:rPr lang="en-US" altLang="en-US" sz="2400" dirty="0">
                <a:ea typeface="MS PGothic" panose="020B0600070205080204" pitchFamily="34" charset="-128"/>
              </a:rPr>
              <a:t>TCP connection </a:t>
            </a:r>
            <a:r>
              <a:rPr lang="en-US" altLang="en-US" sz="2400" dirty="0" smtClean="0">
                <a:ea typeface="MS PGothic" panose="020B0600070205080204" pitchFamily="34" charset="-128"/>
              </a:rPr>
              <a:t>closed, downloading </a:t>
            </a:r>
            <a:r>
              <a:rPr lang="en-US" altLang="en-US" sz="2400" dirty="0">
                <a:ea typeface="MS PGothic" panose="020B0600070205080204" pitchFamily="34" charset="-128"/>
              </a:rPr>
              <a:t>multiple objects </a:t>
            </a:r>
            <a:r>
              <a:rPr lang="en-US" altLang="en-US" sz="2400" dirty="0" smtClean="0">
                <a:ea typeface="MS PGothic" panose="020B0600070205080204" pitchFamily="34" charset="-128"/>
              </a:rPr>
              <a:t>require </a:t>
            </a:r>
            <a:r>
              <a:rPr lang="en-US" altLang="en-US" sz="2400" dirty="0">
                <a:ea typeface="MS PGothic" panose="020B0600070205080204" pitchFamily="34" charset="-128"/>
              </a:rPr>
              <a:t>multiple </a:t>
            </a:r>
            <a:r>
              <a:rPr lang="en-US" altLang="en-US" sz="2400" dirty="0" smtClean="0">
                <a:ea typeface="MS PGothic" panose="020B0600070205080204" pitchFamily="34" charset="-128"/>
              </a:rPr>
              <a:t>connections</a:t>
            </a:r>
            <a:endParaRPr lang="en-US" altLang="en-US" sz="2000" dirty="0">
              <a:ea typeface="MS PGothic" panose="020B0600070205080204" pitchFamily="34" charset="-128"/>
            </a:endParaRPr>
          </a:p>
        </p:txBody>
      </p:sp>
      <p:sp>
        <p:nvSpPr>
          <p:cNvPr id="9" name="Rectangle 4"/>
          <p:cNvSpPr txBox="true">
            <a:spLocks noChangeArrowheads="true"/>
          </p:cNvSpPr>
          <p:nvPr/>
        </p:nvSpPr>
        <p:spPr>
          <a:xfrm>
            <a:off x="5156574" y="1567800"/>
            <a:ext cx="4271100" cy="307834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lnSpc>
                <a:spcPct val="100000"/>
              </a:lnSpc>
              <a:spcBef>
                <a:spcPts val="0"/>
              </a:spcBef>
              <a:buFont typeface="Wingdings" panose="05000000000000000000" pitchFamily="2" charset="2"/>
              <a:buNone/>
            </a:pPr>
            <a:r>
              <a:rPr lang="en-US" altLang="en-US" sz="2400" i="1" dirty="0">
                <a:solidFill>
                  <a:srgbClr val="CC0000"/>
                </a:solidFill>
                <a:ea typeface="MS PGothic" panose="020B0600070205080204" pitchFamily="34" charset="-128"/>
              </a:rPr>
              <a:t>Persistent HTTP</a:t>
            </a:r>
            <a:endParaRPr lang="en-US" altLang="en-US" sz="2400" i="1" dirty="0">
              <a:solidFill>
                <a:srgbClr val="CC0000"/>
              </a:solidFill>
              <a:ea typeface="MS PGothic" panose="020B0600070205080204" pitchFamily="34" charset="-128"/>
            </a:endParaRPr>
          </a:p>
          <a:p>
            <a:pPr marL="228600" indent="-228600" algn="just">
              <a:lnSpc>
                <a:spcPct val="100000"/>
              </a:lnSpc>
              <a:spcBef>
                <a:spcPts val="0"/>
              </a:spcBef>
              <a:buClr>
                <a:schemeClr val="accent2">
                  <a:lumMod val="75000"/>
                </a:schemeClr>
              </a:buClr>
              <a:buFont typeface="+mj-lt"/>
              <a:buAutoNum type="arabicPeriod"/>
            </a:pPr>
            <a:r>
              <a:rPr lang="en-US" altLang="en-US" sz="2400" dirty="0">
                <a:ea typeface="MS PGothic" panose="020B0600070205080204" pitchFamily="34" charset="-128"/>
              </a:rPr>
              <a:t>TCP connection opened to a server</a:t>
            </a:r>
            <a:endParaRPr lang="en-US" altLang="en-US" sz="2400" dirty="0">
              <a:ea typeface="MS PGothic" panose="020B0600070205080204" pitchFamily="34" charset="-128"/>
            </a:endParaRPr>
          </a:p>
          <a:p>
            <a:pPr marL="228600" indent="-228600" algn="just">
              <a:lnSpc>
                <a:spcPct val="100000"/>
              </a:lnSpc>
              <a:spcBef>
                <a:spcPts val="0"/>
              </a:spcBef>
              <a:buClr>
                <a:schemeClr val="accent2">
                  <a:lumMod val="75000"/>
                </a:schemeClr>
              </a:buClr>
              <a:buFont typeface="+mj-lt"/>
              <a:buAutoNum type="arabicPeriod"/>
            </a:pPr>
            <a:r>
              <a:rPr lang="en-US" altLang="en-US" sz="2400" dirty="0">
                <a:ea typeface="MS PGothic" panose="020B0600070205080204" pitchFamily="34" charset="-128"/>
              </a:rPr>
              <a:t>multiple objects can be sent over </a:t>
            </a:r>
            <a:r>
              <a:rPr lang="en-US" altLang="en-US" sz="2400" i="1" dirty="0">
                <a:ea typeface="MS PGothic" panose="020B0600070205080204" pitchFamily="34" charset="-128"/>
              </a:rPr>
              <a:t>single</a:t>
            </a:r>
            <a:r>
              <a:rPr lang="en-US" altLang="en-US" sz="2400" dirty="0">
                <a:ea typeface="MS PGothic" panose="020B0600070205080204" pitchFamily="34" charset="-128"/>
              </a:rPr>
              <a:t> TCP connection between client, and </a:t>
            </a:r>
            <a:r>
              <a:rPr lang="en-US" altLang="en-US" sz="2400" dirty="0" smtClean="0">
                <a:ea typeface="MS PGothic" panose="020B0600070205080204" pitchFamily="34" charset="-128"/>
              </a:rPr>
              <a:t>server</a:t>
            </a:r>
            <a:endParaRPr lang="en-US" altLang="en-US" sz="2400" dirty="0">
              <a:ea typeface="MS PGothic" panose="020B0600070205080204" pitchFamily="34" charset="-128"/>
            </a:endParaRPr>
          </a:p>
          <a:p>
            <a:pPr marL="228600" indent="-228600" algn="just">
              <a:lnSpc>
                <a:spcPct val="100000"/>
              </a:lnSpc>
              <a:spcBef>
                <a:spcPts val="0"/>
              </a:spcBef>
              <a:buClr>
                <a:schemeClr val="accent2">
                  <a:lumMod val="75000"/>
                </a:schemeClr>
              </a:buClr>
              <a:buFont typeface="+mj-lt"/>
              <a:buAutoNum type="arabicPeriod"/>
            </a:pPr>
            <a:r>
              <a:rPr lang="en-US" altLang="en-US" sz="2400" dirty="0">
                <a:ea typeface="MS PGothic" panose="020B0600070205080204" pitchFamily="34" charset="-128"/>
              </a:rPr>
              <a:t>TCP connection </a:t>
            </a:r>
            <a:r>
              <a:rPr lang="en-US" altLang="en-US" sz="2400" dirty="0" smtClean="0">
                <a:ea typeface="MS PGothic" panose="020B0600070205080204" pitchFamily="34" charset="-128"/>
              </a:rPr>
              <a:t>closed</a:t>
            </a:r>
            <a:endParaRPr lang="en-US" altLang="en-US" sz="2400" dirty="0">
              <a:ea typeface="MS PGothic"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
        <p:nvSpPr>
          <p:cNvPr id="10" name="Rectangle 9"/>
          <p:cNvSpPr/>
          <p:nvPr/>
        </p:nvSpPr>
        <p:spPr>
          <a:xfrm>
            <a:off x="393111" y="252240"/>
            <a:ext cx="7497214" cy="461665"/>
          </a:xfrm>
          <a:prstGeom prst="rect">
            <a:avLst/>
          </a:prstGeom>
        </p:spPr>
        <p:txBody>
          <a:bodyPr wrap="square">
            <a:spAutoFit/>
          </a:bodyPr>
          <a:lstStyle/>
          <a:p>
            <a:pPr algn="just"/>
            <a:r>
              <a:rPr lang="en-US" sz="2400" b="1" dirty="0" smtClean="0">
                <a:solidFill>
                  <a:schemeClr val="accent1">
                    <a:lumMod val="75000"/>
                  </a:schemeClr>
                </a:solidFill>
              </a:rPr>
              <a:t>COMPUTER NETWORKS</a:t>
            </a:r>
            <a:endParaRPr lang="en-US" sz="2400" b="1" dirty="0">
              <a:solidFill>
                <a:schemeClr val="accent1">
                  <a:lumMod val="75000"/>
                </a:schemeClr>
              </a:solidFill>
            </a:endParaRPr>
          </a:p>
        </p:txBody>
      </p:sp>
      <p:cxnSp>
        <p:nvCxnSpPr>
          <p:cNvPr id="14" name="Straight Connector 13"/>
          <p:cNvCxnSpPr/>
          <p:nvPr/>
        </p:nvCxnSpPr>
        <p:spPr>
          <a:xfrm>
            <a:off x="-8308" y="854815"/>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3"/>
          <p:cNvSpPr txBox="true">
            <a:spLocks noChangeArrowheads="true"/>
          </p:cNvSpPr>
          <p:nvPr/>
        </p:nvSpPr>
        <p:spPr>
          <a:xfrm>
            <a:off x="310549" y="1868852"/>
            <a:ext cx="8300052" cy="4452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lgn="just">
              <a:lnSpc>
                <a:spcPct val="100000"/>
              </a:lnSpc>
              <a:buNone/>
            </a:pPr>
            <a:r>
              <a:rPr lang="en-US" altLang="en-US" dirty="0">
                <a:solidFill>
                  <a:schemeClr val="accent2">
                    <a:lumMod val="75000"/>
                  </a:schemeClr>
                </a:solidFill>
              </a:rPr>
              <a:t>2.1</a:t>
            </a:r>
            <a:r>
              <a:rPr lang="en-US" altLang="en-US" dirty="0">
                <a:solidFill>
                  <a:srgbClr val="CC0000"/>
                </a:solidFill>
                <a:ea typeface="Arial" panose="02080604020202020204" pitchFamily="34" charset="0"/>
              </a:rPr>
              <a:t> </a:t>
            </a:r>
            <a:r>
              <a:rPr lang="en-US" altLang="en-US" dirty="0"/>
              <a:t>Principles of Network Applications</a:t>
            </a:r>
            <a:endParaRPr lang="en-US" altLang="en-US" dirty="0"/>
          </a:p>
          <a:p>
            <a:pPr lvl="1" algn="just">
              <a:lnSpc>
                <a:spcPct val="100000"/>
              </a:lnSpc>
              <a:buNone/>
            </a:pPr>
            <a:r>
              <a:rPr lang="en-US" altLang="en-US" dirty="0">
                <a:solidFill>
                  <a:schemeClr val="accent2">
                    <a:lumMod val="75000"/>
                  </a:schemeClr>
                </a:solidFill>
              </a:rPr>
              <a:t>2.2</a:t>
            </a: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t>Web, HTTP and HTTPS </a:t>
            </a:r>
            <a:endParaRPr lang="en-US" altLang="en-US" dirty="0"/>
          </a:p>
          <a:p>
            <a:pPr lvl="1" algn="just">
              <a:lnSpc>
                <a:spcPct val="100000"/>
              </a:lnSpc>
              <a:buClr>
                <a:schemeClr val="bg1">
                  <a:lumMod val="75000"/>
                </a:schemeClr>
              </a:buClr>
              <a:buNone/>
              <a:defRPr/>
            </a:pPr>
            <a:r>
              <a:rPr lang="en-US" altLang="en-US" dirty="0">
                <a:solidFill>
                  <a:schemeClr val="accent2">
                    <a:lumMod val="75000"/>
                  </a:schemeClr>
                </a:solidFill>
              </a:rPr>
              <a:t>2.3</a:t>
            </a:r>
            <a:r>
              <a:rPr lang="en-US" altLang="en-US" dirty="0">
                <a:solidFill>
                  <a:srgbClr val="000099"/>
                </a:solidFill>
              </a:rPr>
              <a:t> </a:t>
            </a:r>
            <a:r>
              <a:rPr lang="en-US" altLang="en-US" dirty="0"/>
              <a:t>The Domain Name System</a:t>
            </a:r>
            <a:endParaRPr lang="en-US" altLang="en-US" dirty="0"/>
          </a:p>
          <a:p>
            <a:pPr lvl="1" algn="just">
              <a:lnSpc>
                <a:spcPct val="100000"/>
              </a:lnSpc>
              <a:buClr>
                <a:schemeClr val="bg1">
                  <a:lumMod val="75000"/>
                </a:schemeClr>
              </a:buClr>
              <a:buNone/>
              <a:defRPr/>
            </a:pPr>
            <a:r>
              <a:rPr lang="en-US" altLang="en-US" dirty="0">
                <a:solidFill>
                  <a:schemeClr val="accent2">
                    <a:lumMod val="75000"/>
                  </a:schemeClr>
                </a:solidFill>
              </a:rPr>
              <a:t>2.4</a:t>
            </a: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t>P2P Applications</a:t>
            </a:r>
            <a:endParaRPr lang="en-US" altLang="en-US" dirty="0"/>
          </a:p>
          <a:p>
            <a:pPr marL="0" lvl="1" indent="0" algn="just">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solidFill>
                  <a:schemeClr val="accent2">
                    <a:lumMod val="75000"/>
                  </a:schemeClr>
                </a:solidFill>
              </a:rPr>
              <a:t>2.5</a:t>
            </a:r>
            <a:r>
              <a:rPr lang="en-US" altLang="en-US" dirty="0">
                <a:solidFill>
                  <a:srgbClr val="000099"/>
                </a:solidFill>
              </a:rPr>
              <a:t> </a:t>
            </a:r>
            <a:r>
              <a:rPr lang="en-US" altLang="en-US" dirty="0"/>
              <a:t>Socket Programming with TCP &amp; UDP</a:t>
            </a:r>
            <a:endParaRPr lang="en-US" altLang="en-US" dirty="0"/>
          </a:p>
          <a:p>
            <a:pPr marL="0" lvl="1" indent="0" algn="just">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solidFill>
                  <a:schemeClr val="accent2">
                    <a:lumMod val="75000"/>
                  </a:schemeClr>
                </a:solidFill>
              </a:rPr>
              <a:t>2.6</a:t>
            </a: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t>Other Application Layer </a:t>
            </a:r>
            <a:r>
              <a:rPr lang="en-US" altLang="en-US" dirty="0" smtClean="0"/>
              <a:t>Protocols</a:t>
            </a:r>
            <a:endParaRPr lang="en-US" altLang="en-US" dirty="0"/>
          </a:p>
        </p:txBody>
      </p:sp>
      <p:sp>
        <p:nvSpPr>
          <p:cNvPr id="9" name="Rectangle 8"/>
          <p:cNvSpPr/>
          <p:nvPr/>
        </p:nvSpPr>
        <p:spPr>
          <a:xfrm>
            <a:off x="393111" y="1126730"/>
            <a:ext cx="3457100" cy="461665"/>
          </a:xfrm>
          <a:prstGeom prst="rect">
            <a:avLst/>
          </a:prstGeom>
        </p:spPr>
        <p:txBody>
          <a:bodyPr wrap="none">
            <a:spAutoFit/>
          </a:bodyPr>
          <a:lstStyle/>
          <a:p>
            <a:pPr algn="just"/>
            <a:r>
              <a:rPr lang="en-GB" sz="2400" b="1" dirty="0">
                <a:solidFill>
                  <a:schemeClr val="accent2">
                    <a:lumMod val="75000"/>
                  </a:schemeClr>
                </a:solidFill>
              </a:rPr>
              <a:t>Unit – 2 Application Layer</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a:t>
            </a:r>
            <a:r>
              <a:rPr lang="en-US" sz="2400" b="1" dirty="0" smtClean="0">
                <a:solidFill>
                  <a:schemeClr val="accent1">
                    <a:lumMod val="75000"/>
                  </a:schemeClr>
                </a:solidFill>
              </a:rPr>
              <a:t>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Non–persistent </a:t>
            </a:r>
            <a:r>
              <a:rPr lang="en-IN" sz="2400" b="1" dirty="0">
                <a:solidFill>
                  <a:schemeClr val="accent2">
                    <a:lumMod val="75000"/>
                  </a:schemeClr>
                </a:solidFill>
              </a:rPr>
              <a:t>HTTP: example</a:t>
            </a:r>
            <a:endParaRPr lang="en-IN" sz="2400" b="1" dirty="0">
              <a:solidFill>
                <a:schemeClr val="accent2">
                  <a:lumMod val="75000"/>
                </a:schemeClr>
              </a:solidFill>
            </a:endParaRPr>
          </a:p>
        </p:txBody>
      </p:sp>
      <p:sp>
        <p:nvSpPr>
          <p:cNvPr id="8" name="Line 11"/>
          <p:cNvSpPr>
            <a:spLocks noChangeShapeType="true"/>
          </p:cNvSpPr>
          <p:nvPr/>
        </p:nvSpPr>
        <p:spPr bwMode="auto">
          <a:xfrm>
            <a:off x="599907" y="3040443"/>
            <a:ext cx="10658" cy="3480471"/>
          </a:xfrm>
          <a:prstGeom prst="line">
            <a:avLst/>
          </a:prstGeom>
          <a:noFill/>
          <a:ln w="19050">
            <a:solidFill>
              <a:schemeClr val="bg1">
                <a:lumMod val="65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Rectangle 13"/>
          <p:cNvSpPr>
            <a:spLocks noChangeArrowheads="true"/>
          </p:cNvSpPr>
          <p:nvPr/>
        </p:nvSpPr>
        <p:spPr bwMode="auto">
          <a:xfrm>
            <a:off x="291574" y="5813835"/>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11" name="Rectangle 3"/>
          <p:cNvSpPr txBox="true">
            <a:spLocks noChangeArrowheads="true"/>
          </p:cNvSpPr>
          <p:nvPr/>
        </p:nvSpPr>
        <p:spPr>
          <a:xfrm>
            <a:off x="610565" y="1523712"/>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dirty="0">
                <a:ea typeface="MS PGothic" panose="020B0600070205080204" pitchFamily="34" charset="-128"/>
              </a:rPr>
              <a:t>User enters URL:</a:t>
            </a:r>
            <a:endParaRPr lang="en-US" altLang="en-US" sz="2400" dirty="0">
              <a:ea typeface="MS PGothic" panose="020B0600070205080204" pitchFamily="34" charset="-128"/>
            </a:endParaRPr>
          </a:p>
        </p:txBody>
      </p:sp>
      <p:sp>
        <p:nvSpPr>
          <p:cNvPr id="12" name="Rectangle 4"/>
          <p:cNvSpPr txBox="true">
            <a:spLocks noChangeArrowheads="true"/>
          </p:cNvSpPr>
          <p:nvPr/>
        </p:nvSpPr>
        <p:spPr>
          <a:xfrm>
            <a:off x="745600" y="2619528"/>
            <a:ext cx="3741222" cy="118964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000" dirty="0">
                <a:solidFill>
                  <a:srgbClr val="CC0000"/>
                </a:solidFill>
                <a:ea typeface="MS PGothic" panose="020B0600070205080204" pitchFamily="34" charset="-128"/>
              </a:rPr>
              <a:t>1a</a:t>
            </a:r>
            <a:r>
              <a:rPr lang="en-US" altLang="en-US" sz="2000" dirty="0">
                <a:solidFill>
                  <a:srgbClr val="FF0000"/>
                </a:solidFill>
                <a:ea typeface="MS PGothic" panose="020B0600070205080204" pitchFamily="34" charset="-128"/>
              </a:rPr>
              <a:t>.</a:t>
            </a:r>
            <a:r>
              <a:rPr lang="en-US" altLang="en-US" sz="2000" dirty="0">
                <a:ea typeface="MS PGothic" panose="020B0600070205080204" pitchFamily="34" charset="-128"/>
              </a:rPr>
              <a:t> HTTP client initiates TCP connection to HTTP server (process) at </a:t>
            </a:r>
            <a:r>
              <a:rPr lang="en-US" altLang="en-US" sz="1800" dirty="0" err="1">
                <a:ea typeface="MS PGothic" panose="020B0600070205080204" pitchFamily="34" charset="-128"/>
              </a:rPr>
              <a:t>www.someSchool.edu</a:t>
            </a:r>
            <a:r>
              <a:rPr lang="en-US" altLang="en-US" sz="1800" dirty="0">
                <a:ea typeface="MS PGothic" panose="020B0600070205080204" pitchFamily="34" charset="-128"/>
              </a:rPr>
              <a:t> </a:t>
            </a:r>
            <a:r>
              <a:rPr lang="en-US" altLang="en-US" sz="2000" dirty="0">
                <a:ea typeface="MS PGothic" panose="020B0600070205080204" pitchFamily="34" charset="-128"/>
              </a:rPr>
              <a:t>on port 80</a:t>
            </a:r>
            <a:endParaRPr lang="en-US" altLang="en-US" sz="2000" dirty="0">
              <a:ea typeface="MS PGothic" panose="020B0600070205080204" pitchFamily="34" charset="-128"/>
            </a:endParaRPr>
          </a:p>
        </p:txBody>
      </p:sp>
      <p:sp>
        <p:nvSpPr>
          <p:cNvPr id="14" name="Rectangle 5"/>
          <p:cNvSpPr>
            <a:spLocks noChangeArrowheads="true"/>
          </p:cNvSpPr>
          <p:nvPr/>
        </p:nvSpPr>
        <p:spPr bwMode="auto">
          <a:xfrm>
            <a:off x="815175" y="4038076"/>
            <a:ext cx="371990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solidFill>
                  <a:srgbClr val="CC0000"/>
                </a:solidFill>
                <a:latin typeface="+mn-lt"/>
              </a:rPr>
              <a:t>2</a:t>
            </a:r>
            <a:r>
              <a:rPr lang="en-US" altLang="en-US" dirty="0">
                <a:solidFill>
                  <a:srgbClr val="FF0000"/>
                </a:solidFill>
                <a:latin typeface="+mn-lt"/>
              </a:rPr>
              <a:t>.</a:t>
            </a:r>
            <a:r>
              <a:rPr lang="en-US" altLang="en-US" dirty="0">
                <a:latin typeface="+mn-lt"/>
              </a:rPr>
              <a:t> HTTP client sends HTTP </a:t>
            </a:r>
            <a:r>
              <a:rPr lang="en-US" altLang="en-US" i="1" dirty="0">
                <a:solidFill>
                  <a:srgbClr val="000099"/>
                </a:solidFill>
                <a:latin typeface="+mn-lt"/>
              </a:rPr>
              <a:t>request message</a:t>
            </a:r>
            <a:r>
              <a:rPr lang="en-US" altLang="en-US" dirty="0">
                <a:latin typeface="+mn-lt"/>
              </a:rPr>
              <a:t> (containing URL) into TCP connection socket. Message indicates that client wants object </a:t>
            </a:r>
            <a:r>
              <a:rPr lang="en-US" altLang="en-US" sz="1800" dirty="0" err="1">
                <a:latin typeface="+mn-lt"/>
              </a:rPr>
              <a:t>someDepartment</a:t>
            </a:r>
            <a:r>
              <a:rPr lang="en-US" altLang="en-US" sz="1800" dirty="0">
                <a:latin typeface="+mn-lt"/>
              </a:rPr>
              <a:t>/</a:t>
            </a:r>
            <a:r>
              <a:rPr lang="en-US" altLang="en-US" sz="1800" dirty="0" err="1">
                <a:latin typeface="+mn-lt"/>
              </a:rPr>
              <a:t>home.index</a:t>
            </a:r>
            <a:endParaRPr lang="en-US" altLang="en-US" dirty="0">
              <a:latin typeface="+mn-lt"/>
            </a:endParaRPr>
          </a:p>
        </p:txBody>
      </p:sp>
      <p:sp>
        <p:nvSpPr>
          <p:cNvPr id="15" name="Rectangle 6"/>
          <p:cNvSpPr>
            <a:spLocks noChangeArrowheads="true"/>
          </p:cNvSpPr>
          <p:nvPr/>
        </p:nvSpPr>
        <p:spPr bwMode="auto">
          <a:xfrm>
            <a:off x="5829122" y="2454864"/>
            <a:ext cx="434329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solidFill>
                  <a:srgbClr val="CC0000"/>
                </a:solidFill>
                <a:latin typeface="+mn-lt"/>
              </a:rPr>
              <a:t>1b</a:t>
            </a:r>
            <a:r>
              <a:rPr lang="en-US" altLang="en-US" dirty="0">
                <a:solidFill>
                  <a:srgbClr val="FF0000"/>
                </a:solidFill>
                <a:latin typeface="+mn-lt"/>
              </a:rPr>
              <a:t>.</a:t>
            </a:r>
            <a:r>
              <a:rPr lang="en-US" altLang="en-US" dirty="0">
                <a:latin typeface="+mn-lt"/>
              </a:rPr>
              <a:t> HTTP server at host </a:t>
            </a:r>
            <a:r>
              <a:rPr lang="en-US" altLang="en-US" sz="1800" dirty="0" err="1">
                <a:latin typeface="+mn-lt"/>
              </a:rPr>
              <a:t>www.someSchool.edu</a:t>
            </a:r>
            <a:r>
              <a:rPr lang="en-US" altLang="en-US" sz="1800" dirty="0">
                <a:latin typeface="+mn-lt"/>
              </a:rPr>
              <a:t> </a:t>
            </a:r>
            <a:r>
              <a:rPr lang="en-US" altLang="en-US" dirty="0">
                <a:latin typeface="+mn-lt"/>
              </a:rPr>
              <a:t>waiting for TCP connection at port 80  </a:t>
            </a:r>
            <a:r>
              <a:rPr lang="ja-JP" altLang="en-US" dirty="0">
                <a:latin typeface="+mn-lt"/>
              </a:rPr>
              <a:t>“</a:t>
            </a:r>
            <a:r>
              <a:rPr lang="en-US" altLang="ja-JP" dirty="0">
                <a:latin typeface="+mn-lt"/>
              </a:rPr>
              <a:t>accepts</a:t>
            </a:r>
            <a:r>
              <a:rPr lang="ja-JP" altLang="en-US" dirty="0">
                <a:latin typeface="+mn-lt"/>
              </a:rPr>
              <a:t>”</a:t>
            </a:r>
            <a:r>
              <a:rPr lang="en-US" altLang="ja-JP" dirty="0">
                <a:latin typeface="+mn-lt"/>
              </a:rPr>
              <a:t> connection, notifying client</a:t>
            </a:r>
            <a:endParaRPr lang="en-US" altLang="en-US" dirty="0">
              <a:latin typeface="+mn-lt"/>
            </a:endParaRPr>
          </a:p>
        </p:txBody>
      </p:sp>
      <p:sp>
        <p:nvSpPr>
          <p:cNvPr id="16" name="Rectangle 7"/>
          <p:cNvSpPr>
            <a:spLocks noChangeArrowheads="true"/>
          </p:cNvSpPr>
          <p:nvPr/>
        </p:nvSpPr>
        <p:spPr bwMode="auto">
          <a:xfrm>
            <a:off x="5995840" y="4090548"/>
            <a:ext cx="367396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solidFill>
                  <a:srgbClr val="CC0000"/>
                </a:solidFill>
                <a:latin typeface="+mn-lt"/>
              </a:rPr>
              <a:t>3</a:t>
            </a:r>
            <a:r>
              <a:rPr lang="en-US" altLang="en-US" sz="1800" dirty="0">
                <a:solidFill>
                  <a:srgbClr val="FF0000"/>
                </a:solidFill>
                <a:latin typeface="+mn-lt"/>
              </a:rPr>
              <a:t>.</a:t>
            </a:r>
            <a:r>
              <a:rPr lang="en-US" altLang="en-US" sz="1800" dirty="0">
                <a:latin typeface="+mn-lt"/>
              </a:rPr>
              <a:t> </a:t>
            </a:r>
            <a:r>
              <a:rPr lang="en-US" altLang="en-US" dirty="0">
                <a:latin typeface="+mn-lt"/>
              </a:rPr>
              <a:t>HTTP server receives request message, forms </a:t>
            </a:r>
            <a:r>
              <a:rPr lang="en-US" altLang="en-US" i="1" dirty="0">
                <a:solidFill>
                  <a:srgbClr val="000099"/>
                </a:solidFill>
                <a:latin typeface="+mn-lt"/>
              </a:rPr>
              <a:t>response message</a:t>
            </a:r>
            <a:r>
              <a:rPr lang="en-US" altLang="en-US" dirty="0">
                <a:latin typeface="+mn-lt"/>
              </a:rPr>
              <a:t> containing requested object, and sends message into its socket</a:t>
            </a:r>
            <a:endParaRPr lang="en-US" altLang="en-US" sz="1800" dirty="0">
              <a:latin typeface="+mn-lt"/>
            </a:endParaRPr>
          </a:p>
        </p:txBody>
      </p:sp>
      <p:sp>
        <p:nvSpPr>
          <p:cNvPr id="17" name="Line 9"/>
          <p:cNvSpPr>
            <a:spLocks noChangeShapeType="true"/>
          </p:cNvSpPr>
          <p:nvPr/>
        </p:nvSpPr>
        <p:spPr bwMode="auto">
          <a:xfrm>
            <a:off x="4559191" y="4511243"/>
            <a:ext cx="1093633" cy="400110"/>
          </a:xfrm>
          <a:prstGeom prst="line">
            <a:avLst/>
          </a:prstGeom>
          <a:noFill/>
          <a:ln w="38100">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0"/>
          <p:cNvSpPr>
            <a:spLocks noChangeShapeType="true"/>
          </p:cNvSpPr>
          <p:nvPr/>
        </p:nvSpPr>
        <p:spPr bwMode="auto">
          <a:xfrm flipH="true">
            <a:off x="4315021" y="5071676"/>
            <a:ext cx="1335828" cy="1316718"/>
          </a:xfrm>
          <a:prstGeom prst="line">
            <a:avLst/>
          </a:prstGeom>
          <a:noFill/>
          <a:ln w="38100">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12"/>
          <p:cNvSpPr txBox="true">
            <a:spLocks noChangeArrowheads="true"/>
          </p:cNvSpPr>
          <p:nvPr/>
        </p:nvSpPr>
        <p:spPr bwMode="auto">
          <a:xfrm>
            <a:off x="301099" y="5736048"/>
            <a:ext cx="673100" cy="406400"/>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dirty="0">
                <a:solidFill>
                  <a:schemeClr val="bg1">
                    <a:lumMod val="65000"/>
                  </a:schemeClr>
                </a:solidFill>
                <a:latin typeface="+mn-lt"/>
              </a:rPr>
              <a:t>time</a:t>
            </a:r>
            <a:endParaRPr lang="en-US" altLang="en-US" dirty="0">
              <a:solidFill>
                <a:schemeClr val="bg1">
                  <a:lumMod val="65000"/>
                </a:schemeClr>
              </a:solidFill>
              <a:latin typeface="+mn-lt"/>
            </a:endParaRPr>
          </a:p>
        </p:txBody>
      </p:sp>
      <p:sp>
        <p:nvSpPr>
          <p:cNvPr id="20" name="Line 8"/>
          <p:cNvSpPr>
            <a:spLocks noChangeShapeType="true"/>
          </p:cNvSpPr>
          <p:nvPr/>
        </p:nvSpPr>
        <p:spPr bwMode="auto">
          <a:xfrm>
            <a:off x="4293704" y="3185045"/>
            <a:ext cx="1232919" cy="306149"/>
          </a:xfrm>
          <a:prstGeom prst="line">
            <a:avLst/>
          </a:prstGeom>
          <a:noFill/>
          <a:ln w="38100">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4"/>
          <p:cNvSpPr>
            <a:spLocks noChangeShapeType="true"/>
          </p:cNvSpPr>
          <p:nvPr/>
        </p:nvSpPr>
        <p:spPr bwMode="auto">
          <a:xfrm flipH="true">
            <a:off x="4513326" y="3634415"/>
            <a:ext cx="983320" cy="784063"/>
          </a:xfrm>
          <a:prstGeom prst="line">
            <a:avLst/>
          </a:prstGeom>
          <a:noFill/>
          <a:ln w="38100">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Text Box 15"/>
          <p:cNvSpPr txBox="true">
            <a:spLocks noChangeArrowheads="true"/>
          </p:cNvSpPr>
          <p:nvPr/>
        </p:nvSpPr>
        <p:spPr bwMode="auto">
          <a:xfrm>
            <a:off x="2954371" y="1832931"/>
            <a:ext cx="69219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dirty="0">
                <a:latin typeface="+mn-lt"/>
              </a:rPr>
              <a:t>(base HTML file containing text, references to 10 jpeg images)</a:t>
            </a:r>
            <a:endParaRPr lang="en-US" altLang="en-US" sz="2800" dirty="0">
              <a:latin typeface="+mn-lt"/>
            </a:endParaRPr>
          </a:p>
        </p:txBody>
      </p:sp>
      <p:sp>
        <p:nvSpPr>
          <p:cNvPr id="23" name="Rectangle 3"/>
          <p:cNvSpPr>
            <a:spLocks noChangeArrowheads="true"/>
          </p:cNvSpPr>
          <p:nvPr/>
        </p:nvSpPr>
        <p:spPr bwMode="auto">
          <a:xfrm>
            <a:off x="3017691" y="1547458"/>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buClr>
                <a:srgbClr val="000099"/>
              </a:buClr>
              <a:buSzPct val="65000"/>
              <a:buFont typeface="Wingdings" panose="05000000000000000000" pitchFamily="2" charset="2"/>
              <a:buNone/>
            </a:pPr>
            <a:r>
              <a:rPr lang="en-US" altLang="en-US" b="1" dirty="0" err="1">
                <a:latin typeface="Courier New" panose="02070309020205020404" pitchFamily="49" charset="0"/>
              </a:rPr>
              <a:t>www.someSchool.edu</a:t>
            </a:r>
            <a:r>
              <a:rPr lang="en-US" altLang="en-US" b="1" dirty="0">
                <a:latin typeface="Courier New" panose="02070309020205020404" pitchFamily="49" charset="0"/>
              </a:rPr>
              <a:t>/</a:t>
            </a:r>
            <a:r>
              <a:rPr lang="en-US" altLang="en-US" b="1" dirty="0" err="1">
                <a:latin typeface="Courier New" panose="02070309020205020404" pitchFamily="49" charset="0"/>
              </a:rPr>
              <a:t>someDepartment</a:t>
            </a:r>
            <a:r>
              <a:rPr lang="en-US" altLang="en-US" b="1" dirty="0">
                <a:latin typeface="Courier New" panose="02070309020205020404" pitchFamily="49" charset="0"/>
              </a:rPr>
              <a:t>/</a:t>
            </a:r>
            <a:r>
              <a:rPr lang="en-US" altLang="en-US" b="1" dirty="0" err="1">
                <a:latin typeface="Courier New" panose="02070309020205020404" pitchFamily="49" charset="0"/>
              </a:rPr>
              <a:t>home.index</a:t>
            </a:r>
            <a:endParaRPr lang="en-US" altLang="en-US" b="1" dirty="0">
              <a:latin typeface="Courier New" panose="02070309020205020404" pitchFamily="49" charset="0"/>
            </a:endParaRPr>
          </a:p>
        </p:txBody>
      </p:sp>
      <p:grpSp>
        <p:nvGrpSpPr>
          <p:cNvPr id="2" name="Group 44"/>
          <p:cNvGrpSpPr/>
          <p:nvPr/>
        </p:nvGrpSpPr>
        <p:grpSpPr bwMode="auto">
          <a:xfrm>
            <a:off x="172903" y="2233040"/>
            <a:ext cx="784845" cy="730423"/>
            <a:chOff x="-44" y="1473"/>
            <a:chExt cx="981" cy="1105"/>
          </a:xfrm>
        </p:grpSpPr>
        <p:pic>
          <p:nvPicPr>
            <p:cNvPr id="25" name="Picture 45"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46"/>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3" name="Group 47"/>
          <p:cNvGrpSpPr/>
          <p:nvPr/>
        </p:nvGrpSpPr>
        <p:grpSpPr bwMode="auto">
          <a:xfrm>
            <a:off x="5492678" y="2333765"/>
            <a:ext cx="286234" cy="640019"/>
            <a:chOff x="4140" y="429"/>
            <a:chExt cx="1425" cy="2396"/>
          </a:xfrm>
        </p:grpSpPr>
        <p:sp>
          <p:nvSpPr>
            <p:cNvPr id="28" name="Freeform 48"/>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9" name="Rectangle 49"/>
            <p:cNvSpPr>
              <a:spLocks noChangeArrowheads="true"/>
            </p:cNvSpPr>
            <p:nvPr/>
          </p:nvSpPr>
          <p:spPr bwMode="auto">
            <a:xfrm>
              <a:off x="4205"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0" name="Freeform 50"/>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1" name="Freeform 51"/>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Rectangle 52"/>
            <p:cNvSpPr>
              <a:spLocks noChangeArrowheads="true"/>
            </p:cNvSpPr>
            <p:nvPr/>
          </p:nvSpPr>
          <p:spPr bwMode="auto">
            <a:xfrm>
              <a:off x="4212" y="693"/>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 name="Group 53"/>
            <p:cNvGrpSpPr/>
            <p:nvPr/>
          </p:nvGrpSpPr>
          <p:grpSpPr bwMode="auto">
            <a:xfrm>
              <a:off x="4749" y="668"/>
              <a:ext cx="581" cy="145"/>
              <a:chOff x="614" y="2568"/>
              <a:chExt cx="725" cy="139"/>
            </a:xfrm>
          </p:grpSpPr>
          <p:sp>
            <p:nvSpPr>
              <p:cNvPr id="58" name="AutoShape 54"/>
              <p:cNvSpPr>
                <a:spLocks noChangeArrowheads="true"/>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9" name="AutoShape 55"/>
              <p:cNvSpPr>
                <a:spLocks noChangeArrowheads="true"/>
              </p:cNvSpPr>
              <p:nvPr/>
            </p:nvSpPr>
            <p:spPr bwMode="auto">
              <a:xfrm>
                <a:off x="629" y="2586"/>
                <a:ext cx="694"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4" name="Rectangle 56"/>
            <p:cNvSpPr>
              <a:spLocks noChangeArrowheads="true"/>
            </p:cNvSpPr>
            <p:nvPr/>
          </p:nvSpPr>
          <p:spPr bwMode="auto">
            <a:xfrm>
              <a:off x="4225" y="1019"/>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 name="Group 57"/>
            <p:cNvGrpSpPr/>
            <p:nvPr/>
          </p:nvGrpSpPr>
          <p:grpSpPr bwMode="auto">
            <a:xfrm>
              <a:off x="4747" y="994"/>
              <a:ext cx="581" cy="134"/>
              <a:chOff x="614" y="2568"/>
              <a:chExt cx="725" cy="139"/>
            </a:xfrm>
          </p:grpSpPr>
          <p:sp>
            <p:nvSpPr>
              <p:cNvPr id="56" name="AutoShape 58"/>
              <p:cNvSpPr>
                <a:spLocks noChangeArrowheads="true"/>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7" name="AutoShape 59"/>
              <p:cNvSpPr>
                <a:spLocks noChangeArrowheads="true"/>
              </p:cNvSpPr>
              <p:nvPr/>
            </p:nvSpPr>
            <p:spPr bwMode="auto">
              <a:xfrm>
                <a:off x="632" y="2588"/>
                <a:ext cx="690" cy="102"/>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6" name="Rectangle 60"/>
            <p:cNvSpPr>
              <a:spLocks noChangeArrowheads="true"/>
            </p:cNvSpPr>
            <p:nvPr/>
          </p:nvSpPr>
          <p:spPr bwMode="auto">
            <a:xfrm>
              <a:off x="4218" y="1357"/>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7" name="Rectangle 61"/>
            <p:cNvSpPr>
              <a:spLocks noChangeArrowheads="true"/>
            </p:cNvSpPr>
            <p:nvPr/>
          </p:nvSpPr>
          <p:spPr bwMode="auto">
            <a:xfrm>
              <a:off x="4228" y="1654"/>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4" name="Group 62"/>
            <p:cNvGrpSpPr/>
            <p:nvPr/>
          </p:nvGrpSpPr>
          <p:grpSpPr bwMode="auto">
            <a:xfrm>
              <a:off x="4735" y="1627"/>
              <a:ext cx="582" cy="151"/>
              <a:chOff x="614" y="2568"/>
              <a:chExt cx="725" cy="139"/>
            </a:xfrm>
          </p:grpSpPr>
          <p:sp>
            <p:nvSpPr>
              <p:cNvPr id="54" name="AutoShape 63"/>
              <p:cNvSpPr>
                <a:spLocks noChangeArrowheads="true"/>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5" name="AutoShape 64"/>
              <p:cNvSpPr>
                <a:spLocks noChangeArrowheads="true"/>
              </p:cNvSpPr>
              <p:nvPr/>
            </p:nvSpPr>
            <p:spPr bwMode="auto">
              <a:xfrm>
                <a:off x="631" y="2584"/>
                <a:ext cx="693"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9" name="Freeform 65"/>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7" name="Group 66"/>
            <p:cNvGrpSpPr/>
            <p:nvPr/>
          </p:nvGrpSpPr>
          <p:grpSpPr bwMode="auto">
            <a:xfrm>
              <a:off x="4739" y="1327"/>
              <a:ext cx="582" cy="139"/>
              <a:chOff x="614" y="2568"/>
              <a:chExt cx="725" cy="139"/>
            </a:xfrm>
          </p:grpSpPr>
          <p:sp>
            <p:nvSpPr>
              <p:cNvPr id="52" name="AutoShape 67"/>
              <p:cNvSpPr>
                <a:spLocks noChangeArrowheads="true"/>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3" name="AutoShape 68"/>
              <p:cNvSpPr>
                <a:spLocks noChangeArrowheads="true"/>
              </p:cNvSpPr>
              <p:nvPr/>
            </p:nvSpPr>
            <p:spPr bwMode="auto">
              <a:xfrm>
                <a:off x="630"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1" name="Rectangle 69"/>
            <p:cNvSpPr>
              <a:spLocks noChangeArrowheads="true"/>
            </p:cNvSpPr>
            <p:nvPr/>
          </p:nvSpPr>
          <p:spPr bwMode="auto">
            <a:xfrm>
              <a:off x="5249" y="432"/>
              <a:ext cx="68" cy="2286"/>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2" name="Freeform 70"/>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3" name="Freeform 71"/>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4" name="Oval 72"/>
            <p:cNvSpPr>
              <a:spLocks noChangeArrowheads="true"/>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Freeform 73"/>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6" name="AutoShape 74"/>
            <p:cNvSpPr>
              <a:spLocks noChangeArrowheads="true"/>
            </p:cNvSpPr>
            <p:nvPr/>
          </p:nvSpPr>
          <p:spPr bwMode="auto">
            <a:xfrm>
              <a:off x="4140" y="2677"/>
              <a:ext cx="1201"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7" name="AutoShape 75"/>
            <p:cNvSpPr>
              <a:spLocks noChangeArrowheads="true"/>
            </p:cNvSpPr>
            <p:nvPr/>
          </p:nvSpPr>
          <p:spPr bwMode="auto">
            <a:xfrm>
              <a:off x="4205" y="2712"/>
              <a:ext cx="1070" cy="80"/>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8" name="Oval 76"/>
            <p:cNvSpPr>
              <a:spLocks noChangeArrowheads="true"/>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9" name="Oval 77"/>
            <p:cNvSpPr>
              <a:spLocks noChangeArrowheads="true"/>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50" name="Oval 78"/>
            <p:cNvSpPr>
              <a:spLocks noChangeArrowheads="true"/>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1" name="Rectangle 79"/>
            <p:cNvSpPr>
              <a:spLocks noChangeArrowheads="true"/>
            </p:cNvSpPr>
            <p:nvPr/>
          </p:nvSpPr>
          <p:spPr bwMode="auto">
            <a:xfrm>
              <a:off x="5061" y="1835"/>
              <a:ext cx="88" cy="762"/>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Non–persistent </a:t>
            </a:r>
            <a:r>
              <a:rPr lang="en-IN" sz="2400" b="1" dirty="0">
                <a:solidFill>
                  <a:schemeClr val="accent2">
                    <a:lumMod val="75000"/>
                  </a:schemeClr>
                </a:solidFill>
              </a:rPr>
              <a:t>HTTP: example (more)</a:t>
            </a:r>
            <a:endParaRPr lang="en-IN" sz="2400" b="1" dirty="0">
              <a:solidFill>
                <a:schemeClr val="accent2">
                  <a:lumMod val="75000"/>
                </a:schemeClr>
              </a:solidFill>
            </a:endParaRPr>
          </a:p>
        </p:txBody>
      </p:sp>
      <p:sp>
        <p:nvSpPr>
          <p:cNvPr id="9" name="Rectangle 3"/>
          <p:cNvSpPr txBox="true">
            <a:spLocks noChangeArrowheads="true"/>
          </p:cNvSpPr>
          <p:nvPr/>
        </p:nvSpPr>
        <p:spPr>
          <a:xfrm>
            <a:off x="213006" y="1536964"/>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dirty="0">
                <a:ea typeface="MS PGothic" panose="020B0600070205080204" pitchFamily="34" charset="-128"/>
              </a:rPr>
              <a:t>User enters URL:</a:t>
            </a:r>
            <a:endParaRPr lang="en-US" altLang="en-US" sz="2400" dirty="0">
              <a:ea typeface="MS PGothic" panose="020B0600070205080204" pitchFamily="34" charset="-128"/>
            </a:endParaRPr>
          </a:p>
        </p:txBody>
      </p:sp>
      <p:sp>
        <p:nvSpPr>
          <p:cNvPr id="11" name="Text Box 15"/>
          <p:cNvSpPr txBox="true">
            <a:spLocks noChangeArrowheads="true"/>
          </p:cNvSpPr>
          <p:nvPr/>
        </p:nvSpPr>
        <p:spPr bwMode="auto">
          <a:xfrm>
            <a:off x="2663062" y="1846183"/>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dirty="0">
                <a:latin typeface="+mn-lt"/>
              </a:rPr>
              <a:t>(containing text, references to 10 jpeg images)</a:t>
            </a:r>
            <a:endParaRPr lang="en-US" altLang="en-US" sz="2800" dirty="0">
              <a:latin typeface="+mn-lt"/>
            </a:endParaRPr>
          </a:p>
        </p:txBody>
      </p:sp>
      <p:sp>
        <p:nvSpPr>
          <p:cNvPr id="12" name="Rectangle 3"/>
          <p:cNvSpPr>
            <a:spLocks noChangeArrowheads="true"/>
          </p:cNvSpPr>
          <p:nvPr/>
        </p:nvSpPr>
        <p:spPr bwMode="auto">
          <a:xfrm>
            <a:off x="2606874" y="1573962"/>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buClr>
                <a:srgbClr val="000099"/>
              </a:buClr>
              <a:buSzPct val="65000"/>
              <a:buFont typeface="Wingdings" panose="05000000000000000000" pitchFamily="2" charset="2"/>
              <a:buNone/>
            </a:pPr>
            <a:r>
              <a:rPr lang="en-US" altLang="en-US" b="1" dirty="0" err="1">
                <a:latin typeface="Courier New" panose="02070309020205020404" pitchFamily="49" charset="0"/>
              </a:rPr>
              <a:t>www.someSchool.edu</a:t>
            </a:r>
            <a:r>
              <a:rPr lang="en-US" altLang="en-US" b="1" dirty="0">
                <a:latin typeface="Courier New" panose="02070309020205020404" pitchFamily="49" charset="0"/>
              </a:rPr>
              <a:t>/</a:t>
            </a:r>
            <a:r>
              <a:rPr lang="en-US" altLang="en-US" b="1" dirty="0" err="1">
                <a:latin typeface="Courier New" panose="02070309020205020404" pitchFamily="49" charset="0"/>
              </a:rPr>
              <a:t>someDepartment</a:t>
            </a:r>
            <a:r>
              <a:rPr lang="en-US" altLang="en-US" b="1" dirty="0">
                <a:latin typeface="Courier New" panose="02070309020205020404" pitchFamily="49" charset="0"/>
              </a:rPr>
              <a:t>/</a:t>
            </a:r>
            <a:r>
              <a:rPr lang="en-US" altLang="en-US" b="1" dirty="0" err="1">
                <a:latin typeface="Courier New" panose="02070309020205020404" pitchFamily="49" charset="0"/>
              </a:rPr>
              <a:t>home.index</a:t>
            </a:r>
            <a:endParaRPr lang="en-US" altLang="en-US" b="1" dirty="0">
              <a:latin typeface="Courier New" panose="02070309020205020404" pitchFamily="49" charset="0"/>
            </a:endParaRPr>
          </a:p>
        </p:txBody>
      </p:sp>
      <p:grpSp>
        <p:nvGrpSpPr>
          <p:cNvPr id="2" name="Group 44"/>
          <p:cNvGrpSpPr/>
          <p:nvPr/>
        </p:nvGrpSpPr>
        <p:grpSpPr bwMode="auto">
          <a:xfrm>
            <a:off x="159655" y="2325804"/>
            <a:ext cx="784845" cy="730423"/>
            <a:chOff x="-44" y="1473"/>
            <a:chExt cx="981" cy="1105"/>
          </a:xfrm>
        </p:grpSpPr>
        <p:pic>
          <p:nvPicPr>
            <p:cNvPr id="15" name="Picture 45"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46"/>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3" name="Group 47"/>
          <p:cNvGrpSpPr/>
          <p:nvPr/>
        </p:nvGrpSpPr>
        <p:grpSpPr bwMode="auto">
          <a:xfrm>
            <a:off x="5598698" y="2400025"/>
            <a:ext cx="286234" cy="640019"/>
            <a:chOff x="4140" y="429"/>
            <a:chExt cx="1425" cy="2396"/>
          </a:xfrm>
        </p:grpSpPr>
        <p:sp>
          <p:nvSpPr>
            <p:cNvPr id="18" name="Freeform 48"/>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 name="Rectangle 49"/>
            <p:cNvSpPr>
              <a:spLocks noChangeArrowheads="true"/>
            </p:cNvSpPr>
            <p:nvPr/>
          </p:nvSpPr>
          <p:spPr bwMode="auto">
            <a:xfrm>
              <a:off x="4205"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0" name="Freeform 50"/>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1" name="Freeform 51"/>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 name="Rectangle 52"/>
            <p:cNvSpPr>
              <a:spLocks noChangeArrowheads="true"/>
            </p:cNvSpPr>
            <p:nvPr/>
          </p:nvSpPr>
          <p:spPr bwMode="auto">
            <a:xfrm>
              <a:off x="4212" y="693"/>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 name="Group 53"/>
            <p:cNvGrpSpPr/>
            <p:nvPr/>
          </p:nvGrpSpPr>
          <p:grpSpPr bwMode="auto">
            <a:xfrm>
              <a:off x="4749" y="668"/>
              <a:ext cx="581" cy="145"/>
              <a:chOff x="614" y="2568"/>
              <a:chExt cx="725" cy="139"/>
            </a:xfrm>
          </p:grpSpPr>
          <p:sp>
            <p:nvSpPr>
              <p:cNvPr id="48" name="AutoShape 54"/>
              <p:cNvSpPr>
                <a:spLocks noChangeArrowheads="true"/>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9" name="AutoShape 55"/>
              <p:cNvSpPr>
                <a:spLocks noChangeArrowheads="true"/>
              </p:cNvSpPr>
              <p:nvPr/>
            </p:nvSpPr>
            <p:spPr bwMode="auto">
              <a:xfrm>
                <a:off x="629" y="2586"/>
                <a:ext cx="694"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4" name="Rectangle 56"/>
            <p:cNvSpPr>
              <a:spLocks noChangeArrowheads="true"/>
            </p:cNvSpPr>
            <p:nvPr/>
          </p:nvSpPr>
          <p:spPr bwMode="auto">
            <a:xfrm>
              <a:off x="4225" y="1019"/>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 name="Group 57"/>
            <p:cNvGrpSpPr/>
            <p:nvPr/>
          </p:nvGrpSpPr>
          <p:grpSpPr bwMode="auto">
            <a:xfrm>
              <a:off x="4747" y="994"/>
              <a:ext cx="581" cy="134"/>
              <a:chOff x="614" y="2568"/>
              <a:chExt cx="725" cy="139"/>
            </a:xfrm>
          </p:grpSpPr>
          <p:sp>
            <p:nvSpPr>
              <p:cNvPr id="46" name="AutoShape 58"/>
              <p:cNvSpPr>
                <a:spLocks noChangeArrowheads="true"/>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7" name="AutoShape 59"/>
              <p:cNvSpPr>
                <a:spLocks noChangeArrowheads="true"/>
              </p:cNvSpPr>
              <p:nvPr/>
            </p:nvSpPr>
            <p:spPr bwMode="auto">
              <a:xfrm>
                <a:off x="632" y="2588"/>
                <a:ext cx="690" cy="102"/>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6" name="Rectangle 60"/>
            <p:cNvSpPr>
              <a:spLocks noChangeArrowheads="true"/>
            </p:cNvSpPr>
            <p:nvPr/>
          </p:nvSpPr>
          <p:spPr bwMode="auto">
            <a:xfrm>
              <a:off x="4218" y="1357"/>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7" name="Rectangle 61"/>
            <p:cNvSpPr>
              <a:spLocks noChangeArrowheads="true"/>
            </p:cNvSpPr>
            <p:nvPr/>
          </p:nvSpPr>
          <p:spPr bwMode="auto">
            <a:xfrm>
              <a:off x="4228" y="1654"/>
              <a:ext cx="595"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 name="Group 62"/>
            <p:cNvGrpSpPr/>
            <p:nvPr/>
          </p:nvGrpSpPr>
          <p:grpSpPr bwMode="auto">
            <a:xfrm>
              <a:off x="4735" y="1627"/>
              <a:ext cx="582" cy="151"/>
              <a:chOff x="614" y="2568"/>
              <a:chExt cx="725" cy="139"/>
            </a:xfrm>
          </p:grpSpPr>
          <p:sp>
            <p:nvSpPr>
              <p:cNvPr id="44" name="AutoShape 63"/>
              <p:cNvSpPr>
                <a:spLocks noChangeArrowheads="true"/>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AutoShape 64"/>
              <p:cNvSpPr>
                <a:spLocks noChangeArrowheads="true"/>
              </p:cNvSpPr>
              <p:nvPr/>
            </p:nvSpPr>
            <p:spPr bwMode="auto">
              <a:xfrm>
                <a:off x="631" y="2584"/>
                <a:ext cx="693"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9" name="Freeform 65"/>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 name="Group 66"/>
            <p:cNvGrpSpPr/>
            <p:nvPr/>
          </p:nvGrpSpPr>
          <p:grpSpPr bwMode="auto">
            <a:xfrm>
              <a:off x="4739" y="1327"/>
              <a:ext cx="582" cy="139"/>
              <a:chOff x="614" y="2568"/>
              <a:chExt cx="725" cy="139"/>
            </a:xfrm>
          </p:grpSpPr>
          <p:sp>
            <p:nvSpPr>
              <p:cNvPr id="42" name="AutoShape 67"/>
              <p:cNvSpPr>
                <a:spLocks noChangeArrowheads="true"/>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3" name="AutoShape 68"/>
              <p:cNvSpPr>
                <a:spLocks noChangeArrowheads="true"/>
              </p:cNvSpPr>
              <p:nvPr/>
            </p:nvSpPr>
            <p:spPr bwMode="auto">
              <a:xfrm>
                <a:off x="630"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1" name="Rectangle 69"/>
            <p:cNvSpPr>
              <a:spLocks noChangeArrowheads="true"/>
            </p:cNvSpPr>
            <p:nvPr/>
          </p:nvSpPr>
          <p:spPr bwMode="auto">
            <a:xfrm>
              <a:off x="5249" y="432"/>
              <a:ext cx="68" cy="2286"/>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Freeform 70"/>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3" name="Freeform 71"/>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4" name="Oval 72"/>
            <p:cNvSpPr>
              <a:spLocks noChangeArrowheads="true"/>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5" name="Freeform 73"/>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6" name="AutoShape 74"/>
            <p:cNvSpPr>
              <a:spLocks noChangeArrowheads="true"/>
            </p:cNvSpPr>
            <p:nvPr/>
          </p:nvSpPr>
          <p:spPr bwMode="auto">
            <a:xfrm>
              <a:off x="4140" y="2677"/>
              <a:ext cx="1201"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7" name="AutoShape 75"/>
            <p:cNvSpPr>
              <a:spLocks noChangeArrowheads="true"/>
            </p:cNvSpPr>
            <p:nvPr/>
          </p:nvSpPr>
          <p:spPr bwMode="auto">
            <a:xfrm>
              <a:off x="4205" y="2712"/>
              <a:ext cx="1070" cy="80"/>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8" name="Oval 76"/>
            <p:cNvSpPr>
              <a:spLocks noChangeArrowheads="true"/>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9" name="Oval 77"/>
            <p:cNvSpPr>
              <a:spLocks noChangeArrowheads="true"/>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40" name="Oval 78"/>
            <p:cNvSpPr>
              <a:spLocks noChangeArrowheads="true"/>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1" name="Rectangle 79"/>
            <p:cNvSpPr>
              <a:spLocks noChangeArrowheads="true"/>
            </p:cNvSpPr>
            <p:nvPr/>
          </p:nvSpPr>
          <p:spPr bwMode="auto">
            <a:xfrm>
              <a:off x="5061" y="1835"/>
              <a:ext cx="88" cy="762"/>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0" name="Rectangle 6"/>
          <p:cNvSpPr txBox="true">
            <a:spLocks noChangeArrowheads="true"/>
          </p:cNvSpPr>
          <p:nvPr/>
        </p:nvSpPr>
        <p:spPr>
          <a:xfrm>
            <a:off x="586659" y="3385717"/>
            <a:ext cx="4372249" cy="201012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dirty="0">
                <a:solidFill>
                  <a:srgbClr val="CC0000"/>
                </a:solidFill>
                <a:ea typeface="MS PGothic" panose="020B0600070205080204" pitchFamily="34" charset="-128"/>
              </a:rPr>
              <a:t>5</a:t>
            </a:r>
            <a:r>
              <a:rPr lang="en-US" altLang="en-US" sz="2000" dirty="0">
                <a:solidFill>
                  <a:srgbClr val="CC0000"/>
                </a:solidFill>
                <a:ea typeface="MS PGothic" panose="020B0600070205080204" pitchFamily="34" charset="-128"/>
              </a:rPr>
              <a:t>.</a:t>
            </a:r>
            <a:r>
              <a:rPr lang="en-US" altLang="en-US" sz="2000" dirty="0">
                <a:ea typeface="MS PGothic" panose="020B0600070205080204" pitchFamily="34" charset="-128"/>
              </a:rPr>
              <a:t> HTTP client receives response message containing html file, displays html.  Parsing html file, finds 10 referenced jpeg  objects</a:t>
            </a:r>
            <a:endParaRPr lang="en-US" altLang="en-US" sz="2400" dirty="0">
              <a:ea typeface="MS PGothic" panose="020B0600070205080204" pitchFamily="34" charset="-128"/>
            </a:endParaRPr>
          </a:p>
        </p:txBody>
      </p:sp>
      <p:sp>
        <p:nvSpPr>
          <p:cNvPr id="51" name="Rectangle 7"/>
          <p:cNvSpPr>
            <a:spLocks noChangeArrowheads="true"/>
          </p:cNvSpPr>
          <p:nvPr/>
        </p:nvSpPr>
        <p:spPr bwMode="auto">
          <a:xfrm>
            <a:off x="758448" y="5037459"/>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solidFill>
                  <a:srgbClr val="CC0000"/>
                </a:solidFill>
                <a:latin typeface="+mn-lt"/>
              </a:rPr>
              <a:t>6.</a:t>
            </a:r>
            <a:r>
              <a:rPr lang="en-US" altLang="en-US" dirty="0">
                <a:latin typeface="+mn-lt"/>
              </a:rPr>
              <a:t> Steps 1-5 repeated for each of 10 jpeg objects</a:t>
            </a:r>
            <a:endParaRPr lang="en-US" altLang="en-US" dirty="0">
              <a:latin typeface="+mn-lt"/>
            </a:endParaRPr>
          </a:p>
        </p:txBody>
      </p:sp>
      <p:sp>
        <p:nvSpPr>
          <p:cNvPr id="52" name="Rectangle 8"/>
          <p:cNvSpPr>
            <a:spLocks noChangeArrowheads="true"/>
          </p:cNvSpPr>
          <p:nvPr/>
        </p:nvSpPr>
        <p:spPr bwMode="auto">
          <a:xfrm>
            <a:off x="5937956" y="2967889"/>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solidFill>
                  <a:srgbClr val="CC0000"/>
                </a:solidFill>
                <a:latin typeface="+mn-lt"/>
              </a:rPr>
              <a:t>4.</a:t>
            </a:r>
            <a:r>
              <a:rPr lang="en-US" altLang="en-US">
                <a:latin typeface="+mn-lt"/>
              </a:rPr>
              <a:t> HTTP server closes TCP connection. </a:t>
            </a:r>
            <a:endParaRPr lang="en-US" altLang="en-US">
              <a:latin typeface="+mn-lt"/>
            </a:endParaRPr>
          </a:p>
        </p:txBody>
      </p:sp>
      <p:sp>
        <p:nvSpPr>
          <p:cNvPr id="53" name="Line 17"/>
          <p:cNvSpPr>
            <a:spLocks noChangeShapeType="true"/>
          </p:cNvSpPr>
          <p:nvPr/>
        </p:nvSpPr>
        <p:spPr bwMode="auto">
          <a:xfrm flipH="true">
            <a:off x="4818841" y="3385716"/>
            <a:ext cx="1095375" cy="523875"/>
          </a:xfrm>
          <a:prstGeom prst="line">
            <a:avLst/>
          </a:prstGeom>
          <a:noFill/>
          <a:ln w="38100">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54" name="Line 11"/>
          <p:cNvSpPr>
            <a:spLocks noChangeShapeType="true"/>
          </p:cNvSpPr>
          <p:nvPr/>
        </p:nvSpPr>
        <p:spPr bwMode="auto">
          <a:xfrm>
            <a:off x="586659" y="3053695"/>
            <a:ext cx="10658" cy="3480471"/>
          </a:xfrm>
          <a:prstGeom prst="line">
            <a:avLst/>
          </a:prstGeom>
          <a:noFill/>
          <a:ln w="19050">
            <a:solidFill>
              <a:schemeClr val="bg1">
                <a:lumMod val="65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 name="Rectangle 13"/>
          <p:cNvSpPr>
            <a:spLocks noChangeArrowheads="true"/>
          </p:cNvSpPr>
          <p:nvPr/>
        </p:nvSpPr>
        <p:spPr bwMode="auto">
          <a:xfrm>
            <a:off x="278326" y="5827087"/>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56" name="Text Box 12"/>
          <p:cNvSpPr txBox="true">
            <a:spLocks noChangeArrowheads="true"/>
          </p:cNvSpPr>
          <p:nvPr/>
        </p:nvSpPr>
        <p:spPr bwMode="auto">
          <a:xfrm>
            <a:off x="287851" y="5749300"/>
            <a:ext cx="673100" cy="406400"/>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dirty="0">
                <a:solidFill>
                  <a:schemeClr val="bg1">
                    <a:lumMod val="65000"/>
                  </a:schemeClr>
                </a:solidFill>
                <a:latin typeface="+mn-lt"/>
              </a:rPr>
              <a:t>time</a:t>
            </a:r>
            <a:endParaRPr lang="en-US" altLang="en-US" dirty="0">
              <a:solidFill>
                <a:schemeClr val="bg1">
                  <a:lumMod val="65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0">
                                            <p:txEl>
                                              <p:pRg st="0" end="0"/>
                                            </p:txEl>
                                          </p:spTgt>
                                        </p:tgtEl>
                                        <p:attrNameLst>
                                          <p:attrName>style.visibility</p:attrName>
                                        </p:attrNameLst>
                                      </p:cBhvr>
                                      <p:to>
                                        <p:strVal val="visible"/>
                                      </p:to>
                                    </p:set>
                                    <p:animEffect transition="in" filter="dissolve">
                                      <p:cBhvr>
                                        <p:cTn id="15" dur="500"/>
                                        <p:tgtEl>
                                          <p:spTgt spid="5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1">
                                            <p:txEl>
                                              <p:pRg st="0" end="0"/>
                                            </p:txEl>
                                          </p:spTgt>
                                        </p:tgtEl>
                                        <p:attrNameLst>
                                          <p:attrName>style.visibility</p:attrName>
                                        </p:attrNameLst>
                                      </p:cBhvr>
                                      <p:to>
                                        <p:strVal val="visible"/>
                                      </p:to>
                                    </p:set>
                                    <p:animEffect transition="in" filter="dissolve">
                                      <p:cBhvr>
                                        <p:cTn id="20"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Non–persistent </a:t>
            </a:r>
            <a:r>
              <a:rPr lang="en-IN" sz="2400" b="1" dirty="0">
                <a:solidFill>
                  <a:schemeClr val="accent2">
                    <a:lumMod val="75000"/>
                  </a:schemeClr>
                </a:solidFill>
              </a:rPr>
              <a:t>HTTP: response time</a:t>
            </a:r>
            <a:endParaRPr lang="en-IN" sz="2400" b="1" dirty="0">
              <a:solidFill>
                <a:schemeClr val="accent2">
                  <a:lumMod val="75000"/>
                </a:schemeClr>
              </a:solidFill>
            </a:endParaRPr>
          </a:p>
        </p:txBody>
      </p:sp>
      <p:sp>
        <p:nvSpPr>
          <p:cNvPr id="9" name="Rectangle 3"/>
          <p:cNvSpPr txBox="true">
            <a:spLocks noChangeArrowheads="true"/>
          </p:cNvSpPr>
          <p:nvPr/>
        </p:nvSpPr>
        <p:spPr>
          <a:xfrm>
            <a:off x="164191" y="1768670"/>
            <a:ext cx="4724132" cy="33373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sz="2400" dirty="0">
                <a:solidFill>
                  <a:srgbClr val="CC0000"/>
                </a:solidFill>
                <a:ea typeface="MS PGothic" panose="020B0600070205080204" pitchFamily="34" charset="-128"/>
              </a:rPr>
              <a:t>RTT (definition):</a:t>
            </a:r>
            <a:r>
              <a:rPr lang="en-US" altLang="en-US" sz="2400" dirty="0">
                <a:ea typeface="MS PGothic" panose="020B0600070205080204" pitchFamily="34" charset="-128"/>
              </a:rPr>
              <a:t> time for a small packet to travel from client to server and back</a:t>
            </a:r>
            <a:endParaRPr lang="en-US" altLang="en-US" sz="2400" dirty="0">
              <a:ea typeface="MS PGothic" panose="020B0600070205080204" pitchFamily="34" charset="-128"/>
            </a:endParaRPr>
          </a:p>
          <a:p>
            <a:pPr algn="just">
              <a:buFont typeface="Wingdings" panose="05000000000000000000" pitchFamily="2" charset="2"/>
              <a:buNone/>
            </a:pPr>
            <a:r>
              <a:rPr lang="en-US" altLang="en-US" sz="2400" dirty="0">
                <a:solidFill>
                  <a:srgbClr val="CC0000"/>
                </a:solidFill>
                <a:ea typeface="MS PGothic" panose="020B0600070205080204" pitchFamily="34" charset="-128"/>
              </a:rPr>
              <a:t>HTTP response time (per object):</a:t>
            </a:r>
            <a:endParaRPr lang="en-US" altLang="en-US" sz="2400" dirty="0">
              <a:solidFill>
                <a:srgbClr val="CC0000"/>
              </a:solidFill>
              <a:ea typeface="MS PGothic" panose="020B0600070205080204" pitchFamily="34" charset="-128"/>
            </a:endParaRPr>
          </a:p>
          <a:p>
            <a:pPr marL="460375" indent="-215900" algn="just">
              <a:spcBef>
                <a:spcPts val="400"/>
              </a:spcBef>
              <a:buClr>
                <a:schemeClr val="accent2">
                  <a:lumMod val="75000"/>
                </a:schemeClr>
              </a:buClr>
            </a:pPr>
            <a:r>
              <a:rPr lang="en-US" altLang="en-US" sz="2000" dirty="0">
                <a:ea typeface="MS PGothic" panose="020B0600070205080204" pitchFamily="34" charset="-128"/>
              </a:rPr>
              <a:t>one RTT to initiate TCP connection</a:t>
            </a:r>
            <a:endParaRPr lang="en-US" altLang="en-US" sz="2000" dirty="0">
              <a:ea typeface="MS PGothic" panose="020B0600070205080204" pitchFamily="34" charset="-128"/>
            </a:endParaRPr>
          </a:p>
          <a:p>
            <a:pPr marL="460375" indent="-215900" algn="just">
              <a:spcBef>
                <a:spcPts val="400"/>
              </a:spcBef>
              <a:buClr>
                <a:schemeClr val="accent2">
                  <a:lumMod val="75000"/>
                </a:schemeClr>
              </a:buClr>
            </a:pPr>
            <a:r>
              <a:rPr lang="en-US" altLang="en-US" sz="2000" dirty="0">
                <a:ea typeface="MS PGothic" panose="020B0600070205080204" pitchFamily="34" charset="-128"/>
              </a:rPr>
              <a:t>one RTT for HTTP request and first few bytes of HTTP response to return</a:t>
            </a:r>
            <a:endParaRPr lang="en-US" altLang="en-US" sz="2000" dirty="0">
              <a:ea typeface="MS PGothic" panose="020B0600070205080204" pitchFamily="34" charset="-128"/>
            </a:endParaRPr>
          </a:p>
          <a:p>
            <a:pPr marL="460375" indent="-215900" algn="just">
              <a:spcBef>
                <a:spcPts val="400"/>
              </a:spcBef>
              <a:buClr>
                <a:schemeClr val="accent2">
                  <a:lumMod val="75000"/>
                </a:schemeClr>
              </a:buClr>
            </a:pPr>
            <a:r>
              <a:rPr lang="en-US" altLang="en-US" sz="2000" dirty="0" err="1">
                <a:ea typeface="MS PGothic" panose="020B0600070205080204" pitchFamily="34" charset="-128"/>
              </a:rPr>
              <a:t>obect</a:t>
            </a:r>
            <a:r>
              <a:rPr lang="en-US" altLang="en-US" sz="2000" dirty="0">
                <a:ea typeface="MS PGothic" panose="020B0600070205080204" pitchFamily="34" charset="-128"/>
              </a:rPr>
              <a:t>/file transmission </a:t>
            </a:r>
            <a:r>
              <a:rPr lang="en-US" altLang="en-US" sz="2000" dirty="0" smtClean="0">
                <a:ea typeface="MS PGothic" panose="020B0600070205080204" pitchFamily="34" charset="-128"/>
              </a:rPr>
              <a:t>time</a:t>
            </a:r>
            <a:endParaRPr lang="en-US" altLang="en-US" sz="2000" dirty="0">
              <a:ea typeface="MS PGothic" panose="020B0600070205080204" pitchFamily="34" charset="-128"/>
            </a:endParaRPr>
          </a:p>
        </p:txBody>
      </p:sp>
      <p:sp>
        <p:nvSpPr>
          <p:cNvPr id="11" name="Line 15"/>
          <p:cNvSpPr>
            <a:spLocks noChangeShapeType="true"/>
          </p:cNvSpPr>
          <p:nvPr/>
        </p:nvSpPr>
        <p:spPr bwMode="auto">
          <a:xfrm>
            <a:off x="6752743" y="2671284"/>
            <a:ext cx="0" cy="2832100"/>
          </a:xfrm>
          <a:prstGeom prst="line">
            <a:avLst/>
          </a:prstGeom>
          <a:noFill/>
          <a:ln w="9525">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12" name="Line 16"/>
          <p:cNvSpPr>
            <a:spLocks noChangeShapeType="true"/>
          </p:cNvSpPr>
          <p:nvPr/>
        </p:nvSpPr>
        <p:spPr bwMode="auto">
          <a:xfrm>
            <a:off x="8443430" y="2664934"/>
            <a:ext cx="0" cy="2881312"/>
          </a:xfrm>
          <a:prstGeom prst="line">
            <a:avLst/>
          </a:prstGeom>
          <a:noFill/>
          <a:ln w="9525">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14" name="Line 17"/>
          <p:cNvSpPr>
            <a:spLocks noChangeShapeType="true"/>
          </p:cNvSpPr>
          <p:nvPr/>
        </p:nvSpPr>
        <p:spPr bwMode="auto">
          <a:xfrm>
            <a:off x="6767030" y="2903059"/>
            <a:ext cx="1684338" cy="3905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15" name="Line 18"/>
          <p:cNvSpPr>
            <a:spLocks noChangeShapeType="true"/>
          </p:cNvSpPr>
          <p:nvPr/>
        </p:nvSpPr>
        <p:spPr bwMode="auto">
          <a:xfrm flipH="true">
            <a:off x="6752743" y="3341209"/>
            <a:ext cx="1673225" cy="4032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16" name="Line 19"/>
          <p:cNvSpPr>
            <a:spLocks noChangeShapeType="true"/>
          </p:cNvSpPr>
          <p:nvPr/>
        </p:nvSpPr>
        <p:spPr bwMode="auto">
          <a:xfrm>
            <a:off x="6760680" y="3849209"/>
            <a:ext cx="1684338" cy="3905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17" name="AutoShape 21"/>
          <p:cNvSpPr/>
          <p:nvPr/>
        </p:nvSpPr>
        <p:spPr bwMode="auto">
          <a:xfrm>
            <a:off x="8459456" y="4249143"/>
            <a:ext cx="99857" cy="161739"/>
          </a:xfrm>
          <a:prstGeom prst="rightBrace">
            <a:avLst>
              <a:gd name="adj1" fmla="val 2039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3200">
              <a:latin typeface="+mn-lt"/>
            </a:endParaRPr>
          </a:p>
        </p:txBody>
      </p:sp>
      <p:sp>
        <p:nvSpPr>
          <p:cNvPr id="18" name="Text Box 22"/>
          <p:cNvSpPr txBox="true">
            <a:spLocks noChangeArrowheads="true"/>
          </p:cNvSpPr>
          <p:nvPr/>
        </p:nvSpPr>
        <p:spPr bwMode="auto">
          <a:xfrm>
            <a:off x="8552968" y="3944459"/>
            <a:ext cx="1123577" cy="87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a:solidFill>
                  <a:srgbClr val="CC0000"/>
                </a:solidFill>
                <a:latin typeface="+mn-lt"/>
              </a:rPr>
              <a:t>time to </a:t>
            </a:r>
            <a:endParaRPr lang="en-US" altLang="en-US">
              <a:solidFill>
                <a:srgbClr val="CC0000"/>
              </a:solidFill>
              <a:latin typeface="+mn-lt"/>
            </a:endParaRPr>
          </a:p>
          <a:p>
            <a:pPr>
              <a:lnSpc>
                <a:spcPct val="85000"/>
              </a:lnSpc>
              <a:spcBef>
                <a:spcPct val="0"/>
              </a:spcBef>
              <a:buClrTx/>
              <a:buSzTx/>
              <a:buFontTx/>
              <a:buNone/>
            </a:pPr>
            <a:r>
              <a:rPr lang="en-US" altLang="en-US">
                <a:solidFill>
                  <a:srgbClr val="CC0000"/>
                </a:solidFill>
                <a:latin typeface="+mn-lt"/>
              </a:rPr>
              <a:t>transmit </a:t>
            </a:r>
            <a:endParaRPr lang="en-US" altLang="en-US">
              <a:solidFill>
                <a:srgbClr val="CC0000"/>
              </a:solidFill>
              <a:latin typeface="+mn-lt"/>
            </a:endParaRPr>
          </a:p>
          <a:p>
            <a:pPr>
              <a:lnSpc>
                <a:spcPct val="85000"/>
              </a:lnSpc>
              <a:spcBef>
                <a:spcPct val="0"/>
              </a:spcBef>
              <a:buClrTx/>
              <a:buSzTx/>
              <a:buFontTx/>
              <a:buNone/>
            </a:pPr>
            <a:r>
              <a:rPr lang="en-US" altLang="en-US">
                <a:solidFill>
                  <a:srgbClr val="CC0000"/>
                </a:solidFill>
                <a:latin typeface="+mn-lt"/>
              </a:rPr>
              <a:t>file</a:t>
            </a:r>
            <a:endParaRPr lang="en-US" altLang="en-US">
              <a:solidFill>
                <a:srgbClr val="CC0000"/>
              </a:solidFill>
              <a:latin typeface="+mn-lt"/>
            </a:endParaRPr>
          </a:p>
        </p:txBody>
      </p:sp>
      <p:sp>
        <p:nvSpPr>
          <p:cNvPr id="19" name="Line 23"/>
          <p:cNvSpPr>
            <a:spLocks noChangeShapeType="true"/>
          </p:cNvSpPr>
          <p:nvPr/>
        </p:nvSpPr>
        <p:spPr bwMode="auto">
          <a:xfrm>
            <a:off x="6362218" y="2877659"/>
            <a:ext cx="390525"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2400"/>
          </a:p>
        </p:txBody>
      </p:sp>
      <p:sp>
        <p:nvSpPr>
          <p:cNvPr id="20" name="Text Box 24"/>
          <p:cNvSpPr txBox="true">
            <a:spLocks noChangeArrowheads="true"/>
          </p:cNvSpPr>
          <p:nvPr/>
        </p:nvSpPr>
        <p:spPr bwMode="auto">
          <a:xfrm>
            <a:off x="5072174" y="2563010"/>
            <a:ext cx="136370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dirty="0">
                <a:solidFill>
                  <a:srgbClr val="CC0000"/>
                </a:solidFill>
                <a:latin typeface="+mn-lt"/>
              </a:rPr>
              <a:t>initiate TCP</a:t>
            </a:r>
            <a:endParaRPr lang="en-US" altLang="en-US" dirty="0">
              <a:solidFill>
                <a:srgbClr val="CC0000"/>
              </a:solidFill>
              <a:latin typeface="+mn-lt"/>
            </a:endParaRPr>
          </a:p>
          <a:p>
            <a:pPr>
              <a:lnSpc>
                <a:spcPct val="85000"/>
              </a:lnSpc>
              <a:spcBef>
                <a:spcPct val="0"/>
              </a:spcBef>
              <a:buClrTx/>
              <a:buSzTx/>
              <a:buFontTx/>
              <a:buNone/>
            </a:pPr>
            <a:r>
              <a:rPr lang="en-US" altLang="en-US" dirty="0">
                <a:solidFill>
                  <a:srgbClr val="CC0000"/>
                </a:solidFill>
                <a:latin typeface="+mn-lt"/>
              </a:rPr>
              <a:t>connection</a:t>
            </a:r>
            <a:endParaRPr lang="en-US" altLang="en-US" dirty="0">
              <a:solidFill>
                <a:srgbClr val="CC0000"/>
              </a:solidFill>
              <a:latin typeface="+mn-lt"/>
            </a:endParaRPr>
          </a:p>
        </p:txBody>
      </p:sp>
      <p:sp>
        <p:nvSpPr>
          <p:cNvPr id="21" name="AutoShape 25"/>
          <p:cNvSpPr/>
          <p:nvPr/>
        </p:nvSpPr>
        <p:spPr bwMode="auto">
          <a:xfrm>
            <a:off x="6497155" y="2928459"/>
            <a:ext cx="128588" cy="803275"/>
          </a:xfrm>
          <a:prstGeom prst="leftBrace">
            <a:avLst>
              <a:gd name="adj1" fmla="val 5205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pPr>
            <a:endParaRPr lang="en-US" altLang="en-US" sz="3200">
              <a:latin typeface="+mn-lt"/>
            </a:endParaRPr>
          </a:p>
        </p:txBody>
      </p:sp>
      <p:sp>
        <p:nvSpPr>
          <p:cNvPr id="22" name="Text Box 26"/>
          <p:cNvSpPr txBox="true">
            <a:spLocks noChangeArrowheads="true"/>
          </p:cNvSpPr>
          <p:nvPr/>
        </p:nvSpPr>
        <p:spPr bwMode="auto">
          <a:xfrm>
            <a:off x="6014555" y="3139596"/>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a:latin typeface="+mn-lt"/>
              </a:rPr>
              <a:t>RTT</a:t>
            </a:r>
            <a:endParaRPr lang="en-US" altLang="en-US">
              <a:latin typeface="+mn-lt"/>
            </a:endParaRPr>
          </a:p>
        </p:txBody>
      </p:sp>
      <p:sp>
        <p:nvSpPr>
          <p:cNvPr id="23" name="Line 27"/>
          <p:cNvSpPr>
            <a:spLocks noChangeShapeType="true"/>
          </p:cNvSpPr>
          <p:nvPr/>
        </p:nvSpPr>
        <p:spPr bwMode="auto">
          <a:xfrm>
            <a:off x="6411430" y="3782534"/>
            <a:ext cx="35401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2400"/>
          </a:p>
        </p:txBody>
      </p:sp>
      <p:sp>
        <p:nvSpPr>
          <p:cNvPr id="24" name="Text Box 28"/>
          <p:cNvSpPr txBox="true">
            <a:spLocks noChangeArrowheads="true"/>
          </p:cNvSpPr>
          <p:nvPr/>
        </p:nvSpPr>
        <p:spPr bwMode="auto">
          <a:xfrm>
            <a:off x="5048627" y="3589815"/>
            <a:ext cx="1969956"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dirty="0">
                <a:solidFill>
                  <a:srgbClr val="CC0000"/>
                </a:solidFill>
                <a:latin typeface="+mn-lt"/>
              </a:rPr>
              <a:t>request file</a:t>
            </a:r>
            <a:endParaRPr lang="en-US" altLang="en-US" dirty="0">
              <a:solidFill>
                <a:srgbClr val="CC0000"/>
              </a:solidFill>
              <a:latin typeface="+mn-lt"/>
            </a:endParaRPr>
          </a:p>
        </p:txBody>
      </p:sp>
      <p:sp>
        <p:nvSpPr>
          <p:cNvPr id="25" name="AutoShape 29"/>
          <p:cNvSpPr/>
          <p:nvPr/>
        </p:nvSpPr>
        <p:spPr bwMode="auto">
          <a:xfrm>
            <a:off x="6503505" y="3838096"/>
            <a:ext cx="128588" cy="803275"/>
          </a:xfrm>
          <a:prstGeom prst="leftBrace">
            <a:avLst>
              <a:gd name="adj1" fmla="val 5205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pPr>
            <a:endParaRPr lang="en-US" altLang="en-US" sz="3200">
              <a:latin typeface="+mn-lt"/>
            </a:endParaRPr>
          </a:p>
        </p:txBody>
      </p:sp>
      <p:sp>
        <p:nvSpPr>
          <p:cNvPr id="26" name="Text Box 30"/>
          <p:cNvSpPr txBox="true">
            <a:spLocks noChangeArrowheads="true"/>
          </p:cNvSpPr>
          <p:nvPr/>
        </p:nvSpPr>
        <p:spPr bwMode="auto">
          <a:xfrm>
            <a:off x="6033605" y="4061934"/>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a:latin typeface="+mn-lt"/>
              </a:rPr>
              <a:t>RTT</a:t>
            </a:r>
            <a:endParaRPr lang="en-US" altLang="en-US">
              <a:latin typeface="+mn-lt"/>
            </a:endParaRPr>
          </a:p>
        </p:txBody>
      </p:sp>
      <p:sp>
        <p:nvSpPr>
          <p:cNvPr id="27" name="Line 35"/>
          <p:cNvSpPr>
            <a:spLocks noChangeShapeType="true"/>
          </p:cNvSpPr>
          <p:nvPr/>
        </p:nvSpPr>
        <p:spPr bwMode="auto">
          <a:xfrm flipH="true">
            <a:off x="6374502" y="4805006"/>
            <a:ext cx="361323" cy="22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2400"/>
          </a:p>
        </p:txBody>
      </p:sp>
      <p:sp>
        <p:nvSpPr>
          <p:cNvPr id="28" name="Text Box 36"/>
          <p:cNvSpPr txBox="true">
            <a:spLocks noChangeArrowheads="true"/>
          </p:cNvSpPr>
          <p:nvPr/>
        </p:nvSpPr>
        <p:spPr bwMode="auto">
          <a:xfrm>
            <a:off x="4961198" y="4617233"/>
            <a:ext cx="1647627"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dirty="0">
                <a:solidFill>
                  <a:srgbClr val="CC0000"/>
                </a:solidFill>
                <a:latin typeface="+mn-lt"/>
              </a:rPr>
              <a:t>file received</a:t>
            </a:r>
            <a:endParaRPr lang="en-US" altLang="en-US" dirty="0">
              <a:solidFill>
                <a:srgbClr val="CC0000"/>
              </a:solidFill>
              <a:latin typeface="+mn-lt"/>
            </a:endParaRPr>
          </a:p>
        </p:txBody>
      </p:sp>
      <p:sp>
        <p:nvSpPr>
          <p:cNvPr id="29" name="Text Box 37"/>
          <p:cNvSpPr txBox="true">
            <a:spLocks noChangeArrowheads="true"/>
          </p:cNvSpPr>
          <p:nvPr/>
        </p:nvSpPr>
        <p:spPr bwMode="auto">
          <a:xfrm>
            <a:off x="6527318" y="5517671"/>
            <a:ext cx="663964"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a:latin typeface="+mn-lt"/>
              </a:rPr>
              <a:t>time</a:t>
            </a:r>
            <a:endParaRPr lang="en-US" altLang="en-US">
              <a:latin typeface="+mn-lt"/>
            </a:endParaRPr>
          </a:p>
        </p:txBody>
      </p:sp>
      <p:sp>
        <p:nvSpPr>
          <p:cNvPr id="30" name="Text Box 38"/>
          <p:cNvSpPr txBox="true">
            <a:spLocks noChangeArrowheads="true"/>
          </p:cNvSpPr>
          <p:nvPr/>
        </p:nvSpPr>
        <p:spPr bwMode="auto">
          <a:xfrm>
            <a:off x="8205305" y="5500209"/>
            <a:ext cx="663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a:latin typeface="+mn-lt"/>
              </a:rPr>
              <a:t>time</a:t>
            </a:r>
            <a:endParaRPr lang="en-US" altLang="en-US">
              <a:latin typeface="+mn-lt"/>
            </a:endParaRPr>
          </a:p>
        </p:txBody>
      </p:sp>
      <p:grpSp>
        <p:nvGrpSpPr>
          <p:cNvPr id="2" name="Group 43"/>
          <p:cNvGrpSpPr/>
          <p:nvPr/>
        </p:nvGrpSpPr>
        <p:grpSpPr bwMode="auto">
          <a:xfrm>
            <a:off x="8243405" y="1898171"/>
            <a:ext cx="423863" cy="684213"/>
            <a:chOff x="4140" y="429"/>
            <a:chExt cx="1425" cy="2396"/>
          </a:xfrm>
        </p:grpSpPr>
        <p:sp>
          <p:nvSpPr>
            <p:cNvPr id="32" name="Freeform 44"/>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33" name="Rectangle 45"/>
            <p:cNvSpPr>
              <a:spLocks noChangeArrowheads="true"/>
            </p:cNvSpPr>
            <p:nvPr/>
          </p:nvSpPr>
          <p:spPr bwMode="auto">
            <a:xfrm>
              <a:off x="4204" y="429"/>
              <a:ext cx="1051"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34" name="Freeform 46"/>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35" name="Freeform 47"/>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36" name="Rectangle 48"/>
            <p:cNvSpPr>
              <a:spLocks noChangeArrowheads="true"/>
            </p:cNvSpPr>
            <p:nvPr/>
          </p:nvSpPr>
          <p:spPr bwMode="auto">
            <a:xfrm>
              <a:off x="4209" y="690"/>
              <a:ext cx="598"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nvGrpSpPr>
            <p:cNvPr id="3" name="Group 49"/>
            <p:cNvGrpSpPr/>
            <p:nvPr/>
          </p:nvGrpSpPr>
          <p:grpSpPr bwMode="auto">
            <a:xfrm>
              <a:off x="4749" y="668"/>
              <a:ext cx="581" cy="145"/>
              <a:chOff x="614" y="2568"/>
              <a:chExt cx="725" cy="139"/>
            </a:xfrm>
          </p:grpSpPr>
          <p:sp>
            <p:nvSpPr>
              <p:cNvPr id="62" name="AutoShape 50"/>
              <p:cNvSpPr>
                <a:spLocks noChangeArrowheads="true"/>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63" name="AutoShape 51"/>
              <p:cNvSpPr>
                <a:spLocks noChangeArrowheads="true"/>
              </p:cNvSpPr>
              <p:nvPr/>
            </p:nvSpPr>
            <p:spPr bwMode="auto">
              <a:xfrm>
                <a:off x="627" y="2584"/>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sp>
          <p:nvSpPr>
            <p:cNvPr id="38" name="Rectangle 52"/>
            <p:cNvSpPr>
              <a:spLocks noChangeArrowheads="true"/>
            </p:cNvSpPr>
            <p:nvPr/>
          </p:nvSpPr>
          <p:spPr bwMode="auto">
            <a:xfrm>
              <a:off x="4225" y="1018"/>
              <a:ext cx="592"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nvGrpSpPr>
            <p:cNvPr id="4" name="Group 53"/>
            <p:cNvGrpSpPr/>
            <p:nvPr/>
          </p:nvGrpSpPr>
          <p:grpSpPr bwMode="auto">
            <a:xfrm>
              <a:off x="4747" y="994"/>
              <a:ext cx="581" cy="134"/>
              <a:chOff x="614" y="2568"/>
              <a:chExt cx="725" cy="139"/>
            </a:xfrm>
          </p:grpSpPr>
          <p:sp>
            <p:nvSpPr>
              <p:cNvPr id="60" name="AutoShape 54"/>
              <p:cNvSpPr>
                <a:spLocks noChangeArrowheads="true"/>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61" name="AutoShape 55"/>
              <p:cNvSpPr>
                <a:spLocks noChangeArrowheads="true"/>
              </p:cNvSpPr>
              <p:nvPr/>
            </p:nvSpPr>
            <p:spPr bwMode="auto">
              <a:xfrm>
                <a:off x="629" y="2587"/>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sp>
          <p:nvSpPr>
            <p:cNvPr id="40" name="Rectangle 56"/>
            <p:cNvSpPr>
              <a:spLocks noChangeArrowheads="true"/>
            </p:cNvSpPr>
            <p:nvPr/>
          </p:nvSpPr>
          <p:spPr bwMode="auto">
            <a:xfrm>
              <a:off x="4215" y="1357"/>
              <a:ext cx="598"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41" name="Rectangle 57"/>
            <p:cNvSpPr>
              <a:spLocks noChangeArrowheads="true"/>
            </p:cNvSpPr>
            <p:nvPr/>
          </p:nvSpPr>
          <p:spPr bwMode="auto">
            <a:xfrm>
              <a:off x="4225" y="1658"/>
              <a:ext cx="598"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nvGrpSpPr>
            <p:cNvPr id="5" name="Group 58"/>
            <p:cNvGrpSpPr/>
            <p:nvPr/>
          </p:nvGrpSpPr>
          <p:grpSpPr bwMode="auto">
            <a:xfrm>
              <a:off x="4735" y="1627"/>
              <a:ext cx="582" cy="151"/>
              <a:chOff x="614" y="2568"/>
              <a:chExt cx="725" cy="139"/>
            </a:xfrm>
          </p:grpSpPr>
          <p:sp>
            <p:nvSpPr>
              <p:cNvPr id="58" name="AutoShape 59"/>
              <p:cNvSpPr>
                <a:spLocks noChangeArrowheads="true"/>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59" name="AutoShape 60"/>
              <p:cNvSpPr>
                <a:spLocks noChangeArrowheads="true"/>
              </p:cNvSpPr>
              <p:nvPr/>
            </p:nvSpPr>
            <p:spPr bwMode="auto">
              <a:xfrm>
                <a:off x="624" y="2586"/>
                <a:ext cx="698"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sp>
          <p:nvSpPr>
            <p:cNvPr id="43" name="Freeform 61"/>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grpSp>
          <p:nvGrpSpPr>
            <p:cNvPr id="7" name="Group 62"/>
            <p:cNvGrpSpPr/>
            <p:nvPr/>
          </p:nvGrpSpPr>
          <p:grpSpPr bwMode="auto">
            <a:xfrm>
              <a:off x="4739" y="1327"/>
              <a:ext cx="582" cy="139"/>
              <a:chOff x="614" y="2568"/>
              <a:chExt cx="725" cy="139"/>
            </a:xfrm>
          </p:grpSpPr>
          <p:sp>
            <p:nvSpPr>
              <p:cNvPr id="56" name="AutoShape 63"/>
              <p:cNvSpPr>
                <a:spLocks noChangeArrowheads="true"/>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57" name="AutoShape 64"/>
              <p:cNvSpPr>
                <a:spLocks noChangeArrowheads="true"/>
              </p:cNvSpPr>
              <p:nvPr/>
            </p:nvSpPr>
            <p:spPr bwMode="auto">
              <a:xfrm>
                <a:off x="626" y="2587"/>
                <a:ext cx="691"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sp>
          <p:nvSpPr>
            <p:cNvPr id="45" name="Rectangle 65"/>
            <p:cNvSpPr>
              <a:spLocks noChangeArrowheads="true"/>
            </p:cNvSpPr>
            <p:nvPr/>
          </p:nvSpPr>
          <p:spPr bwMode="auto">
            <a:xfrm>
              <a:off x="5250" y="429"/>
              <a:ext cx="69" cy="2290"/>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46" name="Freeform 66"/>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47" name="Freeform 67"/>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48" name="Oval 68"/>
            <p:cNvSpPr>
              <a:spLocks noChangeArrowheads="true"/>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49" name="Freeform 69"/>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50" name="AutoShape 70"/>
            <p:cNvSpPr>
              <a:spLocks noChangeArrowheads="true"/>
            </p:cNvSpPr>
            <p:nvPr/>
          </p:nvSpPr>
          <p:spPr bwMode="auto">
            <a:xfrm>
              <a:off x="4140" y="2680"/>
              <a:ext cx="1201" cy="145"/>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51" name="AutoShape 71"/>
            <p:cNvSpPr>
              <a:spLocks noChangeArrowheads="true"/>
            </p:cNvSpPr>
            <p:nvPr/>
          </p:nvSpPr>
          <p:spPr bwMode="auto">
            <a:xfrm>
              <a:off x="4204" y="2708"/>
              <a:ext cx="1073" cy="83"/>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52" name="Oval 72"/>
            <p:cNvSpPr>
              <a:spLocks noChangeArrowheads="true"/>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53" name="Oval 73"/>
            <p:cNvSpPr>
              <a:spLocks noChangeArrowheads="true"/>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2400">
                <a:solidFill>
                  <a:srgbClr val="FF0000"/>
                </a:solidFill>
                <a:latin typeface="+mn-lt"/>
                <a:cs typeface="Arial" panose="02080604020202020204" pitchFamily="34" charset="0"/>
              </a:endParaRPr>
            </a:p>
          </p:txBody>
        </p:sp>
        <p:sp>
          <p:nvSpPr>
            <p:cNvPr id="54" name="Oval 74"/>
            <p:cNvSpPr>
              <a:spLocks noChangeArrowheads="true"/>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55" name="Rectangle 75"/>
            <p:cNvSpPr>
              <a:spLocks noChangeArrowheads="true"/>
            </p:cNvSpPr>
            <p:nvPr/>
          </p:nvSpPr>
          <p:spPr bwMode="auto">
            <a:xfrm>
              <a:off x="5063" y="1835"/>
              <a:ext cx="85" cy="762"/>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grpSp>
        <p:nvGrpSpPr>
          <p:cNvPr id="31" name="Group 76"/>
          <p:cNvGrpSpPr/>
          <p:nvPr/>
        </p:nvGrpSpPr>
        <p:grpSpPr bwMode="auto">
          <a:xfrm>
            <a:off x="6241568" y="1920396"/>
            <a:ext cx="698500" cy="709613"/>
            <a:chOff x="-44" y="1473"/>
            <a:chExt cx="981" cy="1105"/>
          </a:xfrm>
        </p:grpSpPr>
        <p:pic>
          <p:nvPicPr>
            <p:cNvPr id="65" name="Picture 77"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7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400"/>
            </a:p>
          </p:txBody>
        </p:sp>
      </p:grpSp>
      <p:sp>
        <p:nvSpPr>
          <p:cNvPr id="67" name="Freeform 1"/>
          <p:cNvSpPr/>
          <p:nvPr/>
        </p:nvSpPr>
        <p:spPr>
          <a:xfrm>
            <a:off x="6744498" y="4246818"/>
            <a:ext cx="1700270" cy="558188"/>
          </a:xfrm>
          <a:custGeom>
            <a:avLst/>
            <a:gdLst>
              <a:gd name="connsiteX0" fmla="*/ 0 w 1700270"/>
              <a:gd name="connsiteY0" fmla="*/ 389262 h 543498"/>
              <a:gd name="connsiteX1" fmla="*/ 1700270 w 1700270"/>
              <a:gd name="connsiteY1" fmla="*/ 0 h 543498"/>
              <a:gd name="connsiteX2" fmla="*/ 1696598 w 1700270"/>
              <a:gd name="connsiteY2" fmla="*/ 176269 h 543498"/>
              <a:gd name="connsiteX3" fmla="*/ 0 w 1700270"/>
              <a:gd name="connsiteY3" fmla="*/ 543498 h 543498"/>
              <a:gd name="connsiteX4" fmla="*/ 0 w 1700270"/>
              <a:gd name="connsiteY4" fmla="*/ 389262 h 543498"/>
              <a:gd name="connsiteX0-1" fmla="*/ 0 w 1700270"/>
              <a:gd name="connsiteY0-2" fmla="*/ 389262 h 558188"/>
              <a:gd name="connsiteX1-3" fmla="*/ 1700270 w 1700270"/>
              <a:gd name="connsiteY1-4" fmla="*/ 0 h 558188"/>
              <a:gd name="connsiteX2-5" fmla="*/ 1696598 w 1700270"/>
              <a:gd name="connsiteY2-6" fmla="*/ 176269 h 558188"/>
              <a:gd name="connsiteX3-7" fmla="*/ 7344 w 1700270"/>
              <a:gd name="connsiteY3-8" fmla="*/ 558188 h 558188"/>
              <a:gd name="connsiteX4-9" fmla="*/ 0 w 1700270"/>
              <a:gd name="connsiteY4-10" fmla="*/ 389262 h 5581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0270" h="558188">
                <a:moveTo>
                  <a:pt x="0" y="389262"/>
                </a:moveTo>
                <a:lnTo>
                  <a:pt x="1700270" y="0"/>
                </a:lnTo>
                <a:lnTo>
                  <a:pt x="1696598" y="176269"/>
                </a:lnTo>
                <a:lnTo>
                  <a:pt x="7344" y="558188"/>
                </a:lnTo>
                <a:lnTo>
                  <a:pt x="0" y="389262"/>
                </a:lnTo>
                <a:close/>
              </a:path>
            </a:pathLst>
          </a:custGeom>
          <a:solidFill>
            <a:srgbClr val="0000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utoShape 21"/>
          <p:cNvSpPr/>
          <p:nvPr/>
        </p:nvSpPr>
        <p:spPr bwMode="auto">
          <a:xfrm flipH="true" flipV="true">
            <a:off x="6625225" y="4643267"/>
            <a:ext cx="99857" cy="161739"/>
          </a:xfrm>
          <a:prstGeom prst="rightBrace">
            <a:avLst>
              <a:gd name="adj1" fmla="val 2039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3200">
              <a:latin typeface="+mn-lt"/>
            </a:endParaRPr>
          </a:p>
        </p:txBody>
      </p:sp>
      <p:sp>
        <p:nvSpPr>
          <p:cNvPr id="69" name="TextBox 68"/>
          <p:cNvSpPr txBox="true"/>
          <p:nvPr/>
        </p:nvSpPr>
        <p:spPr>
          <a:xfrm>
            <a:off x="261385" y="6065626"/>
            <a:ext cx="9257241" cy="461665"/>
          </a:xfrm>
          <a:prstGeom prst="rect">
            <a:avLst/>
          </a:prstGeom>
          <a:noFill/>
        </p:spPr>
        <p:txBody>
          <a:bodyPr wrap="square" rtlCol="0">
            <a:spAutoFit/>
          </a:bodyPr>
          <a:lstStyle/>
          <a:p>
            <a:r>
              <a:rPr lang="en-US" altLang="en-US" sz="2400" i="1" dirty="0" smtClean="0">
                <a:ea typeface="MS PGothic" panose="020B0600070205080204" pitchFamily="34" charset="-128"/>
              </a:rPr>
              <a:t>Non–persistent </a:t>
            </a:r>
            <a:r>
              <a:rPr lang="en-US" altLang="en-US" sz="2400" i="1" dirty="0">
                <a:ea typeface="MS PGothic" panose="020B0600070205080204" pitchFamily="34" charset="-128"/>
              </a:rPr>
              <a:t>HTTP response time =  2RTT+ file transmission  </a:t>
            </a:r>
            <a:r>
              <a:rPr lang="en-US" altLang="en-US" sz="2400" i="1" dirty="0" smtClean="0">
                <a:ea typeface="MS PGothic" panose="020B0600070205080204" pitchFamily="34" charset="-128"/>
              </a:rPr>
              <a:t>time</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170598" cy="646331"/>
          </a:xfrm>
          <a:prstGeom prst="rect">
            <a:avLst/>
          </a:prstGeom>
        </p:spPr>
        <p:txBody>
          <a:bodyPr wrap="square">
            <a:spAutoFit/>
          </a:bodyPr>
          <a:lstStyle/>
          <a:p>
            <a:pPr algn="just"/>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p:cNvSpPr/>
          <p:nvPr/>
        </p:nvSpPr>
        <p:spPr>
          <a:xfrm>
            <a:off x="4781916" y="3642664"/>
            <a:ext cx="6586300"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21" name="Rectangle 20"/>
          <p:cNvSpPr/>
          <p:nvPr/>
        </p:nvSpPr>
        <p:spPr>
          <a:xfrm>
            <a:off x="4781916" y="4040269"/>
            <a:ext cx="6575197" cy="461665"/>
          </a:xfrm>
          <a:prstGeom prst="rect">
            <a:avLst/>
          </a:prstGeom>
        </p:spPr>
        <p:txBody>
          <a:bodyPr wrap="square">
            <a:spAutoFit/>
          </a:bodyPr>
          <a:lstStyle/>
          <a:p>
            <a:pPr algn="just"/>
            <a:r>
              <a:rPr lang="en-US" sz="2400" b="1" dirty="0">
                <a:solidFill>
                  <a:srgbClr val="0070C0"/>
                </a:solidFill>
              </a:rPr>
              <a:t>Department of Computer Science and Engineering</a:t>
            </a:r>
            <a:endParaRPr lang="en-IN" sz="2400" b="1" dirty="0">
              <a:solidFill>
                <a:srgbClr val="0070C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pPr algn="just"/>
            <a:r>
              <a:rPr lang="en-US" sz="3600" b="1" cap="all" dirty="0">
                <a:solidFill>
                  <a:schemeClr val="accent2">
                    <a:lumMod val="75000"/>
                  </a:schemeClr>
                </a:solidFill>
              </a:rPr>
              <a:t>COMPUTER NETWORKS</a:t>
            </a:r>
            <a:endParaRPr lang="en-US" sz="3600" b="1" cap="all" dirty="0">
              <a:solidFill>
                <a:schemeClr val="accent2">
                  <a:lumMod val="75000"/>
                </a:schemeClr>
              </a:solidFill>
            </a:endParaRPr>
          </a:p>
        </p:txBody>
      </p:sp>
      <p:sp>
        <p:nvSpPr>
          <p:cNvPr id="13" name="Rectangle 12"/>
          <p:cNvSpPr/>
          <p:nvPr/>
        </p:nvSpPr>
        <p:spPr>
          <a:xfrm>
            <a:off x="598883" y="2888778"/>
            <a:ext cx="7497214" cy="646331"/>
          </a:xfrm>
          <a:prstGeom prst="rect">
            <a:avLst/>
          </a:prstGeom>
        </p:spPr>
        <p:txBody>
          <a:bodyPr wrap="square">
            <a:spAutoFit/>
          </a:bodyPr>
          <a:lstStyle/>
          <a:p>
            <a:pPr algn="just"/>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rgbClr val="0070C0"/>
                </a:solidFill>
              </a:rPr>
              <a:t>Department of Computer Science and Engineering</a:t>
            </a:r>
            <a:endParaRPr lang="en-IN" sz="2000" b="1" dirty="0">
              <a:solidFill>
                <a:srgbClr val="0070C0"/>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
        <p:nvSpPr>
          <p:cNvPr id="10" name="Rectangle 9"/>
          <p:cNvSpPr/>
          <p:nvPr/>
        </p:nvSpPr>
        <p:spPr>
          <a:xfrm>
            <a:off x="393111" y="252240"/>
            <a:ext cx="7497214" cy="461665"/>
          </a:xfrm>
          <a:prstGeom prst="rect">
            <a:avLst/>
          </a:prstGeom>
        </p:spPr>
        <p:txBody>
          <a:bodyPr wrap="square">
            <a:spAutoFit/>
          </a:bodyPr>
          <a:lstStyle/>
          <a:p>
            <a:pPr algn="just"/>
            <a:r>
              <a:rPr lang="en-US" sz="2400" b="1" dirty="0">
                <a:solidFill>
                  <a:srgbClr val="0070C0"/>
                </a:solidFill>
              </a:rPr>
              <a:t>COMPUTER NETWORKS</a:t>
            </a:r>
            <a:endParaRPr lang="en-US" sz="2400" b="1" dirty="0">
              <a:solidFill>
                <a:srgbClr val="0070C0"/>
              </a:solidFill>
            </a:endParaRPr>
          </a:p>
        </p:txBody>
      </p:sp>
      <p:cxnSp>
        <p:nvCxnSpPr>
          <p:cNvPr id="14" name="Straight Connector 13"/>
          <p:cNvCxnSpPr/>
          <p:nvPr/>
        </p:nvCxnSpPr>
        <p:spPr>
          <a:xfrm>
            <a:off x="-8308" y="854815"/>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3"/>
          <p:cNvSpPr txBox="true">
            <a:spLocks noChangeArrowheads="true"/>
          </p:cNvSpPr>
          <p:nvPr/>
        </p:nvSpPr>
        <p:spPr>
          <a:xfrm>
            <a:off x="310549" y="1868852"/>
            <a:ext cx="8300052" cy="4452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lgn="just">
              <a:lnSpc>
                <a:spcPct val="100000"/>
              </a:lnSpc>
              <a:buNone/>
            </a:pPr>
            <a:r>
              <a:rPr lang="en-US" altLang="en-US" dirty="0">
                <a:solidFill>
                  <a:schemeClr val="accent2">
                    <a:lumMod val="75000"/>
                  </a:schemeClr>
                </a:solidFill>
                <a:latin typeface="Calibri" panose="020F0502020204030204" pitchFamily="34" charset="0"/>
                <a:cs typeface="Calibri" panose="020F0502020204030204" pitchFamily="34" charset="0"/>
              </a:rPr>
              <a:t>2.1</a:t>
            </a:r>
            <a:r>
              <a:rPr lang="en-US" altLang="en-US" dirty="0">
                <a:solidFill>
                  <a:schemeClr val="bg1">
                    <a:lumMod val="75000"/>
                  </a:schemeClr>
                </a:solidFill>
                <a:latin typeface="Calibri" panose="020F0502020204030204" pitchFamily="34" charset="0"/>
                <a:cs typeface="Calibri" panose="020F0502020204030204" pitchFamily="34" charset="0"/>
              </a:rPr>
              <a:t> Principles of Network Applications</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lvl="1" algn="just">
              <a:lnSpc>
                <a:spcPct val="100000"/>
              </a:lnSpc>
              <a:buClr>
                <a:schemeClr val="bg1">
                  <a:lumMod val="75000"/>
                </a:schemeClr>
              </a:buClr>
              <a:buNone/>
              <a:defRPr/>
            </a:pPr>
            <a:r>
              <a:rPr lang="en-US" altLang="en-US" dirty="0">
                <a:solidFill>
                  <a:schemeClr val="accent2">
                    <a:lumMod val="75000"/>
                  </a:schemeClr>
                </a:solidFill>
              </a:rPr>
              <a:t>2.2</a:t>
            </a:r>
            <a:r>
              <a:rPr lang="en-US" altLang="en-US" dirty="0">
                <a:solidFill>
                  <a:srgbClr val="000099"/>
                </a:solidFill>
              </a:rPr>
              <a:t> </a:t>
            </a:r>
            <a:r>
              <a:rPr lang="en-US" altLang="en-US" dirty="0"/>
              <a:t>Web, HTTP and HTTPS </a:t>
            </a:r>
            <a:endParaRPr lang="en-US" altLang="en-US" dirty="0"/>
          </a:p>
          <a:p>
            <a:pPr marL="0" lvl="1" indent="0" algn="just">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solidFill>
                  <a:schemeClr val="accent2">
                    <a:lumMod val="75000"/>
                  </a:schemeClr>
                </a:solidFill>
                <a:latin typeface="Calibri" panose="020F0502020204030204" pitchFamily="34" charset="0"/>
                <a:cs typeface="Calibri" panose="020F0502020204030204" pitchFamily="34" charset="0"/>
              </a:rPr>
              <a:t>2.3</a:t>
            </a:r>
            <a:r>
              <a:rPr lang="en-US" altLang="en-US" dirty="0">
                <a:solidFill>
                  <a:schemeClr val="bg1">
                    <a:lumMod val="75000"/>
                  </a:schemeClr>
                </a:solidFill>
                <a:latin typeface="Calibri" panose="020F0502020204030204" pitchFamily="34" charset="0"/>
                <a:cs typeface="Calibri" panose="020F0502020204030204" pitchFamily="34" charset="0"/>
              </a:rPr>
              <a:t> The Domain Name System</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lgn="just">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solidFill>
                  <a:schemeClr val="accent2">
                    <a:lumMod val="75000"/>
                  </a:schemeClr>
                </a:solidFill>
                <a:latin typeface="Calibri" panose="020F0502020204030204" pitchFamily="34" charset="0"/>
                <a:cs typeface="Calibri" panose="020F0502020204030204" pitchFamily="34" charset="0"/>
              </a:rPr>
              <a:t>2.4</a:t>
            </a:r>
            <a:r>
              <a:rPr lang="en-US" altLang="en-US" dirty="0">
                <a:solidFill>
                  <a:schemeClr val="bg1">
                    <a:lumMod val="75000"/>
                  </a:schemeClr>
                </a:solidFill>
                <a:latin typeface="Calibri" panose="020F0502020204030204" pitchFamily="34" charset="0"/>
                <a:cs typeface="Calibri" panose="020F0502020204030204" pitchFamily="34" charset="0"/>
              </a:rPr>
              <a:t> P2P Applications</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lgn="just">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solidFill>
                  <a:schemeClr val="accent2">
                    <a:lumMod val="75000"/>
                  </a:schemeClr>
                </a:solidFill>
                <a:latin typeface="Calibri" panose="020F0502020204030204" pitchFamily="34" charset="0"/>
                <a:cs typeface="Calibri" panose="020F0502020204030204" pitchFamily="34" charset="0"/>
              </a:rPr>
              <a:t>2.5</a:t>
            </a:r>
            <a:r>
              <a:rPr lang="en-US" altLang="en-US" dirty="0">
                <a:solidFill>
                  <a:schemeClr val="bg1">
                    <a:lumMod val="75000"/>
                  </a:schemeClr>
                </a:solidFill>
                <a:latin typeface="Calibri" panose="020F0502020204030204" pitchFamily="34" charset="0"/>
                <a:cs typeface="Calibri" panose="020F0502020204030204" pitchFamily="34" charset="0"/>
              </a:rPr>
              <a:t> Socket Programming with TCP &amp; UDP</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lgn="just">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solidFill>
                  <a:schemeClr val="accent2">
                    <a:lumMod val="75000"/>
                  </a:schemeClr>
                </a:solidFill>
                <a:latin typeface="Calibri" panose="020F0502020204030204" pitchFamily="34" charset="0"/>
                <a:cs typeface="Calibri" panose="020F0502020204030204" pitchFamily="34" charset="0"/>
              </a:rPr>
              <a:t>2.6</a:t>
            </a:r>
            <a:r>
              <a:rPr lang="en-US" altLang="en-US" dirty="0">
                <a:solidFill>
                  <a:schemeClr val="bg1">
                    <a:lumMod val="75000"/>
                  </a:schemeClr>
                </a:solidFill>
                <a:latin typeface="Calibri" panose="020F0502020204030204" pitchFamily="34" charset="0"/>
                <a:cs typeface="Calibri" panose="020F0502020204030204" pitchFamily="34" charset="0"/>
              </a:rPr>
              <a:t> Other Application Layer Protocols </a:t>
            </a:r>
            <a:endParaRPr lang="en-US" altLang="en-US" dirty="0">
              <a:solidFill>
                <a:schemeClr val="bg1">
                  <a:lumMod val="75000"/>
                </a:schemeClr>
              </a:solidFill>
              <a:latin typeface="Calibri" panose="020F0502020204030204" pitchFamily="34" charset="0"/>
              <a:cs typeface="Calibri" panose="020F0502020204030204" pitchFamily="34" charset="0"/>
            </a:endParaRPr>
          </a:p>
        </p:txBody>
      </p:sp>
      <p:sp>
        <p:nvSpPr>
          <p:cNvPr id="9" name="Rectangle 8"/>
          <p:cNvSpPr/>
          <p:nvPr/>
        </p:nvSpPr>
        <p:spPr>
          <a:xfrm>
            <a:off x="393111" y="1126730"/>
            <a:ext cx="3457100" cy="461665"/>
          </a:xfrm>
          <a:prstGeom prst="rect">
            <a:avLst/>
          </a:prstGeom>
        </p:spPr>
        <p:txBody>
          <a:bodyPr wrap="none">
            <a:spAutoFit/>
          </a:bodyPr>
          <a:lstStyle/>
          <a:p>
            <a:pPr algn="just"/>
            <a:r>
              <a:rPr lang="en-GB" sz="2400" b="1" dirty="0">
                <a:solidFill>
                  <a:schemeClr val="accent2">
                    <a:lumMod val="75000"/>
                  </a:schemeClr>
                </a:solidFill>
              </a:rPr>
              <a:t>Unit – 2 Application Layer</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Request Message</a:t>
            </a:r>
            <a:endParaRPr lang="en-IN" sz="2400" b="1" dirty="0">
              <a:solidFill>
                <a:schemeClr val="accent2">
                  <a:lumMod val="75000"/>
                </a:schemeClr>
              </a:solidFill>
            </a:endParaRPr>
          </a:p>
        </p:txBody>
      </p:sp>
      <p:sp>
        <p:nvSpPr>
          <p:cNvPr id="9" name="Rectangle 5"/>
          <p:cNvSpPr txBox="true">
            <a:spLocks noChangeArrowheads="true"/>
          </p:cNvSpPr>
          <p:nvPr/>
        </p:nvSpPr>
        <p:spPr>
          <a:xfrm>
            <a:off x="243981" y="1709896"/>
            <a:ext cx="9459262" cy="23933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73075" indent="-406400">
              <a:lnSpc>
                <a:spcPct val="80000"/>
              </a:lnSpc>
            </a:pPr>
            <a:endParaRPr lang="en-US" altLang="en-US" dirty="0">
              <a:ea typeface="MS PGothic" panose="020B0600070205080204" pitchFamily="34" charset="-128"/>
            </a:endParaRPr>
          </a:p>
        </p:txBody>
      </p:sp>
      <p:sp>
        <p:nvSpPr>
          <p:cNvPr id="7" name="Rectangle 3"/>
          <p:cNvSpPr txBox="true">
            <a:spLocks noChangeArrowheads="true"/>
          </p:cNvSpPr>
          <p:nvPr/>
        </p:nvSpPr>
        <p:spPr>
          <a:xfrm>
            <a:off x="149089" y="1444625"/>
            <a:ext cx="7758344" cy="142920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3680" indent="-233680">
              <a:buClr>
                <a:schemeClr val="accent2">
                  <a:lumMod val="75000"/>
                </a:schemeClr>
              </a:buClr>
            </a:pPr>
            <a:r>
              <a:rPr lang="en-US" altLang="en-US" sz="2400" dirty="0">
                <a:ea typeface="MS PGothic" panose="020B0600070205080204" pitchFamily="34" charset="-128"/>
              </a:rPr>
              <a:t>two types of HTTP messages: </a:t>
            </a:r>
            <a:r>
              <a:rPr lang="en-US" altLang="en-US" sz="2400" i="1" dirty="0">
                <a:solidFill>
                  <a:srgbClr val="CC0000"/>
                </a:solidFill>
                <a:ea typeface="MS PGothic" panose="020B0600070205080204" pitchFamily="34" charset="-128"/>
              </a:rPr>
              <a:t>request</a:t>
            </a:r>
            <a:r>
              <a:rPr lang="en-US" altLang="en-US" sz="2400" dirty="0">
                <a:solidFill>
                  <a:srgbClr val="CC0000"/>
                </a:solidFill>
                <a:ea typeface="MS PGothic" panose="020B0600070205080204" pitchFamily="34" charset="-128"/>
              </a:rPr>
              <a:t>, </a:t>
            </a:r>
            <a:r>
              <a:rPr lang="en-US" altLang="en-US" sz="2400" i="1" dirty="0">
                <a:solidFill>
                  <a:srgbClr val="CC0000"/>
                </a:solidFill>
                <a:ea typeface="MS PGothic" panose="020B0600070205080204" pitchFamily="34" charset="-128"/>
              </a:rPr>
              <a:t>response</a:t>
            </a:r>
            <a:endParaRPr lang="en-US" altLang="en-US" sz="2400" i="1" dirty="0">
              <a:solidFill>
                <a:srgbClr val="CC0000"/>
              </a:solidFill>
              <a:ea typeface="MS PGothic" panose="020B0600070205080204" pitchFamily="34" charset="-128"/>
            </a:endParaRPr>
          </a:p>
          <a:p>
            <a:pPr marL="233680" indent="-233680">
              <a:buClr>
                <a:schemeClr val="accent2">
                  <a:lumMod val="75000"/>
                </a:schemeClr>
              </a:buClr>
            </a:pPr>
            <a:r>
              <a:rPr lang="en-US" altLang="en-US" sz="2400" dirty="0">
                <a:solidFill>
                  <a:srgbClr val="CC0000"/>
                </a:solidFill>
                <a:ea typeface="MS PGothic" panose="020B0600070205080204" pitchFamily="34" charset="-128"/>
              </a:rPr>
              <a:t>HTTP request message:</a:t>
            </a:r>
            <a:endParaRPr lang="en-US" altLang="en-US" sz="2400" dirty="0">
              <a:solidFill>
                <a:srgbClr val="CC0000"/>
              </a:solidFill>
              <a:ea typeface="MS PGothic" panose="020B0600070205080204" pitchFamily="34" charset="-128"/>
            </a:endParaRPr>
          </a:p>
          <a:p>
            <a:pPr marL="685800" lvl="1" indent="-228600">
              <a:buClr>
                <a:schemeClr val="accent2">
                  <a:lumMod val="75000"/>
                </a:schemeClr>
              </a:buClr>
            </a:pPr>
            <a:r>
              <a:rPr lang="en-US" altLang="en-US" sz="2200" dirty="0">
                <a:ea typeface="MS PGothic" panose="020B0600070205080204" pitchFamily="34" charset="-128"/>
              </a:rPr>
              <a:t>ASCII (</a:t>
            </a:r>
            <a:r>
              <a:rPr lang="en-US" altLang="en-US" sz="2200" dirty="0" smtClean="0">
                <a:ea typeface="MS PGothic" panose="020B0600070205080204" pitchFamily="34" charset="-128"/>
              </a:rPr>
              <a:t>human–readable </a:t>
            </a:r>
            <a:r>
              <a:rPr lang="en-US" altLang="en-US" sz="2200" dirty="0">
                <a:ea typeface="MS PGothic" panose="020B0600070205080204" pitchFamily="34" charset="-128"/>
              </a:rPr>
              <a:t>format)</a:t>
            </a:r>
            <a:endParaRPr lang="en-US" altLang="en-US" sz="2200" dirty="0">
              <a:solidFill>
                <a:schemeClr val="accent2"/>
              </a:solidFill>
              <a:ea typeface="MS PGothic" panose="020B0600070205080204" pitchFamily="34" charset="-128"/>
            </a:endParaRPr>
          </a:p>
        </p:txBody>
      </p:sp>
      <p:grpSp>
        <p:nvGrpSpPr>
          <p:cNvPr id="11" name="Group 10"/>
          <p:cNvGrpSpPr/>
          <p:nvPr/>
        </p:nvGrpSpPr>
        <p:grpSpPr>
          <a:xfrm>
            <a:off x="304572" y="2554061"/>
            <a:ext cx="10054299" cy="4195055"/>
            <a:chOff x="304572" y="2554061"/>
            <a:chExt cx="10054299" cy="4195055"/>
          </a:xfrm>
        </p:grpSpPr>
        <p:sp>
          <p:nvSpPr>
            <p:cNvPr id="12" name="Text Box 5"/>
            <p:cNvSpPr txBox="true">
              <a:spLocks noChangeArrowheads="true"/>
            </p:cNvSpPr>
            <p:nvPr/>
          </p:nvSpPr>
          <p:spPr bwMode="auto">
            <a:xfrm>
              <a:off x="304572" y="3050979"/>
              <a:ext cx="31631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spcBef>
                  <a:spcPct val="0"/>
                </a:spcBef>
                <a:buClrTx/>
                <a:buSzTx/>
                <a:buFontTx/>
                <a:buNone/>
              </a:pPr>
              <a:r>
                <a:rPr lang="en-US" altLang="en-US" sz="2400" dirty="0">
                  <a:solidFill>
                    <a:srgbClr val="000099"/>
                  </a:solidFill>
                  <a:latin typeface="+mn-lt"/>
                </a:rPr>
                <a:t>request line (GET, POST, </a:t>
              </a:r>
              <a:endParaRPr lang="en-US" altLang="en-US" sz="2400" dirty="0">
                <a:solidFill>
                  <a:srgbClr val="000099"/>
                </a:solidFill>
                <a:latin typeface="+mn-lt"/>
              </a:endParaRPr>
            </a:p>
            <a:p>
              <a:pPr algn="just">
                <a:spcBef>
                  <a:spcPct val="0"/>
                </a:spcBef>
                <a:buClrTx/>
                <a:buSzTx/>
                <a:buFontTx/>
                <a:buNone/>
              </a:pPr>
              <a:r>
                <a:rPr lang="en-US" altLang="en-US" sz="2400" dirty="0">
                  <a:solidFill>
                    <a:srgbClr val="000099"/>
                  </a:solidFill>
                  <a:latin typeface="+mn-lt"/>
                </a:rPr>
                <a:t>HEAD commands)</a:t>
              </a:r>
              <a:endParaRPr lang="en-US" altLang="en-US" sz="2800" dirty="0">
                <a:solidFill>
                  <a:srgbClr val="000099"/>
                </a:solidFill>
                <a:latin typeface="+mn-lt"/>
              </a:endParaRPr>
            </a:p>
          </p:txBody>
        </p:sp>
        <p:sp>
          <p:nvSpPr>
            <p:cNvPr id="14" name="Freeform 7"/>
            <p:cNvSpPr/>
            <p:nvPr/>
          </p:nvSpPr>
          <p:spPr bwMode="auto">
            <a:xfrm>
              <a:off x="3966709" y="3625624"/>
              <a:ext cx="149225" cy="1957387"/>
            </a:xfrm>
            <a:custGeom>
              <a:avLst/>
              <a:gdLst>
                <a:gd name="T0" fmla="*/ 2147483647 w 150"/>
                <a:gd name="T1" fmla="*/ 2147483647 h 924"/>
                <a:gd name="T2" fmla="*/ 0 w 150"/>
                <a:gd name="T3" fmla="*/ 0 h 924"/>
                <a:gd name="T4" fmla="*/ 0 w 150"/>
                <a:gd name="T5" fmla="*/ 2147483647 h 924"/>
                <a:gd name="T6" fmla="*/ 2147483647 w 150"/>
                <a:gd name="T7" fmla="*/ 2147483647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Text Box 8"/>
            <p:cNvSpPr txBox="true">
              <a:spLocks noChangeArrowheads="true"/>
            </p:cNvSpPr>
            <p:nvPr/>
          </p:nvSpPr>
          <p:spPr bwMode="auto">
            <a:xfrm>
              <a:off x="2833669" y="4143149"/>
              <a:ext cx="1071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spcBef>
                  <a:spcPct val="0"/>
                </a:spcBef>
                <a:buClrTx/>
                <a:buSzTx/>
                <a:buFontTx/>
                <a:buNone/>
              </a:pPr>
              <a:r>
                <a:rPr lang="en-US" altLang="en-US" sz="2400" dirty="0">
                  <a:solidFill>
                    <a:srgbClr val="000099"/>
                  </a:solidFill>
                  <a:latin typeface="+mn-lt"/>
                </a:rPr>
                <a:t>header</a:t>
              </a:r>
              <a:endParaRPr lang="en-US" altLang="en-US" sz="2400" dirty="0">
                <a:solidFill>
                  <a:srgbClr val="000099"/>
                </a:solidFill>
                <a:latin typeface="+mn-lt"/>
              </a:endParaRPr>
            </a:p>
            <a:p>
              <a:pPr algn="r">
                <a:spcBef>
                  <a:spcPct val="0"/>
                </a:spcBef>
                <a:buClrTx/>
                <a:buSzTx/>
                <a:buFontTx/>
                <a:buNone/>
              </a:pPr>
              <a:r>
                <a:rPr lang="en-US" altLang="en-US" sz="2400" dirty="0">
                  <a:solidFill>
                    <a:srgbClr val="000099"/>
                  </a:solidFill>
                  <a:latin typeface="+mn-lt"/>
                </a:rPr>
                <a:t> lines</a:t>
              </a:r>
              <a:endParaRPr lang="en-US" altLang="en-US" sz="2800" dirty="0">
                <a:solidFill>
                  <a:srgbClr val="000099"/>
                </a:solidFill>
                <a:latin typeface="+mn-lt"/>
              </a:endParaRPr>
            </a:p>
          </p:txBody>
        </p:sp>
        <p:sp>
          <p:nvSpPr>
            <p:cNvPr id="16" name="Line 10"/>
            <p:cNvSpPr>
              <a:spLocks noChangeShapeType="true"/>
            </p:cNvSpPr>
            <p:nvPr/>
          </p:nvSpPr>
          <p:spPr bwMode="auto">
            <a:xfrm>
              <a:off x="3499984" y="5710011"/>
              <a:ext cx="511175" cy="0"/>
            </a:xfrm>
            <a:prstGeom prst="line">
              <a:avLst/>
            </a:prstGeom>
            <a:noFill/>
            <a:ln w="1905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Text Box 11"/>
            <p:cNvSpPr txBox="true">
              <a:spLocks noChangeArrowheads="true"/>
            </p:cNvSpPr>
            <p:nvPr/>
          </p:nvSpPr>
          <p:spPr bwMode="auto">
            <a:xfrm>
              <a:off x="743905" y="5548787"/>
              <a:ext cx="27716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90000"/>
                </a:lnSpc>
                <a:spcBef>
                  <a:spcPct val="0"/>
                </a:spcBef>
                <a:buClrTx/>
                <a:buSzTx/>
                <a:buFontTx/>
                <a:buNone/>
              </a:pPr>
              <a:r>
                <a:rPr lang="en-US" altLang="en-US" dirty="0">
                  <a:solidFill>
                    <a:srgbClr val="000099"/>
                  </a:solidFill>
                  <a:latin typeface="+mn-lt"/>
                </a:rPr>
                <a:t>carriage return, </a:t>
              </a:r>
              <a:r>
                <a:rPr lang="en-US" altLang="en-US" dirty="0" smtClean="0">
                  <a:solidFill>
                    <a:srgbClr val="000099"/>
                  </a:solidFill>
                  <a:latin typeface="+mn-lt"/>
                </a:rPr>
                <a:t>line–feed </a:t>
              </a:r>
              <a:r>
                <a:rPr lang="en-US" altLang="en-US" dirty="0">
                  <a:solidFill>
                    <a:srgbClr val="000099"/>
                  </a:solidFill>
                  <a:latin typeface="+mn-lt"/>
                </a:rPr>
                <a:t>at start of line indicates end of header lines</a:t>
              </a:r>
              <a:endParaRPr lang="en-US" altLang="en-US" sz="2400" dirty="0">
                <a:solidFill>
                  <a:srgbClr val="000099"/>
                </a:solidFill>
                <a:latin typeface="+mn-lt"/>
              </a:endParaRPr>
            </a:p>
          </p:txBody>
        </p:sp>
        <p:sp>
          <p:nvSpPr>
            <p:cNvPr id="18" name="Text Box 16"/>
            <p:cNvSpPr txBox="true">
              <a:spLocks noChangeArrowheads="true"/>
            </p:cNvSpPr>
            <p:nvPr/>
          </p:nvSpPr>
          <p:spPr bwMode="auto">
            <a:xfrm>
              <a:off x="4000046" y="3323999"/>
              <a:ext cx="6140450"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90000"/>
                </a:lnSpc>
                <a:spcBef>
                  <a:spcPct val="0"/>
                </a:spcBef>
              </a:pPr>
              <a:r>
                <a:rPr lang="en-US" altLang="en-US" sz="1800" b="1" dirty="0">
                  <a:latin typeface="Courier New" panose="02070309020205020404" pitchFamily="49" charset="0"/>
                </a:rPr>
                <a:t>GET /</a:t>
              </a:r>
              <a:r>
                <a:rPr lang="en-US" altLang="en-US" sz="1800" b="1" dirty="0" err="1">
                  <a:latin typeface="Courier New" panose="02070309020205020404" pitchFamily="49" charset="0"/>
                </a:rPr>
                <a:t>index.html</a:t>
              </a:r>
              <a:r>
                <a:rPr lang="en-US" altLang="en-US" sz="1800" b="1" dirty="0">
                  <a:latin typeface="Courier New" panose="02070309020205020404" pitchFamily="49" charset="0"/>
                </a:rPr>
                <a:t> HTTP/1.1\r\n</a:t>
              </a:r>
              <a:endParaRPr lang="en-US" altLang="en-US" sz="1800" b="1" dirty="0">
                <a:latin typeface="Courier New" panose="02070309020205020404" pitchFamily="49" charset="0"/>
              </a:endParaRPr>
            </a:p>
            <a:p>
              <a:pPr>
                <a:lnSpc>
                  <a:spcPct val="90000"/>
                </a:lnSpc>
                <a:spcBef>
                  <a:spcPct val="0"/>
                </a:spcBef>
              </a:pPr>
              <a:r>
                <a:rPr lang="en-US" altLang="en-US" sz="1800" b="1" dirty="0">
                  <a:latin typeface="Courier New" panose="02070309020205020404" pitchFamily="49" charset="0"/>
                </a:rPr>
                <a:t>Host: www-</a:t>
              </a:r>
              <a:r>
                <a:rPr lang="en-US" altLang="en-US" sz="1800" b="1" dirty="0" err="1">
                  <a:latin typeface="Courier New" panose="02070309020205020404" pitchFamily="49" charset="0"/>
                </a:rPr>
                <a:t>net.cs.umass.edu</a:t>
              </a:r>
              <a:r>
                <a:rPr lang="en-US" altLang="en-US" sz="1800" b="1" dirty="0">
                  <a:latin typeface="Courier New" panose="02070309020205020404" pitchFamily="49" charset="0"/>
                </a:rPr>
                <a:t>\r\n</a:t>
              </a:r>
              <a:endParaRPr lang="en-US" altLang="en-US" sz="1800" b="1" dirty="0">
                <a:latin typeface="Courier New" panose="02070309020205020404" pitchFamily="49" charset="0"/>
              </a:endParaRPr>
            </a:p>
            <a:p>
              <a:pPr>
                <a:lnSpc>
                  <a:spcPct val="90000"/>
                </a:lnSpc>
                <a:spcBef>
                  <a:spcPct val="0"/>
                </a:spcBef>
              </a:pPr>
              <a:r>
                <a:rPr lang="en-US" altLang="en-US" sz="1800" b="1" dirty="0">
                  <a:latin typeface="Courier New" panose="02070309020205020404" pitchFamily="49" charset="0"/>
                </a:rPr>
                <a:t>User-Agent: Firefox/3.6.10\r\n</a:t>
              </a:r>
              <a:endParaRPr lang="en-US" altLang="en-US" sz="1800" b="1" dirty="0">
                <a:latin typeface="Courier New" panose="02070309020205020404" pitchFamily="49" charset="0"/>
              </a:endParaRPr>
            </a:p>
            <a:p>
              <a:pPr>
                <a:lnSpc>
                  <a:spcPct val="90000"/>
                </a:lnSpc>
                <a:spcBef>
                  <a:spcPct val="0"/>
                </a:spcBef>
              </a:pPr>
              <a:r>
                <a:rPr lang="en-US" altLang="en-US" sz="1800" b="1" dirty="0">
                  <a:latin typeface="Courier New" panose="02070309020205020404" pitchFamily="49" charset="0"/>
                </a:rPr>
                <a:t>Accept: text/</a:t>
              </a:r>
              <a:r>
                <a:rPr lang="en-US" altLang="en-US" sz="1800" b="1" dirty="0" err="1">
                  <a:latin typeface="Courier New" panose="02070309020205020404" pitchFamily="49" charset="0"/>
                </a:rPr>
                <a:t>html,application</a:t>
              </a:r>
              <a:r>
                <a:rPr lang="en-US" altLang="en-US" sz="1800" b="1" dirty="0">
                  <a:latin typeface="Courier New" panose="02070309020205020404" pitchFamily="49" charset="0"/>
                </a:rPr>
                <a:t>/</a:t>
              </a:r>
              <a:r>
                <a:rPr lang="en-US" altLang="en-US" sz="1800" b="1" dirty="0" err="1">
                  <a:latin typeface="Courier New" panose="02070309020205020404" pitchFamily="49" charset="0"/>
                </a:rPr>
                <a:t>xhtml+xml</a:t>
              </a:r>
              <a:r>
                <a:rPr lang="en-US" altLang="en-US" sz="1800" b="1" dirty="0">
                  <a:latin typeface="Courier New" panose="02070309020205020404" pitchFamily="49" charset="0"/>
                </a:rPr>
                <a:t>\r\n</a:t>
              </a:r>
              <a:endParaRPr lang="en-US" altLang="en-US" sz="1800" b="1" dirty="0">
                <a:latin typeface="Courier New" panose="02070309020205020404" pitchFamily="49" charset="0"/>
              </a:endParaRPr>
            </a:p>
            <a:p>
              <a:pPr>
                <a:lnSpc>
                  <a:spcPct val="90000"/>
                </a:lnSpc>
                <a:spcBef>
                  <a:spcPct val="0"/>
                </a:spcBef>
              </a:pPr>
              <a:r>
                <a:rPr lang="en-US" altLang="en-US" sz="1800" b="1" dirty="0">
                  <a:latin typeface="Courier New" panose="02070309020205020404" pitchFamily="49" charset="0"/>
                </a:rPr>
                <a:t>Accept-Language: </a:t>
              </a:r>
              <a:r>
                <a:rPr lang="en-US" altLang="en-US" sz="1800" b="1" dirty="0" err="1">
                  <a:latin typeface="Courier New" panose="02070309020205020404" pitchFamily="49" charset="0"/>
                </a:rPr>
                <a:t>en-us,en;q</a:t>
              </a:r>
              <a:r>
                <a:rPr lang="en-US" altLang="en-US" sz="1800" b="1" dirty="0">
                  <a:latin typeface="Courier New" panose="02070309020205020404" pitchFamily="49" charset="0"/>
                </a:rPr>
                <a:t>=0.5\r\n</a:t>
              </a:r>
              <a:endParaRPr lang="en-US" altLang="en-US" sz="1800" b="1" dirty="0">
                <a:latin typeface="Courier New" panose="02070309020205020404" pitchFamily="49" charset="0"/>
              </a:endParaRPr>
            </a:p>
            <a:p>
              <a:pPr>
                <a:lnSpc>
                  <a:spcPct val="90000"/>
                </a:lnSpc>
                <a:spcBef>
                  <a:spcPct val="0"/>
                </a:spcBef>
              </a:pPr>
              <a:r>
                <a:rPr lang="en-US" altLang="en-US" sz="1800" b="1" dirty="0">
                  <a:latin typeface="Courier New" panose="02070309020205020404" pitchFamily="49" charset="0"/>
                </a:rPr>
                <a:t>Accept-Encoding: </a:t>
              </a:r>
              <a:r>
                <a:rPr lang="en-US" altLang="en-US" sz="1800" b="1" dirty="0" err="1">
                  <a:latin typeface="Courier New" panose="02070309020205020404" pitchFamily="49" charset="0"/>
                </a:rPr>
                <a:t>gzip,deflate</a:t>
              </a:r>
              <a:r>
                <a:rPr lang="en-US" altLang="en-US" sz="1800" b="1" dirty="0">
                  <a:latin typeface="Courier New" panose="02070309020205020404" pitchFamily="49" charset="0"/>
                </a:rPr>
                <a:t>\r\n</a:t>
              </a:r>
              <a:endParaRPr lang="en-US" altLang="en-US" sz="1800" b="1" dirty="0">
                <a:latin typeface="Courier New" panose="02070309020205020404" pitchFamily="49" charset="0"/>
              </a:endParaRPr>
            </a:p>
            <a:p>
              <a:pPr>
                <a:lnSpc>
                  <a:spcPct val="90000"/>
                </a:lnSpc>
                <a:spcBef>
                  <a:spcPct val="0"/>
                </a:spcBef>
              </a:pPr>
              <a:r>
                <a:rPr lang="en-US" altLang="en-US" sz="1800" b="1" dirty="0">
                  <a:latin typeface="Courier New" panose="02070309020205020404" pitchFamily="49" charset="0"/>
                </a:rPr>
                <a:t>Accept-Charset: ISO-8859-1,utf-8;q=0.7\r\n</a:t>
              </a:r>
              <a:endParaRPr lang="en-US" altLang="en-US" sz="1800" b="1" dirty="0">
                <a:latin typeface="Courier New" panose="02070309020205020404" pitchFamily="49" charset="0"/>
              </a:endParaRPr>
            </a:p>
            <a:p>
              <a:pPr>
                <a:lnSpc>
                  <a:spcPct val="90000"/>
                </a:lnSpc>
                <a:spcBef>
                  <a:spcPct val="0"/>
                </a:spcBef>
              </a:pPr>
              <a:r>
                <a:rPr lang="en-US" altLang="en-US" sz="1800" b="1" dirty="0">
                  <a:latin typeface="Courier New" panose="02070309020205020404" pitchFamily="49" charset="0"/>
                </a:rPr>
                <a:t>Keep-Alive: 115\r\n</a:t>
              </a:r>
              <a:endParaRPr lang="en-US" altLang="en-US" sz="1800" b="1" dirty="0">
                <a:latin typeface="Courier New" panose="02070309020205020404" pitchFamily="49" charset="0"/>
              </a:endParaRPr>
            </a:p>
            <a:p>
              <a:pPr>
                <a:lnSpc>
                  <a:spcPct val="90000"/>
                </a:lnSpc>
                <a:spcBef>
                  <a:spcPct val="0"/>
                </a:spcBef>
              </a:pPr>
              <a:r>
                <a:rPr lang="en-US" altLang="en-US" sz="1800" b="1" dirty="0">
                  <a:latin typeface="Courier New" panose="02070309020205020404" pitchFamily="49" charset="0"/>
                </a:rPr>
                <a:t>Connection: keep-alive\r\n</a:t>
              </a:r>
              <a:endParaRPr lang="en-US" altLang="en-US" sz="1800" b="1" dirty="0">
                <a:latin typeface="Courier New" panose="02070309020205020404" pitchFamily="49" charset="0"/>
              </a:endParaRPr>
            </a:p>
            <a:p>
              <a:pPr>
                <a:lnSpc>
                  <a:spcPct val="90000"/>
                </a:lnSpc>
                <a:spcBef>
                  <a:spcPct val="0"/>
                </a:spcBef>
              </a:pPr>
              <a:r>
                <a:rPr lang="en-US" altLang="en-US" sz="1800" b="1" dirty="0">
                  <a:latin typeface="Courier New" panose="02070309020205020404" pitchFamily="49" charset="0"/>
                </a:rPr>
                <a:t>\r\n</a:t>
              </a:r>
              <a:endParaRPr lang="en-US" altLang="en-US" sz="1800" b="1" dirty="0">
                <a:latin typeface="Courier New" panose="02070309020205020404" pitchFamily="49" charset="0"/>
              </a:endParaRPr>
            </a:p>
          </p:txBody>
        </p:sp>
        <p:sp>
          <p:nvSpPr>
            <p:cNvPr id="19" name="Line 17"/>
            <p:cNvSpPr>
              <a:spLocks noChangeShapeType="true"/>
            </p:cNvSpPr>
            <p:nvPr/>
          </p:nvSpPr>
          <p:spPr bwMode="auto">
            <a:xfrm flipH="true">
              <a:off x="7524296" y="2841399"/>
              <a:ext cx="166688" cy="514350"/>
            </a:xfrm>
            <a:prstGeom prst="line">
              <a:avLst/>
            </a:prstGeom>
            <a:noFill/>
            <a:ln w="9525">
              <a:solidFill>
                <a:srgbClr val="000099"/>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Text Box 18"/>
            <p:cNvSpPr txBox="true">
              <a:spLocks noChangeArrowheads="true"/>
            </p:cNvSpPr>
            <p:nvPr/>
          </p:nvSpPr>
          <p:spPr bwMode="auto">
            <a:xfrm>
              <a:off x="7575096" y="2554061"/>
              <a:ext cx="2783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r>
                <a:rPr lang="en-US" altLang="en-US" dirty="0">
                  <a:latin typeface="+mn-lt"/>
                </a:rPr>
                <a:t>carriage return character</a:t>
              </a:r>
              <a:endParaRPr lang="en-US" altLang="en-US" dirty="0">
                <a:latin typeface="+mn-lt"/>
              </a:endParaRPr>
            </a:p>
          </p:txBody>
        </p:sp>
        <p:sp>
          <p:nvSpPr>
            <p:cNvPr id="21" name="Text Box 19"/>
            <p:cNvSpPr txBox="true">
              <a:spLocks noChangeArrowheads="true"/>
            </p:cNvSpPr>
            <p:nvPr/>
          </p:nvSpPr>
          <p:spPr bwMode="auto">
            <a:xfrm>
              <a:off x="7727496" y="2850924"/>
              <a:ext cx="22012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r>
                <a:rPr lang="en-US" altLang="en-US" dirty="0" smtClean="0">
                  <a:latin typeface="+mn-lt"/>
                </a:rPr>
                <a:t>line–feed </a:t>
              </a:r>
              <a:r>
                <a:rPr lang="en-US" altLang="en-US" dirty="0">
                  <a:latin typeface="+mn-lt"/>
                </a:rPr>
                <a:t>character</a:t>
              </a:r>
              <a:endParaRPr lang="en-US" altLang="en-US" dirty="0">
                <a:latin typeface="+mn-lt"/>
              </a:endParaRPr>
            </a:p>
          </p:txBody>
        </p:sp>
        <p:sp>
          <p:nvSpPr>
            <p:cNvPr id="22" name="Line 20"/>
            <p:cNvSpPr>
              <a:spLocks noChangeShapeType="true"/>
            </p:cNvSpPr>
            <p:nvPr/>
          </p:nvSpPr>
          <p:spPr bwMode="auto">
            <a:xfrm flipH="true">
              <a:off x="7805284" y="3150961"/>
              <a:ext cx="80962" cy="252413"/>
            </a:xfrm>
            <a:prstGeom prst="line">
              <a:avLst/>
            </a:prstGeom>
            <a:noFill/>
            <a:ln w="9525">
              <a:solidFill>
                <a:srgbClr val="000099"/>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23" name="Straight Arrow Connector 22"/>
            <p:cNvCxnSpPr/>
            <p:nvPr/>
          </p:nvCxnSpPr>
          <p:spPr>
            <a:xfrm>
              <a:off x="2558822" y="3471412"/>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1"/>
            <p:cNvSpPr txBox="true">
              <a:spLocks noChangeArrowheads="true"/>
            </p:cNvSpPr>
            <p:nvPr/>
          </p:nvSpPr>
          <p:spPr bwMode="auto">
            <a:xfrm>
              <a:off x="4000046" y="6171973"/>
              <a:ext cx="45069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179705" indent="-179705" algn="just"/>
              <a:r>
                <a:rPr lang="en-US" altLang="en-US" sz="1400" dirty="0"/>
                <a:t>* Check out the online interactive exercises for more examples: </a:t>
              </a:r>
              <a:r>
                <a:rPr lang="en-US" altLang="en-US" sz="1200" dirty="0" smtClean="0"/>
                <a:t>ttp</a:t>
              </a:r>
              <a:r>
                <a:rPr lang="en-US" altLang="en-US" sz="1200" dirty="0"/>
                <a:t>://gaia.cs.umass.edu/kurose_ross/interactive/</a:t>
              </a:r>
              <a:endParaRPr lang="en-US" alt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Request Message: General Format</a:t>
            </a:r>
            <a:endParaRPr lang="en-IN" sz="2400" b="1" dirty="0">
              <a:solidFill>
                <a:schemeClr val="accent2">
                  <a:lumMod val="75000"/>
                </a:schemeClr>
              </a:solidFill>
            </a:endParaRPr>
          </a:p>
        </p:txBody>
      </p:sp>
      <p:sp>
        <p:nvSpPr>
          <p:cNvPr id="9" name="Rectangle 5"/>
          <p:cNvSpPr txBox="true">
            <a:spLocks noChangeArrowheads="true"/>
          </p:cNvSpPr>
          <p:nvPr/>
        </p:nvSpPr>
        <p:spPr>
          <a:xfrm>
            <a:off x="243981" y="1709896"/>
            <a:ext cx="9459262" cy="23933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73075" indent="-406400">
              <a:lnSpc>
                <a:spcPct val="80000"/>
              </a:lnSpc>
            </a:pPr>
            <a:endParaRPr lang="en-US" altLang="en-US" dirty="0">
              <a:ea typeface="MS PGothic" panose="020B0600070205080204" pitchFamily="34" charset="-128"/>
            </a:endParaRPr>
          </a:p>
        </p:txBody>
      </p:sp>
      <p:sp>
        <p:nvSpPr>
          <p:cNvPr id="7" name="Text Box 9"/>
          <p:cNvSpPr txBox="true">
            <a:spLocks noChangeArrowheads="true"/>
          </p:cNvSpPr>
          <p:nvPr/>
        </p:nvSpPr>
        <p:spPr bwMode="auto">
          <a:xfrm>
            <a:off x="6544371" y="1792356"/>
            <a:ext cx="1030287"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90000"/>
              </a:lnSpc>
              <a:spcBef>
                <a:spcPct val="0"/>
              </a:spcBef>
            </a:pPr>
            <a:r>
              <a:rPr lang="en-US" altLang="en-US">
                <a:solidFill>
                  <a:srgbClr val="CC0000"/>
                </a:solidFill>
              </a:rPr>
              <a:t>request</a:t>
            </a:r>
            <a:endParaRPr lang="en-US" altLang="en-US">
              <a:solidFill>
                <a:srgbClr val="CC0000"/>
              </a:solidFill>
            </a:endParaRPr>
          </a:p>
          <a:p>
            <a:pPr>
              <a:lnSpc>
                <a:spcPct val="90000"/>
              </a:lnSpc>
              <a:spcBef>
                <a:spcPct val="0"/>
              </a:spcBef>
            </a:pPr>
            <a:r>
              <a:rPr lang="en-US" altLang="en-US">
                <a:solidFill>
                  <a:srgbClr val="CC0000"/>
                </a:solidFill>
              </a:rPr>
              <a:t>line</a:t>
            </a:r>
            <a:endParaRPr lang="en-US" altLang="en-US">
              <a:solidFill>
                <a:srgbClr val="CC0000"/>
              </a:solidFill>
            </a:endParaRPr>
          </a:p>
        </p:txBody>
      </p:sp>
      <p:sp>
        <p:nvSpPr>
          <p:cNvPr id="11" name="Text Box 11"/>
          <p:cNvSpPr txBox="true">
            <a:spLocks noChangeArrowheads="true"/>
          </p:cNvSpPr>
          <p:nvPr/>
        </p:nvSpPr>
        <p:spPr bwMode="auto">
          <a:xfrm>
            <a:off x="6539608" y="2808356"/>
            <a:ext cx="974725"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90000"/>
              </a:lnSpc>
              <a:spcBef>
                <a:spcPct val="0"/>
              </a:spcBef>
            </a:pPr>
            <a:r>
              <a:rPr lang="en-US" altLang="en-US">
                <a:solidFill>
                  <a:srgbClr val="CC0000"/>
                </a:solidFill>
              </a:rPr>
              <a:t>header</a:t>
            </a:r>
            <a:endParaRPr lang="en-US" altLang="en-US">
              <a:solidFill>
                <a:srgbClr val="CC0000"/>
              </a:solidFill>
            </a:endParaRPr>
          </a:p>
          <a:p>
            <a:pPr>
              <a:lnSpc>
                <a:spcPct val="90000"/>
              </a:lnSpc>
              <a:spcBef>
                <a:spcPct val="0"/>
              </a:spcBef>
            </a:pPr>
            <a:r>
              <a:rPr lang="en-US" altLang="en-US">
                <a:solidFill>
                  <a:srgbClr val="CC0000"/>
                </a:solidFill>
              </a:rPr>
              <a:t>lines</a:t>
            </a:r>
            <a:endParaRPr lang="en-US" altLang="en-US">
              <a:solidFill>
                <a:srgbClr val="CC0000"/>
              </a:solidFill>
            </a:endParaRPr>
          </a:p>
        </p:txBody>
      </p:sp>
      <p:sp>
        <p:nvSpPr>
          <p:cNvPr id="12" name="Rectangle 12"/>
          <p:cNvSpPr>
            <a:spLocks noChangeArrowheads="true"/>
          </p:cNvSpPr>
          <p:nvPr/>
        </p:nvSpPr>
        <p:spPr bwMode="auto">
          <a:xfrm>
            <a:off x="6155433" y="2378143"/>
            <a:ext cx="346075" cy="1819275"/>
          </a:xfrm>
          <a:prstGeom prst="rect">
            <a:avLst/>
          </a:prstGeom>
          <a:noFill/>
          <a:ln w="19050">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14" name="Rectangle 13"/>
          <p:cNvSpPr>
            <a:spLocks noChangeArrowheads="true"/>
          </p:cNvSpPr>
          <p:nvPr/>
        </p:nvSpPr>
        <p:spPr bwMode="auto">
          <a:xfrm>
            <a:off x="6022083" y="2327343"/>
            <a:ext cx="290513" cy="2017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15" name="Rectangle 15"/>
          <p:cNvSpPr>
            <a:spLocks noChangeArrowheads="true"/>
          </p:cNvSpPr>
          <p:nvPr/>
        </p:nvSpPr>
        <p:spPr bwMode="auto">
          <a:xfrm>
            <a:off x="6390383" y="4433956"/>
            <a:ext cx="712788" cy="1216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16" name="Text Box 16"/>
          <p:cNvSpPr txBox="true">
            <a:spLocks noChangeArrowheads="true"/>
          </p:cNvSpPr>
          <p:nvPr/>
        </p:nvSpPr>
        <p:spPr bwMode="auto">
          <a:xfrm>
            <a:off x="6541196" y="4999106"/>
            <a:ext cx="735012"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90000"/>
              </a:lnSpc>
              <a:spcBef>
                <a:spcPct val="0"/>
              </a:spcBef>
            </a:pPr>
            <a:r>
              <a:rPr lang="en-US" altLang="en-US">
                <a:solidFill>
                  <a:srgbClr val="CC0000"/>
                </a:solidFill>
              </a:rPr>
              <a:t>body</a:t>
            </a:r>
            <a:endParaRPr lang="en-US" altLang="en-US">
              <a:solidFill>
                <a:srgbClr val="CC0000"/>
              </a:solidFill>
            </a:endParaRPr>
          </a:p>
        </p:txBody>
      </p:sp>
      <p:sp>
        <p:nvSpPr>
          <p:cNvPr id="17" name="Rectangle 20"/>
          <p:cNvSpPr>
            <a:spLocks noChangeArrowheads="true"/>
          </p:cNvSpPr>
          <p:nvPr/>
        </p:nvSpPr>
        <p:spPr bwMode="auto">
          <a:xfrm>
            <a:off x="719833" y="1828868"/>
            <a:ext cx="5638800" cy="446088"/>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18" name="Line 22"/>
          <p:cNvSpPr>
            <a:spLocks noChangeShapeType="true"/>
          </p:cNvSpPr>
          <p:nvPr/>
        </p:nvSpPr>
        <p:spPr bwMode="auto">
          <a:xfrm>
            <a:off x="2027933" y="1832043"/>
            <a:ext cx="0" cy="4381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9" name="Line 23"/>
          <p:cNvSpPr>
            <a:spLocks noChangeShapeType="true"/>
          </p:cNvSpPr>
          <p:nvPr/>
        </p:nvSpPr>
        <p:spPr bwMode="auto">
          <a:xfrm>
            <a:off x="2472433" y="1832043"/>
            <a:ext cx="0" cy="4381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0" name="Line 24"/>
          <p:cNvSpPr>
            <a:spLocks noChangeShapeType="true"/>
          </p:cNvSpPr>
          <p:nvPr/>
        </p:nvSpPr>
        <p:spPr bwMode="auto">
          <a:xfrm>
            <a:off x="3780533" y="1832043"/>
            <a:ext cx="0" cy="4381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1" name="Line 25"/>
          <p:cNvSpPr>
            <a:spLocks noChangeShapeType="true"/>
          </p:cNvSpPr>
          <p:nvPr/>
        </p:nvSpPr>
        <p:spPr bwMode="auto">
          <a:xfrm>
            <a:off x="4205983" y="1825693"/>
            <a:ext cx="0" cy="4381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2" name="Line 26"/>
          <p:cNvSpPr>
            <a:spLocks noChangeShapeType="true"/>
          </p:cNvSpPr>
          <p:nvPr/>
        </p:nvSpPr>
        <p:spPr bwMode="auto">
          <a:xfrm>
            <a:off x="5507733" y="1832043"/>
            <a:ext cx="0" cy="4381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3" name="Line 27"/>
          <p:cNvSpPr>
            <a:spLocks noChangeShapeType="true"/>
          </p:cNvSpPr>
          <p:nvPr/>
        </p:nvSpPr>
        <p:spPr bwMode="auto">
          <a:xfrm>
            <a:off x="5945883" y="1832043"/>
            <a:ext cx="0" cy="4381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4" name="Text Box 28"/>
          <p:cNvSpPr txBox="true">
            <a:spLocks noChangeArrowheads="true"/>
          </p:cNvSpPr>
          <p:nvPr/>
        </p:nvSpPr>
        <p:spPr bwMode="auto">
          <a:xfrm>
            <a:off x="843658" y="1855856"/>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solidFill>
                  <a:srgbClr val="000099"/>
                </a:solidFill>
              </a:rPr>
              <a:t>method</a:t>
            </a:r>
            <a:endParaRPr lang="en-US" altLang="en-US">
              <a:solidFill>
                <a:srgbClr val="000099"/>
              </a:solidFill>
            </a:endParaRPr>
          </a:p>
        </p:txBody>
      </p:sp>
      <p:sp>
        <p:nvSpPr>
          <p:cNvPr id="25" name="Text Box 29"/>
          <p:cNvSpPr txBox="true">
            <a:spLocks noChangeArrowheads="true"/>
          </p:cNvSpPr>
          <p:nvPr/>
        </p:nvSpPr>
        <p:spPr bwMode="auto">
          <a:xfrm>
            <a:off x="2005708" y="1836806"/>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sp</a:t>
            </a:r>
            <a:endParaRPr lang="en-US" altLang="en-US"/>
          </a:p>
        </p:txBody>
      </p:sp>
      <p:sp>
        <p:nvSpPr>
          <p:cNvPr id="26" name="Text Box 30"/>
          <p:cNvSpPr txBox="true">
            <a:spLocks noChangeArrowheads="true"/>
          </p:cNvSpPr>
          <p:nvPr/>
        </p:nvSpPr>
        <p:spPr bwMode="auto">
          <a:xfrm>
            <a:off x="3771008" y="1843156"/>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sp</a:t>
            </a:r>
            <a:endParaRPr lang="en-US" altLang="en-US"/>
          </a:p>
        </p:txBody>
      </p:sp>
      <p:sp>
        <p:nvSpPr>
          <p:cNvPr id="27" name="Text Box 31"/>
          <p:cNvSpPr txBox="true">
            <a:spLocks noChangeArrowheads="true"/>
          </p:cNvSpPr>
          <p:nvPr/>
        </p:nvSpPr>
        <p:spPr bwMode="auto">
          <a:xfrm>
            <a:off x="5523608" y="1849506"/>
            <a:ext cx="40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cr</a:t>
            </a:r>
            <a:endParaRPr lang="en-US" altLang="en-US"/>
          </a:p>
        </p:txBody>
      </p:sp>
      <p:sp>
        <p:nvSpPr>
          <p:cNvPr id="28" name="Text Box 32"/>
          <p:cNvSpPr txBox="true">
            <a:spLocks noChangeArrowheads="true"/>
          </p:cNvSpPr>
          <p:nvPr/>
        </p:nvSpPr>
        <p:spPr bwMode="auto">
          <a:xfrm>
            <a:off x="5993508" y="186061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lf</a:t>
            </a:r>
            <a:endParaRPr lang="en-US" altLang="en-US"/>
          </a:p>
        </p:txBody>
      </p:sp>
      <p:sp>
        <p:nvSpPr>
          <p:cNvPr id="29" name="Text Box 33"/>
          <p:cNvSpPr txBox="true">
            <a:spLocks noChangeArrowheads="true"/>
          </p:cNvSpPr>
          <p:nvPr/>
        </p:nvSpPr>
        <p:spPr bwMode="auto">
          <a:xfrm>
            <a:off x="4361558" y="1843156"/>
            <a:ext cx="1003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solidFill>
                  <a:srgbClr val="000099"/>
                </a:solidFill>
              </a:rPr>
              <a:t>version</a:t>
            </a:r>
            <a:endParaRPr lang="en-US" altLang="en-US">
              <a:solidFill>
                <a:srgbClr val="000099"/>
              </a:solidFill>
            </a:endParaRPr>
          </a:p>
        </p:txBody>
      </p:sp>
      <p:sp>
        <p:nvSpPr>
          <p:cNvPr id="30" name="Text Box 34"/>
          <p:cNvSpPr txBox="true">
            <a:spLocks noChangeArrowheads="true"/>
          </p:cNvSpPr>
          <p:nvPr/>
        </p:nvSpPr>
        <p:spPr bwMode="auto">
          <a:xfrm>
            <a:off x="2735958" y="1855856"/>
            <a:ext cx="69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solidFill>
                  <a:srgbClr val="000099"/>
                </a:solidFill>
              </a:rPr>
              <a:t>URL</a:t>
            </a:r>
            <a:endParaRPr lang="en-US" altLang="en-US">
              <a:solidFill>
                <a:srgbClr val="000099"/>
              </a:solidFill>
            </a:endParaRPr>
          </a:p>
        </p:txBody>
      </p:sp>
      <p:grpSp>
        <p:nvGrpSpPr>
          <p:cNvPr id="31" name="Group 45"/>
          <p:cNvGrpSpPr/>
          <p:nvPr/>
        </p:nvGrpSpPr>
        <p:grpSpPr bwMode="auto">
          <a:xfrm>
            <a:off x="719833" y="2273368"/>
            <a:ext cx="4565650" cy="446088"/>
            <a:chOff x="192" y="1894"/>
            <a:chExt cx="2876" cy="281"/>
          </a:xfrm>
        </p:grpSpPr>
        <p:sp>
          <p:nvSpPr>
            <p:cNvPr id="32" name="Rectangle 35"/>
            <p:cNvSpPr>
              <a:spLocks noChangeArrowheads="true"/>
            </p:cNvSpPr>
            <p:nvPr/>
          </p:nvSpPr>
          <p:spPr bwMode="auto">
            <a:xfrm>
              <a:off x="192" y="1894"/>
              <a:ext cx="2876" cy="281"/>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33" name="Line 36"/>
            <p:cNvSpPr>
              <a:spLocks noChangeShapeType="true"/>
            </p:cNvSpPr>
            <p:nvPr/>
          </p:nvSpPr>
          <p:spPr bwMode="auto">
            <a:xfrm>
              <a:off x="1700" y="1896"/>
              <a:ext cx="0" cy="2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34" name="Line 37"/>
            <p:cNvSpPr>
              <a:spLocks noChangeShapeType="true"/>
            </p:cNvSpPr>
            <p:nvPr/>
          </p:nvSpPr>
          <p:spPr bwMode="auto">
            <a:xfrm>
              <a:off x="1832" y="1896"/>
              <a:ext cx="0" cy="2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35" name="Line 39"/>
            <p:cNvSpPr>
              <a:spLocks noChangeShapeType="true"/>
            </p:cNvSpPr>
            <p:nvPr/>
          </p:nvSpPr>
          <p:spPr bwMode="auto">
            <a:xfrm>
              <a:off x="2528" y="1896"/>
              <a:ext cx="0" cy="2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36" name="Line 40"/>
            <p:cNvSpPr>
              <a:spLocks noChangeShapeType="true"/>
            </p:cNvSpPr>
            <p:nvPr/>
          </p:nvSpPr>
          <p:spPr bwMode="auto">
            <a:xfrm>
              <a:off x="2804" y="1896"/>
              <a:ext cx="0" cy="2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37" name="Text Box 41"/>
            <p:cNvSpPr txBox="true">
              <a:spLocks noChangeArrowheads="true"/>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cr</a:t>
              </a:r>
              <a:endParaRPr lang="en-US" altLang="en-US"/>
            </a:p>
          </p:txBody>
        </p:sp>
        <p:sp>
          <p:nvSpPr>
            <p:cNvPr id="38" name="Text Box 42"/>
            <p:cNvSpPr txBox="true">
              <a:spLocks noChangeArrowheads="true"/>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lf</a:t>
              </a:r>
              <a:endParaRPr lang="en-US" altLang="en-US"/>
            </a:p>
          </p:txBody>
        </p:sp>
        <p:sp>
          <p:nvSpPr>
            <p:cNvPr id="39" name="Text Box 43"/>
            <p:cNvSpPr txBox="true">
              <a:spLocks noChangeArrowheads="true"/>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solidFill>
                    <a:srgbClr val="000099"/>
                  </a:solidFill>
                </a:rPr>
                <a:t>value</a:t>
              </a:r>
              <a:endParaRPr lang="en-US" altLang="en-US">
                <a:solidFill>
                  <a:srgbClr val="000099"/>
                </a:solidFill>
              </a:endParaRPr>
            </a:p>
          </p:txBody>
        </p:sp>
        <p:sp>
          <p:nvSpPr>
            <p:cNvPr id="40" name="Text Box 44"/>
            <p:cNvSpPr txBox="true">
              <a:spLocks noChangeArrowheads="true"/>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solidFill>
                    <a:srgbClr val="000099"/>
                  </a:solidFill>
                </a:rPr>
                <a:t>header field name</a:t>
              </a:r>
              <a:endParaRPr lang="en-US" altLang="en-US">
                <a:solidFill>
                  <a:srgbClr val="000099"/>
                </a:solidFill>
              </a:endParaRPr>
            </a:p>
          </p:txBody>
        </p:sp>
      </p:grpSp>
      <p:grpSp>
        <p:nvGrpSpPr>
          <p:cNvPr id="41" name="Group 46"/>
          <p:cNvGrpSpPr/>
          <p:nvPr/>
        </p:nvGrpSpPr>
        <p:grpSpPr bwMode="auto">
          <a:xfrm>
            <a:off x="716658" y="3749743"/>
            <a:ext cx="4565650" cy="446088"/>
            <a:chOff x="192" y="1894"/>
            <a:chExt cx="2876" cy="281"/>
          </a:xfrm>
        </p:grpSpPr>
        <p:sp>
          <p:nvSpPr>
            <p:cNvPr id="42" name="Rectangle 47"/>
            <p:cNvSpPr>
              <a:spLocks noChangeArrowheads="true"/>
            </p:cNvSpPr>
            <p:nvPr/>
          </p:nvSpPr>
          <p:spPr bwMode="auto">
            <a:xfrm>
              <a:off x="192" y="1894"/>
              <a:ext cx="2876" cy="281"/>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43" name="Line 48"/>
            <p:cNvSpPr>
              <a:spLocks noChangeShapeType="true"/>
            </p:cNvSpPr>
            <p:nvPr/>
          </p:nvSpPr>
          <p:spPr bwMode="auto">
            <a:xfrm>
              <a:off x="1700" y="1896"/>
              <a:ext cx="0" cy="2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44" name="Line 49"/>
            <p:cNvSpPr>
              <a:spLocks noChangeShapeType="true"/>
            </p:cNvSpPr>
            <p:nvPr/>
          </p:nvSpPr>
          <p:spPr bwMode="auto">
            <a:xfrm>
              <a:off x="1832" y="1896"/>
              <a:ext cx="0" cy="2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45" name="Line 50"/>
            <p:cNvSpPr>
              <a:spLocks noChangeShapeType="true"/>
            </p:cNvSpPr>
            <p:nvPr/>
          </p:nvSpPr>
          <p:spPr bwMode="auto">
            <a:xfrm>
              <a:off x="2528" y="1896"/>
              <a:ext cx="0" cy="2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46" name="Line 51"/>
            <p:cNvSpPr>
              <a:spLocks noChangeShapeType="true"/>
            </p:cNvSpPr>
            <p:nvPr/>
          </p:nvSpPr>
          <p:spPr bwMode="auto">
            <a:xfrm>
              <a:off x="2804" y="1896"/>
              <a:ext cx="0" cy="2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47" name="Text Box 52"/>
            <p:cNvSpPr txBox="true">
              <a:spLocks noChangeArrowheads="true"/>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cr</a:t>
              </a:r>
              <a:endParaRPr lang="en-US" altLang="en-US"/>
            </a:p>
          </p:txBody>
        </p:sp>
        <p:sp>
          <p:nvSpPr>
            <p:cNvPr id="48" name="Text Box 53"/>
            <p:cNvSpPr txBox="true">
              <a:spLocks noChangeArrowheads="true"/>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lf</a:t>
              </a:r>
              <a:endParaRPr lang="en-US" altLang="en-US"/>
            </a:p>
          </p:txBody>
        </p:sp>
        <p:sp>
          <p:nvSpPr>
            <p:cNvPr id="49" name="Text Box 54"/>
            <p:cNvSpPr txBox="true">
              <a:spLocks noChangeArrowheads="true"/>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solidFill>
                    <a:srgbClr val="000099"/>
                  </a:solidFill>
                </a:rPr>
                <a:t>value</a:t>
              </a:r>
              <a:endParaRPr lang="en-US" altLang="en-US">
                <a:solidFill>
                  <a:srgbClr val="000099"/>
                </a:solidFill>
              </a:endParaRPr>
            </a:p>
          </p:txBody>
        </p:sp>
        <p:sp>
          <p:nvSpPr>
            <p:cNvPr id="50" name="Text Box 55"/>
            <p:cNvSpPr txBox="true">
              <a:spLocks noChangeArrowheads="true"/>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solidFill>
                    <a:srgbClr val="000099"/>
                  </a:solidFill>
                </a:rPr>
                <a:t>header field name</a:t>
              </a:r>
              <a:endParaRPr lang="en-US" altLang="en-US">
                <a:solidFill>
                  <a:srgbClr val="000099"/>
                </a:solidFill>
              </a:endParaRPr>
            </a:p>
          </p:txBody>
        </p:sp>
      </p:grpSp>
      <p:sp>
        <p:nvSpPr>
          <p:cNvPr id="51" name="Line 56"/>
          <p:cNvSpPr>
            <a:spLocks noChangeShapeType="true"/>
          </p:cNvSpPr>
          <p:nvPr/>
        </p:nvSpPr>
        <p:spPr bwMode="auto">
          <a:xfrm>
            <a:off x="719833" y="2721043"/>
            <a:ext cx="0" cy="10414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grpSp>
        <p:nvGrpSpPr>
          <p:cNvPr id="52" name="Group 61"/>
          <p:cNvGrpSpPr/>
          <p:nvPr/>
        </p:nvGrpSpPr>
        <p:grpSpPr bwMode="auto">
          <a:xfrm>
            <a:off x="551558" y="2944881"/>
            <a:ext cx="331788" cy="461962"/>
            <a:chOff x="462" y="1727"/>
            <a:chExt cx="209" cy="291"/>
          </a:xfrm>
        </p:grpSpPr>
        <p:sp>
          <p:nvSpPr>
            <p:cNvPr id="53" name="Rectangle 59"/>
            <p:cNvSpPr>
              <a:spLocks noChangeArrowheads="true"/>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54" name="Text Box 57"/>
            <p:cNvSpPr txBox="true">
              <a:spLocks noChangeArrowheads="true"/>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a:t>
              </a:r>
              <a:endParaRPr lang="en-US" altLang="en-US"/>
            </a:p>
          </p:txBody>
        </p:sp>
        <p:sp>
          <p:nvSpPr>
            <p:cNvPr id="55" name="Text Box 58"/>
            <p:cNvSpPr txBox="true">
              <a:spLocks noChangeArrowheads="true"/>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a:t>
              </a:r>
              <a:endParaRPr lang="en-US" altLang="en-US"/>
            </a:p>
          </p:txBody>
        </p:sp>
      </p:grpSp>
      <p:sp>
        <p:nvSpPr>
          <p:cNvPr id="56" name="Line 62"/>
          <p:cNvSpPr>
            <a:spLocks noChangeShapeType="true"/>
          </p:cNvSpPr>
          <p:nvPr/>
        </p:nvSpPr>
        <p:spPr bwMode="auto">
          <a:xfrm>
            <a:off x="5283896" y="2708343"/>
            <a:ext cx="0" cy="10414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grpSp>
        <p:nvGrpSpPr>
          <p:cNvPr id="57" name="Group 63"/>
          <p:cNvGrpSpPr/>
          <p:nvPr/>
        </p:nvGrpSpPr>
        <p:grpSpPr bwMode="auto">
          <a:xfrm>
            <a:off x="5115621" y="2932181"/>
            <a:ext cx="331787" cy="461962"/>
            <a:chOff x="462" y="1727"/>
            <a:chExt cx="209" cy="291"/>
          </a:xfrm>
        </p:grpSpPr>
        <p:sp>
          <p:nvSpPr>
            <p:cNvPr id="58" name="Rectangle 64"/>
            <p:cNvSpPr>
              <a:spLocks noChangeArrowheads="true"/>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59" name="Text Box 65"/>
            <p:cNvSpPr txBox="true">
              <a:spLocks noChangeArrowheads="true"/>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a:t>
              </a:r>
              <a:endParaRPr lang="en-US" altLang="en-US"/>
            </a:p>
          </p:txBody>
        </p:sp>
        <p:sp>
          <p:nvSpPr>
            <p:cNvPr id="60" name="Text Box 66"/>
            <p:cNvSpPr txBox="true">
              <a:spLocks noChangeArrowheads="true"/>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a:t>
              </a:r>
              <a:endParaRPr lang="en-US" altLang="en-US"/>
            </a:p>
          </p:txBody>
        </p:sp>
      </p:grpSp>
      <p:grpSp>
        <p:nvGrpSpPr>
          <p:cNvPr id="61" name="Group 77"/>
          <p:cNvGrpSpPr/>
          <p:nvPr/>
        </p:nvGrpSpPr>
        <p:grpSpPr bwMode="auto">
          <a:xfrm>
            <a:off x="715071" y="4195831"/>
            <a:ext cx="963612" cy="446087"/>
            <a:chOff x="3105" y="2650"/>
            <a:chExt cx="607" cy="281"/>
          </a:xfrm>
        </p:grpSpPr>
        <p:sp>
          <p:nvSpPr>
            <p:cNvPr id="62" name="Rectangle 68"/>
            <p:cNvSpPr>
              <a:spLocks noChangeArrowheads="true"/>
            </p:cNvSpPr>
            <p:nvPr/>
          </p:nvSpPr>
          <p:spPr bwMode="auto">
            <a:xfrm>
              <a:off x="3105" y="2650"/>
              <a:ext cx="607" cy="281"/>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63" name="Line 72"/>
            <p:cNvSpPr>
              <a:spLocks noChangeShapeType="true"/>
            </p:cNvSpPr>
            <p:nvPr/>
          </p:nvSpPr>
          <p:spPr bwMode="auto">
            <a:xfrm>
              <a:off x="3406" y="2652"/>
              <a:ext cx="0" cy="2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4" name="Text Box 73"/>
            <p:cNvSpPr txBox="true">
              <a:spLocks noChangeArrowheads="true"/>
            </p:cNvSpPr>
            <p:nvPr/>
          </p:nvSpPr>
          <p:spPr bwMode="auto">
            <a:xfrm>
              <a:off x="3140" y="2663"/>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cr</a:t>
              </a:r>
              <a:endParaRPr lang="en-US" altLang="en-US"/>
            </a:p>
          </p:txBody>
        </p:sp>
        <p:sp>
          <p:nvSpPr>
            <p:cNvPr id="65" name="Text Box 74"/>
            <p:cNvSpPr txBox="true">
              <a:spLocks noChangeArrowheads="true"/>
            </p:cNvSpPr>
            <p:nvPr/>
          </p:nvSpPr>
          <p:spPr bwMode="auto">
            <a:xfrm>
              <a:off x="3436" y="267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lf</a:t>
              </a:r>
              <a:endParaRPr lang="en-US" altLang="en-US"/>
            </a:p>
          </p:txBody>
        </p:sp>
      </p:grpSp>
      <p:sp>
        <p:nvSpPr>
          <p:cNvPr id="66" name="Rectangle 78"/>
          <p:cNvSpPr>
            <a:spLocks noChangeArrowheads="true"/>
          </p:cNvSpPr>
          <p:nvPr/>
        </p:nvSpPr>
        <p:spPr bwMode="auto">
          <a:xfrm>
            <a:off x="715071" y="4643506"/>
            <a:ext cx="5170487" cy="112077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67" name="Text Box 80"/>
          <p:cNvSpPr txBox="true">
            <a:spLocks noChangeArrowheads="true"/>
          </p:cNvSpPr>
          <p:nvPr/>
        </p:nvSpPr>
        <p:spPr bwMode="auto">
          <a:xfrm>
            <a:off x="2651821" y="4967356"/>
            <a:ext cx="1411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solidFill>
                  <a:srgbClr val="000099"/>
                </a:solidFill>
              </a:rPr>
              <a:t>entity body</a:t>
            </a:r>
            <a:endParaRPr lang="en-US" altLang="en-US">
              <a:solidFill>
                <a:srgbClr val="000099"/>
              </a:solidFill>
            </a:endParaRPr>
          </a:p>
        </p:txBody>
      </p:sp>
      <p:grpSp>
        <p:nvGrpSpPr>
          <p:cNvPr id="68" name="Group 81"/>
          <p:cNvGrpSpPr/>
          <p:nvPr/>
        </p:nvGrpSpPr>
        <p:grpSpPr bwMode="auto">
          <a:xfrm>
            <a:off x="551558" y="4981643"/>
            <a:ext cx="331788" cy="461963"/>
            <a:chOff x="462" y="1727"/>
            <a:chExt cx="209" cy="291"/>
          </a:xfrm>
        </p:grpSpPr>
        <p:sp>
          <p:nvSpPr>
            <p:cNvPr id="69" name="Rectangle 82"/>
            <p:cNvSpPr>
              <a:spLocks noChangeArrowheads="true"/>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70" name="Text Box 83"/>
            <p:cNvSpPr txBox="true">
              <a:spLocks noChangeArrowheads="true"/>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a:t>
              </a:r>
              <a:endParaRPr lang="en-US" altLang="en-US"/>
            </a:p>
          </p:txBody>
        </p:sp>
        <p:sp>
          <p:nvSpPr>
            <p:cNvPr id="71" name="Text Box 84"/>
            <p:cNvSpPr txBox="true">
              <a:spLocks noChangeArrowheads="true"/>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a:t>
              </a:r>
              <a:endParaRPr lang="en-US" altLang="en-US"/>
            </a:p>
          </p:txBody>
        </p:sp>
      </p:grpSp>
      <p:grpSp>
        <p:nvGrpSpPr>
          <p:cNvPr id="72" name="Group 85"/>
          <p:cNvGrpSpPr/>
          <p:nvPr/>
        </p:nvGrpSpPr>
        <p:grpSpPr bwMode="auto">
          <a:xfrm>
            <a:off x="5710933" y="4972118"/>
            <a:ext cx="331788" cy="461963"/>
            <a:chOff x="462" y="1727"/>
            <a:chExt cx="209" cy="291"/>
          </a:xfrm>
        </p:grpSpPr>
        <p:sp>
          <p:nvSpPr>
            <p:cNvPr id="73" name="Rectangle 86"/>
            <p:cNvSpPr>
              <a:spLocks noChangeArrowheads="true"/>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p>
          </p:txBody>
        </p:sp>
        <p:sp>
          <p:nvSpPr>
            <p:cNvPr id="74" name="Text Box 87"/>
            <p:cNvSpPr txBox="true">
              <a:spLocks noChangeArrowheads="true"/>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a:t>
              </a:r>
              <a:endParaRPr lang="en-US" altLang="en-US"/>
            </a:p>
          </p:txBody>
        </p:sp>
        <p:sp>
          <p:nvSpPr>
            <p:cNvPr id="75" name="Text Box 88"/>
            <p:cNvSpPr txBox="true">
              <a:spLocks noChangeArrowheads="true"/>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a:t>~</a:t>
              </a:r>
              <a:endParaRPr lang="en-US" altLang="en-US"/>
            </a:p>
          </p:txBody>
        </p:sp>
      </p:grpSp>
      <p:sp>
        <p:nvSpPr>
          <p:cNvPr id="2" name="Rectangle 1"/>
          <p:cNvSpPr/>
          <p:nvPr/>
        </p:nvSpPr>
        <p:spPr>
          <a:xfrm>
            <a:off x="658871" y="6042900"/>
            <a:ext cx="6726906" cy="461665"/>
          </a:xfrm>
          <a:prstGeom prst="rect">
            <a:avLst/>
          </a:prstGeom>
        </p:spPr>
        <p:txBody>
          <a:bodyPr wrap="none">
            <a:spAutoFit/>
          </a:bodyPr>
          <a:lstStyle/>
          <a:p>
            <a:pPr algn="just"/>
            <a:r>
              <a:rPr lang="en-US" sz="2400" b="1" dirty="0">
                <a:solidFill>
                  <a:srgbClr val="FF0000"/>
                </a:solidFill>
              </a:rPr>
              <a:t>HTTP specifications [RFC 1945; RFC 2616; RFC 7540]</a:t>
            </a:r>
            <a:endParaRPr lang="en-I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Request Message – Wireshark Capture</a:t>
            </a:r>
            <a:endParaRPr lang="en-IN" sz="2400" b="1" dirty="0">
              <a:solidFill>
                <a:schemeClr val="accent2">
                  <a:lumMod val="75000"/>
                </a:schemeClr>
              </a:solidFill>
            </a:endParaRPr>
          </a:p>
        </p:txBody>
      </p:sp>
      <p:pic>
        <p:nvPicPr>
          <p:cNvPr id="2050" name="Picture 2"/>
          <p:cNvPicPr>
            <a:picLocks noChangeAspect="true" noChangeArrowheads="true"/>
          </p:cNvPicPr>
          <p:nvPr/>
        </p:nvPicPr>
        <p:blipFill rotWithShape="true">
          <a:blip r:embed="rId2" cstate="print">
            <a:extLst>
              <a:ext uri="{28A0092B-C50C-407E-A947-70E740481C1C}">
                <a14:useLocalDpi xmlns:a14="http://schemas.microsoft.com/office/drawing/2010/main" val="false"/>
              </a:ext>
            </a:extLst>
          </a:blip>
          <a:srcRect b="19196"/>
          <a:stretch>
            <a:fillRect/>
          </a:stretch>
        </p:blipFill>
        <p:spPr bwMode="auto">
          <a:xfrm>
            <a:off x="67080" y="1407205"/>
            <a:ext cx="9673269" cy="5278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Other HTTP Request Messages</a:t>
            </a:r>
            <a:endParaRPr lang="en-IN" sz="2400" b="1" dirty="0">
              <a:solidFill>
                <a:schemeClr val="accent2">
                  <a:lumMod val="75000"/>
                </a:schemeClr>
              </a:solidFill>
            </a:endParaRPr>
          </a:p>
        </p:txBody>
      </p:sp>
      <p:sp>
        <p:nvSpPr>
          <p:cNvPr id="9" name="Rectangle 5"/>
          <p:cNvSpPr txBox="true">
            <a:spLocks noChangeArrowheads="true"/>
          </p:cNvSpPr>
          <p:nvPr/>
        </p:nvSpPr>
        <p:spPr>
          <a:xfrm>
            <a:off x="243981" y="1709896"/>
            <a:ext cx="9459262" cy="23933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73075" indent="-406400">
              <a:lnSpc>
                <a:spcPct val="80000"/>
              </a:lnSpc>
            </a:pPr>
            <a:endParaRPr lang="en-US" altLang="en-US" dirty="0">
              <a:ea typeface="MS PGothic" panose="020B0600070205080204" pitchFamily="34" charset="-128"/>
            </a:endParaRPr>
          </a:p>
        </p:txBody>
      </p:sp>
      <p:sp>
        <p:nvSpPr>
          <p:cNvPr id="7" name="Rectangle 3"/>
          <p:cNvSpPr txBox="true">
            <a:spLocks noChangeArrowheads="true"/>
          </p:cNvSpPr>
          <p:nvPr/>
        </p:nvSpPr>
        <p:spPr>
          <a:xfrm>
            <a:off x="208494" y="1727394"/>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4605" indent="0" algn="just">
              <a:buFont typeface="Wingdings" charset="0"/>
              <a:buNone/>
              <a:defRPr/>
            </a:pPr>
            <a:r>
              <a:rPr lang="en-US" sz="2400" u="sng" dirty="0">
                <a:solidFill>
                  <a:srgbClr val="CC0000"/>
                </a:solidFill>
              </a:rPr>
              <a:t>POST method:</a:t>
            </a:r>
            <a:endParaRPr lang="en-US" sz="2400" u="sng" dirty="0">
              <a:solidFill>
                <a:srgbClr val="CC0000"/>
              </a:solidFill>
            </a:endParaRPr>
          </a:p>
          <a:p>
            <a:pPr marL="233680" indent="-233680" algn="just">
              <a:spcBef>
                <a:spcPts val="400"/>
              </a:spcBef>
              <a:buClr>
                <a:schemeClr val="accent2">
                  <a:lumMod val="75000"/>
                </a:schemeClr>
              </a:buClr>
              <a:buFont typeface="Wingdings" panose="05000000000000000000" pitchFamily="2" charset="2"/>
              <a:buChar char="§"/>
              <a:defRPr/>
            </a:pPr>
            <a:r>
              <a:rPr lang="en-US" sz="2200" dirty="0"/>
              <a:t>web page often includes form input</a:t>
            </a:r>
            <a:endParaRPr lang="en-US" sz="2200" dirty="0"/>
          </a:p>
          <a:p>
            <a:pPr marL="233680" indent="-233680" algn="just">
              <a:spcBef>
                <a:spcPts val="400"/>
              </a:spcBef>
              <a:buClr>
                <a:schemeClr val="accent2">
                  <a:lumMod val="75000"/>
                </a:schemeClr>
              </a:buClr>
              <a:buFont typeface="Wingdings" panose="05000000000000000000" pitchFamily="2" charset="2"/>
              <a:buChar char="§"/>
              <a:defRPr/>
            </a:pPr>
            <a:r>
              <a:rPr lang="en-US" sz="2200" dirty="0"/>
              <a:t>user input sent from client to server in entity body of HTTP POST request message</a:t>
            </a:r>
            <a:endParaRPr lang="en-US" sz="2200" dirty="0"/>
          </a:p>
        </p:txBody>
      </p:sp>
      <p:sp>
        <p:nvSpPr>
          <p:cNvPr id="11" name="Rectangle 3"/>
          <p:cNvSpPr txBox="true">
            <a:spLocks noChangeArrowheads="true"/>
          </p:cNvSpPr>
          <p:nvPr/>
        </p:nvSpPr>
        <p:spPr>
          <a:xfrm>
            <a:off x="208494" y="3830861"/>
            <a:ext cx="5541055"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4605" indent="0" algn="just">
              <a:buFont typeface="Wingdings" charset="0"/>
              <a:buNone/>
              <a:defRPr/>
            </a:pPr>
            <a:r>
              <a:rPr lang="en-US" sz="2400" u="sng" dirty="0">
                <a:solidFill>
                  <a:srgbClr val="CC0000"/>
                </a:solidFill>
              </a:rPr>
              <a:t>GET method</a:t>
            </a:r>
            <a:r>
              <a:rPr lang="en-US" sz="2400" dirty="0">
                <a:solidFill>
                  <a:srgbClr val="CC0000"/>
                </a:solidFill>
              </a:rPr>
              <a:t> </a:t>
            </a:r>
            <a:r>
              <a:rPr lang="en-US" sz="2200" dirty="0"/>
              <a:t>(for sending data to server):</a:t>
            </a:r>
            <a:endParaRPr lang="en-US" sz="2200" dirty="0"/>
          </a:p>
          <a:p>
            <a:pPr marL="233680" indent="-233680" algn="just">
              <a:buClr>
                <a:schemeClr val="accent2">
                  <a:lumMod val="75000"/>
                </a:schemeClr>
              </a:buClr>
              <a:buFont typeface="Wingdings" panose="05000000000000000000" pitchFamily="2" charset="2"/>
              <a:buChar char="§"/>
              <a:defRPr/>
            </a:pPr>
            <a:r>
              <a:rPr lang="en-US" sz="2200" dirty="0"/>
              <a:t>include user data in URL field of HTTP GET request message (following a ‘?’):</a:t>
            </a:r>
            <a:endParaRPr lang="en-US" sz="2200" dirty="0"/>
          </a:p>
        </p:txBody>
      </p:sp>
      <p:sp>
        <p:nvSpPr>
          <p:cNvPr id="12" name="Text Box 5"/>
          <p:cNvSpPr txBox="true">
            <a:spLocks noChangeArrowheads="true"/>
          </p:cNvSpPr>
          <p:nvPr/>
        </p:nvSpPr>
        <p:spPr bwMode="auto">
          <a:xfrm>
            <a:off x="321613" y="5806133"/>
            <a:ext cx="5615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600" b="1" dirty="0" err="1">
                <a:latin typeface="Courier New" panose="02070309020205020404" pitchFamily="49" charset="0"/>
              </a:rPr>
              <a:t>www.somesite.com</a:t>
            </a:r>
            <a:r>
              <a:rPr lang="en-US" altLang="en-US" sz="1600" b="1" dirty="0">
                <a:latin typeface="Courier New" panose="02070309020205020404" pitchFamily="49" charset="0"/>
              </a:rPr>
              <a:t>/</a:t>
            </a:r>
            <a:r>
              <a:rPr lang="en-US" altLang="en-US" sz="1600" b="1" dirty="0" err="1">
                <a:latin typeface="Courier New" panose="02070309020205020404" pitchFamily="49" charset="0"/>
              </a:rPr>
              <a:t>animalsearch?monkeys&amp;banana</a:t>
            </a:r>
            <a:endParaRPr lang="en-US" altLang="en-US" sz="1600" b="1" dirty="0">
              <a:latin typeface="Courier New" panose="02070309020205020404" pitchFamily="49" charset="0"/>
            </a:endParaRPr>
          </a:p>
        </p:txBody>
      </p:sp>
      <p:sp>
        <p:nvSpPr>
          <p:cNvPr id="14" name="Rectangle 3"/>
          <p:cNvSpPr txBox="true">
            <a:spLocks noChangeArrowheads="true"/>
          </p:cNvSpPr>
          <p:nvPr/>
        </p:nvSpPr>
        <p:spPr>
          <a:xfrm>
            <a:off x="5773892" y="2039986"/>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4605" indent="0" algn="just">
              <a:buFont typeface="Wingdings" charset="0"/>
              <a:buNone/>
              <a:defRPr/>
            </a:pPr>
            <a:r>
              <a:rPr lang="en-US" sz="2400" u="sng" dirty="0">
                <a:solidFill>
                  <a:srgbClr val="CC0000"/>
                </a:solidFill>
              </a:rPr>
              <a:t>HEAD method:</a:t>
            </a:r>
            <a:endParaRPr lang="en-US" sz="2400" u="sng" dirty="0">
              <a:solidFill>
                <a:srgbClr val="CC0000"/>
              </a:solidFill>
            </a:endParaRPr>
          </a:p>
          <a:p>
            <a:pPr marL="233680" indent="-233680" algn="just">
              <a:spcBef>
                <a:spcPts val="400"/>
              </a:spcBef>
              <a:buClr>
                <a:schemeClr val="accent2">
                  <a:lumMod val="75000"/>
                </a:schemeClr>
              </a:buClr>
              <a:buFont typeface="Wingdings" panose="05000000000000000000" pitchFamily="2" charset="2"/>
              <a:buChar char="§"/>
              <a:defRPr/>
            </a:pPr>
            <a:r>
              <a:rPr lang="en-US" sz="2200" dirty="0"/>
              <a:t>requests headers (only) that would be returned</a:t>
            </a:r>
            <a:r>
              <a:rPr lang="en-US" sz="2200" i="1" dirty="0"/>
              <a:t> if </a:t>
            </a:r>
            <a:r>
              <a:rPr lang="en-US" sz="2200" dirty="0"/>
              <a:t>specified URL were requested  with an HTTP GET method. </a:t>
            </a:r>
            <a:endParaRPr lang="en-US" sz="2200" dirty="0"/>
          </a:p>
        </p:txBody>
      </p:sp>
      <p:sp>
        <p:nvSpPr>
          <p:cNvPr id="15" name="Rectangle 3"/>
          <p:cNvSpPr txBox="true">
            <a:spLocks noChangeArrowheads="true"/>
          </p:cNvSpPr>
          <p:nvPr/>
        </p:nvSpPr>
        <p:spPr>
          <a:xfrm>
            <a:off x="5755621" y="3839527"/>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4605" indent="0" algn="just">
              <a:buClr>
                <a:schemeClr val="accent2">
                  <a:lumMod val="75000"/>
                </a:schemeClr>
              </a:buClr>
              <a:buFont typeface="Wingdings" charset="0"/>
              <a:buNone/>
              <a:defRPr/>
            </a:pPr>
            <a:r>
              <a:rPr lang="en-US" sz="2400" u="sng" dirty="0">
                <a:solidFill>
                  <a:srgbClr val="CC0000"/>
                </a:solidFill>
              </a:rPr>
              <a:t>PUT method:</a:t>
            </a:r>
            <a:endParaRPr lang="en-US" sz="2400" u="sng" dirty="0">
              <a:solidFill>
                <a:srgbClr val="CC0000"/>
              </a:solidFill>
            </a:endParaRPr>
          </a:p>
          <a:p>
            <a:pPr marL="233680" indent="-233680" algn="just">
              <a:spcBef>
                <a:spcPts val="400"/>
              </a:spcBef>
              <a:buClr>
                <a:schemeClr val="accent2">
                  <a:lumMod val="75000"/>
                </a:schemeClr>
              </a:buClr>
              <a:buFont typeface="Wingdings" panose="05000000000000000000" pitchFamily="2" charset="2"/>
              <a:buChar char="§"/>
              <a:defRPr/>
            </a:pPr>
            <a:r>
              <a:rPr lang="en-US" sz="2200" dirty="0"/>
              <a:t>uploads new file (object) to server</a:t>
            </a:r>
            <a:endParaRPr lang="en-US" sz="2200" dirty="0"/>
          </a:p>
          <a:p>
            <a:pPr marL="233680" indent="-233680" algn="just">
              <a:spcBef>
                <a:spcPts val="400"/>
              </a:spcBef>
              <a:buClr>
                <a:schemeClr val="accent2">
                  <a:lumMod val="75000"/>
                </a:schemeClr>
              </a:buClr>
              <a:buFont typeface="Wingdings" panose="05000000000000000000" pitchFamily="2" charset="2"/>
              <a:buChar char="§"/>
              <a:defRPr/>
            </a:pPr>
            <a:r>
              <a:rPr lang="en-US" sz="2200" dirty="0"/>
              <a:t>completely replaces file that exists at specified URL with content in entity body of POST HTTP request message</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
        <p:nvSpPr>
          <p:cNvPr id="10" name="Rectangle 9"/>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cxnSp>
        <p:nvCxnSpPr>
          <p:cNvPr id="14" name="Straight Connector 13"/>
          <p:cNvCxnSpPr/>
          <p:nvPr/>
        </p:nvCxnSpPr>
        <p:spPr>
          <a:xfrm>
            <a:off x="-8308" y="854815"/>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3"/>
          <p:cNvSpPr txBox="true">
            <a:spLocks noChangeArrowheads="true"/>
          </p:cNvSpPr>
          <p:nvPr/>
        </p:nvSpPr>
        <p:spPr>
          <a:xfrm>
            <a:off x="310549" y="1868852"/>
            <a:ext cx="8300052" cy="4452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lgn="just">
              <a:lnSpc>
                <a:spcPct val="100000"/>
              </a:lnSpc>
              <a:buNone/>
            </a:pPr>
            <a:r>
              <a:rPr lang="en-US" altLang="en-US" dirty="0" smtClean="0">
                <a:solidFill>
                  <a:schemeClr val="accent2">
                    <a:lumMod val="75000"/>
                  </a:schemeClr>
                </a:solidFill>
              </a:rPr>
              <a:t>2.1</a:t>
            </a:r>
            <a:r>
              <a:rPr lang="en-US" altLang="en-US" dirty="0" smtClean="0">
                <a:solidFill>
                  <a:srgbClr val="CC0000"/>
                </a:solidFill>
                <a:ea typeface="Arial" panose="02080604020202020204" pitchFamily="34" charset="0"/>
              </a:rPr>
              <a:t> </a:t>
            </a:r>
            <a:r>
              <a:rPr lang="en-US" altLang="en-US" dirty="0" smtClean="0"/>
              <a:t>Principles of Network Applications</a:t>
            </a:r>
            <a:endParaRPr lang="en-US" altLang="en-US" dirty="0" smtClean="0"/>
          </a:p>
          <a:p>
            <a:pPr marL="0" lvl="1" indent="0" algn="just">
              <a:spcBef>
                <a:spcPts val="1000"/>
              </a:spcBef>
              <a:buClr>
                <a:schemeClr val="bg1">
                  <a:lumMod val="75000"/>
                </a:schemeClr>
              </a:buClr>
              <a:buNone/>
              <a:defRPr/>
            </a:pPr>
            <a:r>
              <a:rPr lang="en-US" altLang="en-US" dirty="0" smtClean="0">
                <a:solidFill>
                  <a:schemeClr val="bg1">
                    <a:lumMod val="75000"/>
                  </a:schemeClr>
                </a:solidFill>
                <a:latin typeface="Calibri" panose="020F0502020204030204" pitchFamily="34" charset="0"/>
                <a:cs typeface="Calibri" panose="020F0502020204030204" pitchFamily="34" charset="0"/>
              </a:rPr>
              <a:t>       </a:t>
            </a:r>
            <a:r>
              <a:rPr lang="en-US" altLang="en-US" dirty="0" smtClean="0">
                <a:solidFill>
                  <a:schemeClr val="accent2">
                    <a:lumMod val="75000"/>
                  </a:schemeClr>
                </a:solidFill>
                <a:latin typeface="Calibri" panose="020F0502020204030204" pitchFamily="34" charset="0"/>
                <a:cs typeface="Calibri" panose="020F0502020204030204" pitchFamily="34" charset="0"/>
              </a:rPr>
              <a:t>2.2</a:t>
            </a:r>
            <a:r>
              <a:rPr lang="en-US" altLang="en-US" dirty="0" smtClean="0">
                <a:solidFill>
                  <a:schemeClr val="bg1">
                    <a:lumMod val="75000"/>
                  </a:schemeClr>
                </a:solidFill>
                <a:latin typeface="Calibri" panose="020F0502020204030204" pitchFamily="34" charset="0"/>
                <a:cs typeface="Calibri" panose="020F0502020204030204" pitchFamily="34" charset="0"/>
              </a:rPr>
              <a:t> Web, HTTP and HTTPS </a:t>
            </a:r>
            <a:endParaRPr lang="en-US" altLang="en-US" dirty="0" smtClean="0">
              <a:solidFill>
                <a:schemeClr val="bg1">
                  <a:lumMod val="75000"/>
                </a:schemeClr>
              </a:solidFill>
              <a:latin typeface="Calibri" panose="020F0502020204030204" pitchFamily="34" charset="0"/>
              <a:cs typeface="Calibri" panose="020F0502020204030204" pitchFamily="34" charset="0"/>
            </a:endParaRPr>
          </a:p>
          <a:p>
            <a:pPr marL="0" lvl="1" indent="0" algn="just">
              <a:spcBef>
                <a:spcPts val="1000"/>
              </a:spcBef>
              <a:buClr>
                <a:schemeClr val="bg1">
                  <a:lumMod val="75000"/>
                </a:schemeClr>
              </a:buClr>
              <a:buNone/>
              <a:defRPr/>
            </a:pPr>
            <a:r>
              <a:rPr lang="en-US" altLang="en-US" dirty="0" smtClean="0">
                <a:solidFill>
                  <a:schemeClr val="accent2">
                    <a:lumMod val="75000"/>
                  </a:schemeClr>
                </a:solidFill>
                <a:latin typeface="Calibri" panose="020F0502020204030204" pitchFamily="34" charset="0"/>
                <a:cs typeface="Calibri" panose="020F0502020204030204" pitchFamily="34" charset="0"/>
              </a:rPr>
              <a:t>       2.3</a:t>
            </a:r>
            <a:r>
              <a:rPr lang="en-US" altLang="en-US" dirty="0" smtClean="0">
                <a:solidFill>
                  <a:schemeClr val="bg1">
                    <a:lumMod val="75000"/>
                  </a:schemeClr>
                </a:solidFill>
                <a:latin typeface="Calibri" panose="020F0502020204030204" pitchFamily="34" charset="0"/>
                <a:cs typeface="Calibri" panose="020F0502020204030204" pitchFamily="34" charset="0"/>
              </a:rPr>
              <a:t> The Domain Name System</a:t>
            </a:r>
            <a:endParaRPr lang="en-US" altLang="en-US" dirty="0" smtClean="0">
              <a:solidFill>
                <a:schemeClr val="bg1">
                  <a:lumMod val="75000"/>
                </a:schemeClr>
              </a:solidFill>
              <a:latin typeface="Calibri" panose="020F0502020204030204" pitchFamily="34" charset="0"/>
              <a:cs typeface="Calibri" panose="020F0502020204030204" pitchFamily="34" charset="0"/>
            </a:endParaRPr>
          </a:p>
          <a:p>
            <a:pPr marL="0" lvl="1" indent="0" algn="just">
              <a:spcBef>
                <a:spcPts val="1000"/>
              </a:spcBef>
              <a:buClr>
                <a:schemeClr val="bg1">
                  <a:lumMod val="75000"/>
                </a:schemeClr>
              </a:buClr>
              <a:buNone/>
              <a:defRPr/>
            </a:pPr>
            <a:r>
              <a:rPr lang="en-US" altLang="en-US" dirty="0" smtClean="0">
                <a:solidFill>
                  <a:schemeClr val="bg1">
                    <a:lumMod val="75000"/>
                  </a:schemeClr>
                </a:solidFill>
                <a:latin typeface="Calibri" panose="020F0502020204030204" pitchFamily="34" charset="0"/>
                <a:cs typeface="Calibri" panose="020F0502020204030204" pitchFamily="34" charset="0"/>
              </a:rPr>
              <a:t>       </a:t>
            </a:r>
            <a:r>
              <a:rPr lang="en-US" altLang="en-US" dirty="0" smtClean="0">
                <a:solidFill>
                  <a:schemeClr val="accent2">
                    <a:lumMod val="75000"/>
                  </a:schemeClr>
                </a:solidFill>
                <a:latin typeface="Calibri" panose="020F0502020204030204" pitchFamily="34" charset="0"/>
                <a:cs typeface="Calibri" panose="020F0502020204030204" pitchFamily="34" charset="0"/>
              </a:rPr>
              <a:t>2.4</a:t>
            </a:r>
            <a:r>
              <a:rPr lang="en-US" altLang="en-US" dirty="0" smtClean="0">
                <a:solidFill>
                  <a:schemeClr val="bg1">
                    <a:lumMod val="75000"/>
                  </a:schemeClr>
                </a:solidFill>
                <a:latin typeface="Calibri" panose="020F0502020204030204" pitchFamily="34" charset="0"/>
                <a:cs typeface="Calibri" panose="020F0502020204030204" pitchFamily="34" charset="0"/>
              </a:rPr>
              <a:t> P2P Applications</a:t>
            </a:r>
            <a:endParaRPr lang="en-US" altLang="en-US" dirty="0" smtClean="0">
              <a:solidFill>
                <a:schemeClr val="bg1">
                  <a:lumMod val="75000"/>
                </a:schemeClr>
              </a:solidFill>
              <a:latin typeface="Calibri" panose="020F0502020204030204" pitchFamily="34" charset="0"/>
              <a:cs typeface="Calibri" panose="020F0502020204030204" pitchFamily="34" charset="0"/>
            </a:endParaRPr>
          </a:p>
          <a:p>
            <a:pPr marL="0" lvl="1" indent="0" algn="just">
              <a:spcBef>
                <a:spcPts val="1000"/>
              </a:spcBef>
              <a:buClr>
                <a:schemeClr val="bg1">
                  <a:lumMod val="75000"/>
                </a:schemeClr>
              </a:buClr>
              <a:buNone/>
              <a:defRPr/>
            </a:pPr>
            <a:r>
              <a:rPr lang="en-US" altLang="en-US" dirty="0" smtClean="0">
                <a:solidFill>
                  <a:schemeClr val="bg1">
                    <a:lumMod val="75000"/>
                  </a:schemeClr>
                </a:solidFill>
                <a:latin typeface="Calibri" panose="020F0502020204030204" pitchFamily="34" charset="0"/>
                <a:cs typeface="Calibri" panose="020F0502020204030204" pitchFamily="34" charset="0"/>
              </a:rPr>
              <a:t>       </a:t>
            </a:r>
            <a:r>
              <a:rPr lang="en-US" altLang="en-US" dirty="0" smtClean="0">
                <a:solidFill>
                  <a:schemeClr val="accent2">
                    <a:lumMod val="75000"/>
                  </a:schemeClr>
                </a:solidFill>
                <a:latin typeface="Calibri" panose="020F0502020204030204" pitchFamily="34" charset="0"/>
                <a:cs typeface="Calibri" panose="020F0502020204030204" pitchFamily="34" charset="0"/>
              </a:rPr>
              <a:t>2.5</a:t>
            </a:r>
            <a:r>
              <a:rPr lang="en-US" altLang="en-US" dirty="0" smtClean="0">
                <a:solidFill>
                  <a:schemeClr val="bg1">
                    <a:lumMod val="75000"/>
                  </a:schemeClr>
                </a:solidFill>
                <a:latin typeface="Calibri" panose="020F0502020204030204" pitchFamily="34" charset="0"/>
                <a:cs typeface="Calibri" panose="020F0502020204030204" pitchFamily="34" charset="0"/>
              </a:rPr>
              <a:t> Socket Programming with TCP &amp; UDP</a:t>
            </a:r>
            <a:endParaRPr lang="en-US" altLang="en-US" dirty="0" smtClean="0">
              <a:solidFill>
                <a:schemeClr val="bg1">
                  <a:lumMod val="75000"/>
                </a:schemeClr>
              </a:solidFill>
              <a:latin typeface="Calibri" panose="020F0502020204030204" pitchFamily="34" charset="0"/>
              <a:cs typeface="Calibri" panose="020F0502020204030204" pitchFamily="34" charset="0"/>
            </a:endParaRPr>
          </a:p>
          <a:p>
            <a:pPr marL="0" lvl="1" indent="0" algn="just">
              <a:spcBef>
                <a:spcPts val="1000"/>
              </a:spcBef>
              <a:buClr>
                <a:schemeClr val="bg1">
                  <a:lumMod val="75000"/>
                </a:schemeClr>
              </a:buClr>
              <a:buNone/>
              <a:defRPr/>
            </a:pPr>
            <a:r>
              <a:rPr lang="en-US" altLang="en-US" dirty="0" smtClean="0">
                <a:solidFill>
                  <a:schemeClr val="bg1">
                    <a:lumMod val="75000"/>
                  </a:schemeClr>
                </a:solidFill>
                <a:latin typeface="Calibri" panose="020F0502020204030204" pitchFamily="34" charset="0"/>
                <a:cs typeface="Calibri" panose="020F0502020204030204" pitchFamily="34" charset="0"/>
              </a:rPr>
              <a:t>       </a:t>
            </a:r>
            <a:r>
              <a:rPr lang="en-US" altLang="en-US" dirty="0" smtClean="0">
                <a:solidFill>
                  <a:schemeClr val="accent2">
                    <a:lumMod val="75000"/>
                  </a:schemeClr>
                </a:solidFill>
                <a:latin typeface="Calibri" panose="020F0502020204030204" pitchFamily="34" charset="0"/>
                <a:cs typeface="Calibri" panose="020F0502020204030204" pitchFamily="34" charset="0"/>
              </a:rPr>
              <a:t>2.6</a:t>
            </a:r>
            <a:r>
              <a:rPr lang="en-US" altLang="en-US" dirty="0" smtClean="0">
                <a:solidFill>
                  <a:schemeClr val="bg1">
                    <a:lumMod val="75000"/>
                  </a:schemeClr>
                </a:solidFill>
                <a:latin typeface="Calibri" panose="020F0502020204030204" pitchFamily="34" charset="0"/>
                <a:cs typeface="Calibri" panose="020F0502020204030204" pitchFamily="34" charset="0"/>
              </a:rPr>
              <a:t> Other Application Layer Protocols </a:t>
            </a:r>
            <a:endParaRPr lang="en-US" altLang="en-US" dirty="0">
              <a:solidFill>
                <a:schemeClr val="bg1">
                  <a:lumMod val="75000"/>
                </a:schemeClr>
              </a:solidFill>
              <a:latin typeface="Calibri" panose="020F0502020204030204" pitchFamily="34" charset="0"/>
              <a:cs typeface="Calibri" panose="020F0502020204030204" pitchFamily="34" charset="0"/>
            </a:endParaRPr>
          </a:p>
        </p:txBody>
      </p:sp>
      <p:sp>
        <p:nvSpPr>
          <p:cNvPr id="9" name="Rectangle 8"/>
          <p:cNvSpPr/>
          <p:nvPr/>
        </p:nvSpPr>
        <p:spPr>
          <a:xfrm>
            <a:off x="393111" y="1126730"/>
            <a:ext cx="3457100" cy="461665"/>
          </a:xfrm>
          <a:prstGeom prst="rect">
            <a:avLst/>
          </a:prstGeom>
        </p:spPr>
        <p:txBody>
          <a:bodyPr wrap="none">
            <a:spAutoFit/>
          </a:bodyPr>
          <a:lstStyle/>
          <a:p>
            <a:pPr algn="just"/>
            <a:r>
              <a:rPr lang="en-GB" sz="2400" b="1" dirty="0">
                <a:solidFill>
                  <a:schemeClr val="accent2">
                    <a:lumMod val="75000"/>
                  </a:schemeClr>
                </a:solidFill>
              </a:rPr>
              <a:t>Unit – 2 Application Layer</a:t>
            </a:r>
            <a:endParaRPr lang="en-IN"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Response Message</a:t>
            </a:r>
            <a:endParaRPr lang="en-IN" sz="2400" b="1" dirty="0">
              <a:solidFill>
                <a:schemeClr val="accent2">
                  <a:lumMod val="75000"/>
                </a:schemeClr>
              </a:solidFill>
            </a:endParaRPr>
          </a:p>
        </p:txBody>
      </p:sp>
      <p:sp>
        <p:nvSpPr>
          <p:cNvPr id="9" name="Rectangle 5"/>
          <p:cNvSpPr txBox="true">
            <a:spLocks noChangeArrowheads="true"/>
          </p:cNvSpPr>
          <p:nvPr/>
        </p:nvSpPr>
        <p:spPr>
          <a:xfrm>
            <a:off x="243981" y="1709896"/>
            <a:ext cx="9459262" cy="23933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73075" indent="-406400">
              <a:lnSpc>
                <a:spcPct val="80000"/>
              </a:lnSpc>
            </a:pPr>
            <a:endParaRPr lang="en-US" altLang="en-US" dirty="0">
              <a:ea typeface="MS PGothic" panose="020B0600070205080204" pitchFamily="34" charset="-128"/>
            </a:endParaRPr>
          </a:p>
        </p:txBody>
      </p:sp>
      <p:sp>
        <p:nvSpPr>
          <p:cNvPr id="7" name="Text Box 5"/>
          <p:cNvSpPr txBox="true">
            <a:spLocks noChangeArrowheads="true"/>
          </p:cNvSpPr>
          <p:nvPr/>
        </p:nvSpPr>
        <p:spPr bwMode="auto">
          <a:xfrm>
            <a:off x="121003" y="1555730"/>
            <a:ext cx="4056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2400" dirty="0">
                <a:solidFill>
                  <a:srgbClr val="0000A3"/>
                </a:solidFill>
                <a:latin typeface="+mn-lt"/>
              </a:rPr>
              <a:t>status line (protocol</a:t>
            </a:r>
            <a:endParaRPr lang="en-US" altLang="en-US" sz="2400" dirty="0">
              <a:solidFill>
                <a:srgbClr val="0000A3"/>
              </a:solidFill>
              <a:latin typeface="+mn-lt"/>
            </a:endParaRPr>
          </a:p>
          <a:p>
            <a:pPr>
              <a:spcBef>
                <a:spcPct val="0"/>
              </a:spcBef>
              <a:buClrTx/>
              <a:buSzTx/>
              <a:buFontTx/>
              <a:buNone/>
            </a:pPr>
            <a:r>
              <a:rPr lang="en-US" altLang="en-US" sz="2400" dirty="0">
                <a:solidFill>
                  <a:srgbClr val="0000A3"/>
                </a:solidFill>
                <a:latin typeface="+mn-lt"/>
              </a:rPr>
              <a:t>status code status phrase)</a:t>
            </a:r>
            <a:endParaRPr lang="en-US" altLang="en-US" sz="2800" dirty="0">
              <a:solidFill>
                <a:srgbClr val="0000A3"/>
              </a:solidFill>
              <a:latin typeface="+mn-lt"/>
            </a:endParaRPr>
          </a:p>
        </p:txBody>
      </p:sp>
      <p:sp>
        <p:nvSpPr>
          <p:cNvPr id="11" name="Freeform 7"/>
          <p:cNvSpPr/>
          <p:nvPr/>
        </p:nvSpPr>
        <p:spPr bwMode="auto">
          <a:xfrm>
            <a:off x="4177116" y="1971229"/>
            <a:ext cx="257175" cy="2941638"/>
          </a:xfrm>
          <a:custGeom>
            <a:avLst/>
            <a:gdLst>
              <a:gd name="T0" fmla="*/ 2147483647 w 162"/>
              <a:gd name="T1" fmla="*/ 2147483647 h 1428"/>
              <a:gd name="T2" fmla="*/ 0 w 162"/>
              <a:gd name="T3" fmla="*/ 0 h 1428"/>
              <a:gd name="T4" fmla="*/ 0 w 162"/>
              <a:gd name="T5" fmla="*/ 2147483647 h 1428"/>
              <a:gd name="T6" fmla="*/ 2147483647 w 162"/>
              <a:gd name="T7" fmla="*/ 2147483647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rgbClr val="0000A3"/>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Text Box 8"/>
          <p:cNvSpPr txBox="true">
            <a:spLocks noChangeArrowheads="true"/>
          </p:cNvSpPr>
          <p:nvPr/>
        </p:nvSpPr>
        <p:spPr bwMode="auto">
          <a:xfrm>
            <a:off x="2917077" y="2952304"/>
            <a:ext cx="1071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r">
              <a:spcBef>
                <a:spcPct val="0"/>
              </a:spcBef>
              <a:buClrTx/>
              <a:buSzTx/>
              <a:buFontTx/>
              <a:buNone/>
            </a:pPr>
            <a:r>
              <a:rPr lang="en-US" altLang="en-US" sz="2400" dirty="0">
                <a:solidFill>
                  <a:srgbClr val="0000A3"/>
                </a:solidFill>
                <a:latin typeface="+mn-lt"/>
              </a:rPr>
              <a:t>header</a:t>
            </a:r>
            <a:endParaRPr lang="en-US" altLang="en-US" sz="2400" dirty="0">
              <a:solidFill>
                <a:srgbClr val="0000A3"/>
              </a:solidFill>
              <a:latin typeface="+mn-lt"/>
            </a:endParaRPr>
          </a:p>
          <a:p>
            <a:pPr algn="r">
              <a:spcBef>
                <a:spcPct val="0"/>
              </a:spcBef>
              <a:buClrTx/>
              <a:buSzTx/>
              <a:buFontTx/>
              <a:buNone/>
            </a:pPr>
            <a:r>
              <a:rPr lang="en-US" altLang="en-US" sz="2400" dirty="0">
                <a:solidFill>
                  <a:srgbClr val="0000A3"/>
                </a:solidFill>
                <a:latin typeface="+mn-lt"/>
              </a:rPr>
              <a:t> lines</a:t>
            </a:r>
            <a:endParaRPr lang="en-US" altLang="en-US" sz="2800" dirty="0">
              <a:solidFill>
                <a:srgbClr val="0000A3"/>
              </a:solidFill>
              <a:latin typeface="+mn-lt"/>
            </a:endParaRPr>
          </a:p>
        </p:txBody>
      </p:sp>
      <p:sp>
        <p:nvSpPr>
          <p:cNvPr id="14" name="Text Box 10"/>
          <p:cNvSpPr txBox="true">
            <a:spLocks noChangeArrowheads="true"/>
          </p:cNvSpPr>
          <p:nvPr/>
        </p:nvSpPr>
        <p:spPr bwMode="auto">
          <a:xfrm>
            <a:off x="10785" y="4803102"/>
            <a:ext cx="3602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2400" dirty="0">
                <a:solidFill>
                  <a:srgbClr val="0000A3"/>
                </a:solidFill>
                <a:latin typeface="+mn-lt"/>
              </a:rPr>
              <a:t>data, e.g.,  requested</a:t>
            </a:r>
            <a:endParaRPr lang="en-US" altLang="en-US" sz="2400" dirty="0">
              <a:solidFill>
                <a:srgbClr val="0000A3"/>
              </a:solidFill>
              <a:latin typeface="+mn-lt"/>
            </a:endParaRPr>
          </a:p>
          <a:p>
            <a:pPr>
              <a:spcBef>
                <a:spcPct val="0"/>
              </a:spcBef>
              <a:buClrTx/>
              <a:buSzTx/>
              <a:buFontTx/>
              <a:buNone/>
            </a:pPr>
            <a:r>
              <a:rPr lang="en-US" altLang="en-US" sz="2400" dirty="0">
                <a:solidFill>
                  <a:srgbClr val="0000A3"/>
                </a:solidFill>
                <a:latin typeface="+mn-lt"/>
              </a:rPr>
              <a:t>HTML file</a:t>
            </a:r>
            <a:endParaRPr lang="en-US" altLang="en-US" sz="2800" dirty="0">
              <a:solidFill>
                <a:srgbClr val="0000A3"/>
              </a:solidFill>
              <a:latin typeface="+mn-lt"/>
            </a:endParaRPr>
          </a:p>
        </p:txBody>
      </p:sp>
      <p:sp>
        <p:nvSpPr>
          <p:cNvPr id="15" name="Rectangle 15"/>
          <p:cNvSpPr>
            <a:spLocks noChangeArrowheads="true"/>
          </p:cNvSpPr>
          <p:nvPr/>
        </p:nvSpPr>
        <p:spPr bwMode="auto">
          <a:xfrm>
            <a:off x="4362854" y="1710879"/>
            <a:ext cx="631190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90000"/>
              </a:lnSpc>
              <a:spcBef>
                <a:spcPct val="0"/>
              </a:spcBef>
            </a:pPr>
            <a:r>
              <a:rPr lang="en-US" altLang="en-US" sz="1800" b="1">
                <a:latin typeface="Courier New" panose="02070309020205020404" pitchFamily="49" charset="0"/>
              </a:rPr>
              <a:t>HTTP/1.1 200 OK\r\n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Date: Sun, 26 Sep 2010 20:09:20 GMT\r\n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Server: Apache/2.0.52 (CentOS)\r\n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Last-Modified: Tue, 30 Oct 2007 17:00:02 GMT\r\n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ETag: "17dc6-a5c-bf716880"\r\n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Accept-Ranges: bytes\r\n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Content-Length: 2652\r\n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Keep-Alive: timeout=10, max=100\r\n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Connection: Keep-Alive\r\n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Content-Type: text/html; charset=ISO-8859-1\r\n</a:t>
            </a:r>
            <a:endParaRPr lang="en-US" altLang="en-US" sz="1800" b="1">
              <a:latin typeface="Courier New" panose="02070309020205020404" pitchFamily="49" charset="0"/>
            </a:endParaRPr>
          </a:p>
          <a:p>
            <a:pPr>
              <a:lnSpc>
                <a:spcPct val="90000"/>
              </a:lnSpc>
              <a:spcBef>
                <a:spcPct val="0"/>
              </a:spcBef>
            </a:pPr>
            <a:r>
              <a:rPr lang="en-US" altLang="en-US" sz="1800" b="1">
                <a:latin typeface="Courier New" panose="02070309020205020404" pitchFamily="49" charset="0"/>
              </a:rPr>
              <a:t>\r\n</a:t>
            </a:r>
            <a:endParaRPr lang="en-US" altLang="en-US" sz="1800" b="1">
              <a:latin typeface="Courier New" panose="02070309020205020404" pitchFamily="49" charset="0"/>
            </a:endParaRPr>
          </a:p>
          <a:p>
            <a:pPr>
              <a:lnSpc>
                <a:spcPct val="90000"/>
              </a:lnSpc>
              <a:spcBef>
                <a:spcPct val="0"/>
              </a:spcBef>
            </a:pPr>
            <a:r>
              <a:rPr lang="it-IT" altLang="en-US" sz="1800" b="1">
                <a:latin typeface="Courier New" panose="02070309020205020404" pitchFamily="49" charset="0"/>
              </a:rPr>
              <a:t>data data data data data ... </a:t>
            </a:r>
            <a:endParaRPr lang="en-US" altLang="en-US" sz="1800" b="1">
              <a:latin typeface="Courier New" panose="02070309020205020404" pitchFamily="49" charset="0"/>
            </a:endParaRPr>
          </a:p>
        </p:txBody>
      </p:sp>
      <p:cxnSp>
        <p:nvCxnSpPr>
          <p:cNvPr id="16" name="Straight Arrow Connector 15"/>
          <p:cNvCxnSpPr/>
          <p:nvPr/>
        </p:nvCxnSpPr>
        <p:spPr>
          <a:xfrm>
            <a:off x="2825245" y="1845820"/>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25245" y="5046220"/>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
          <p:cNvSpPr txBox="true">
            <a:spLocks noChangeArrowheads="true"/>
          </p:cNvSpPr>
          <p:nvPr/>
        </p:nvSpPr>
        <p:spPr bwMode="auto">
          <a:xfrm>
            <a:off x="121003" y="6155251"/>
            <a:ext cx="95213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400" dirty="0"/>
              <a:t>* Check out the online interactive exercises for more examples: h</a:t>
            </a:r>
            <a:r>
              <a:rPr lang="en-US" altLang="en-US" sz="1200" dirty="0"/>
              <a:t>ttp://</a:t>
            </a:r>
            <a:r>
              <a:rPr lang="en-US" altLang="en-US" sz="1200" dirty="0" err="1"/>
              <a:t>gaia.cs.umass.edu</a:t>
            </a:r>
            <a:r>
              <a:rPr lang="en-US" altLang="en-US" sz="1200" dirty="0"/>
              <a:t>/</a:t>
            </a:r>
            <a:r>
              <a:rPr lang="en-US" altLang="en-US" sz="1200" dirty="0" err="1"/>
              <a:t>kurose_ross</a:t>
            </a:r>
            <a:r>
              <a:rPr lang="en-US" altLang="en-US" sz="1200" dirty="0"/>
              <a:t>/interactive/</a:t>
            </a:r>
            <a:endParaRPr lang="en-US" altLang="en-US" sz="12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Response Message – Wireshark Capture</a:t>
            </a:r>
            <a:endParaRPr lang="en-IN" sz="2400" b="1" dirty="0">
              <a:solidFill>
                <a:schemeClr val="accent2">
                  <a:lumMod val="75000"/>
                </a:schemeClr>
              </a:solidFill>
            </a:endParaRPr>
          </a:p>
        </p:txBody>
      </p:sp>
      <p:pic>
        <p:nvPicPr>
          <p:cNvPr id="1026" name="Picture 2"/>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156756" y="1391510"/>
            <a:ext cx="10257183" cy="54664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Response Status Codes</a:t>
            </a:r>
            <a:endParaRPr lang="en-IN" sz="2400" b="1" dirty="0">
              <a:solidFill>
                <a:schemeClr val="accent2">
                  <a:lumMod val="75000"/>
                </a:schemeClr>
              </a:solidFill>
            </a:endParaRPr>
          </a:p>
        </p:txBody>
      </p:sp>
      <p:sp>
        <p:nvSpPr>
          <p:cNvPr id="9" name="Rectangle 5"/>
          <p:cNvSpPr txBox="true">
            <a:spLocks noChangeArrowheads="true"/>
          </p:cNvSpPr>
          <p:nvPr/>
        </p:nvSpPr>
        <p:spPr>
          <a:xfrm>
            <a:off x="243981" y="1709896"/>
            <a:ext cx="9459262" cy="23933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73075" indent="-406400">
              <a:lnSpc>
                <a:spcPct val="80000"/>
              </a:lnSpc>
            </a:pPr>
            <a:endParaRPr lang="en-US" altLang="en-US" dirty="0">
              <a:ea typeface="MS PGothic" panose="020B0600070205080204" pitchFamily="34" charset="-128"/>
            </a:endParaRPr>
          </a:p>
        </p:txBody>
      </p:sp>
      <p:sp>
        <p:nvSpPr>
          <p:cNvPr id="7" name="Rectangle 3"/>
          <p:cNvSpPr txBox="true">
            <a:spLocks noChangeArrowheads="true"/>
          </p:cNvSpPr>
          <p:nvPr/>
        </p:nvSpPr>
        <p:spPr>
          <a:xfrm>
            <a:off x="199212" y="2393582"/>
            <a:ext cx="8886308" cy="41687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Clr>
                <a:schemeClr val="accent2">
                  <a:lumMod val="75000"/>
                </a:schemeClr>
              </a:buClr>
              <a:buFont typeface="Wingdings" panose="05000000000000000000" pitchFamily="2" charset="2"/>
              <a:buNone/>
            </a:pPr>
            <a:r>
              <a:rPr lang="en-US" altLang="en-US" sz="2400" dirty="0">
                <a:solidFill>
                  <a:srgbClr val="CC0000"/>
                </a:solidFill>
                <a:ea typeface="MS PGothic" panose="020B0600070205080204" pitchFamily="34" charset="-128"/>
              </a:rPr>
              <a:t>200 OK</a:t>
            </a:r>
            <a:endParaRPr lang="en-US" altLang="en-US" sz="2400" dirty="0">
              <a:solidFill>
                <a:srgbClr val="CC0000"/>
              </a:solidFill>
              <a:ea typeface="MS PGothic" panose="020B0600070205080204" pitchFamily="34" charset="-128"/>
            </a:endParaRPr>
          </a:p>
          <a:p>
            <a:pPr marL="360045" lvl="1" indent="-360045" algn="just">
              <a:lnSpc>
                <a:spcPct val="100000"/>
              </a:lnSpc>
              <a:spcBef>
                <a:spcPts val="0"/>
              </a:spcBef>
              <a:buClr>
                <a:schemeClr val="accent2">
                  <a:lumMod val="75000"/>
                </a:schemeClr>
              </a:buClr>
            </a:pPr>
            <a:r>
              <a:rPr lang="en-US" altLang="en-US" sz="2200" dirty="0">
                <a:ea typeface="MS PGothic" panose="020B0600070205080204" pitchFamily="34" charset="-128"/>
              </a:rPr>
              <a:t>request succeeded, requested object later in this message</a:t>
            </a:r>
            <a:endParaRPr lang="en-US" altLang="en-US" sz="2200" dirty="0">
              <a:ea typeface="MS PGothic" panose="020B0600070205080204" pitchFamily="34" charset="-128"/>
            </a:endParaRPr>
          </a:p>
          <a:p>
            <a:pPr marL="0" indent="0" algn="just">
              <a:lnSpc>
                <a:spcPct val="100000"/>
              </a:lnSpc>
              <a:spcBef>
                <a:spcPts val="0"/>
              </a:spcBef>
              <a:buClr>
                <a:schemeClr val="accent2">
                  <a:lumMod val="75000"/>
                </a:schemeClr>
              </a:buClr>
              <a:buFont typeface="Wingdings" panose="05000000000000000000" pitchFamily="2" charset="2"/>
              <a:buNone/>
            </a:pPr>
            <a:r>
              <a:rPr lang="en-US" altLang="en-US" sz="2400" dirty="0">
                <a:solidFill>
                  <a:srgbClr val="CC0000"/>
                </a:solidFill>
                <a:ea typeface="MS PGothic" panose="020B0600070205080204" pitchFamily="34" charset="-128"/>
              </a:rPr>
              <a:t>301 Moved Permanently</a:t>
            </a:r>
            <a:endParaRPr lang="en-US" altLang="en-US" sz="2400" dirty="0">
              <a:solidFill>
                <a:srgbClr val="CC0000"/>
              </a:solidFill>
              <a:ea typeface="MS PGothic" panose="020B0600070205080204" pitchFamily="34" charset="-128"/>
            </a:endParaRPr>
          </a:p>
          <a:p>
            <a:pPr marL="360045" lvl="1" indent="-360045" algn="just">
              <a:lnSpc>
                <a:spcPct val="100000"/>
              </a:lnSpc>
              <a:spcBef>
                <a:spcPts val="0"/>
              </a:spcBef>
              <a:buClr>
                <a:schemeClr val="accent2">
                  <a:lumMod val="75000"/>
                </a:schemeClr>
              </a:buClr>
            </a:pPr>
            <a:r>
              <a:rPr lang="en-US" altLang="en-US" sz="2200" dirty="0">
                <a:ea typeface="MS PGothic" panose="020B0600070205080204" pitchFamily="34" charset="-128"/>
              </a:rPr>
              <a:t>requested object moved, new location specified later in this message (in Location: field)</a:t>
            </a:r>
            <a:endParaRPr lang="en-US" altLang="en-US" sz="2200" dirty="0">
              <a:ea typeface="MS PGothic" panose="020B0600070205080204" pitchFamily="34" charset="-128"/>
            </a:endParaRPr>
          </a:p>
          <a:p>
            <a:pPr marL="0" indent="0" algn="just">
              <a:lnSpc>
                <a:spcPct val="100000"/>
              </a:lnSpc>
              <a:spcBef>
                <a:spcPts val="0"/>
              </a:spcBef>
              <a:buClr>
                <a:schemeClr val="accent2">
                  <a:lumMod val="75000"/>
                </a:schemeClr>
              </a:buClr>
              <a:buFont typeface="Wingdings" panose="05000000000000000000" pitchFamily="2" charset="2"/>
              <a:buNone/>
            </a:pPr>
            <a:r>
              <a:rPr lang="en-US" altLang="en-US" sz="2400" dirty="0">
                <a:solidFill>
                  <a:srgbClr val="CC0000"/>
                </a:solidFill>
                <a:ea typeface="MS PGothic" panose="020B0600070205080204" pitchFamily="34" charset="-128"/>
              </a:rPr>
              <a:t>400 Bad Request</a:t>
            </a:r>
            <a:endParaRPr lang="en-US" altLang="en-US" sz="2400" dirty="0">
              <a:solidFill>
                <a:srgbClr val="CC0000"/>
              </a:solidFill>
              <a:ea typeface="MS PGothic" panose="020B0600070205080204" pitchFamily="34" charset="-128"/>
            </a:endParaRPr>
          </a:p>
          <a:p>
            <a:pPr marL="360045" lvl="1" indent="-360045" algn="just">
              <a:lnSpc>
                <a:spcPct val="100000"/>
              </a:lnSpc>
              <a:spcBef>
                <a:spcPts val="0"/>
              </a:spcBef>
              <a:buClr>
                <a:schemeClr val="accent2">
                  <a:lumMod val="75000"/>
                </a:schemeClr>
              </a:buClr>
            </a:pPr>
            <a:r>
              <a:rPr lang="en-US" altLang="en-US" sz="2200" dirty="0">
                <a:ea typeface="MS PGothic" panose="020B0600070205080204" pitchFamily="34" charset="-128"/>
              </a:rPr>
              <a:t>request msg not understood by server</a:t>
            </a:r>
            <a:endParaRPr lang="en-US" altLang="en-US" sz="2200" dirty="0">
              <a:ea typeface="MS PGothic" panose="020B0600070205080204" pitchFamily="34" charset="-128"/>
            </a:endParaRPr>
          </a:p>
          <a:p>
            <a:pPr marL="0" indent="0" algn="just">
              <a:lnSpc>
                <a:spcPct val="100000"/>
              </a:lnSpc>
              <a:spcBef>
                <a:spcPts val="0"/>
              </a:spcBef>
              <a:buClr>
                <a:schemeClr val="accent2">
                  <a:lumMod val="75000"/>
                </a:schemeClr>
              </a:buClr>
              <a:buFont typeface="Wingdings" panose="05000000000000000000" pitchFamily="2" charset="2"/>
              <a:buNone/>
            </a:pPr>
            <a:r>
              <a:rPr lang="en-US" altLang="en-US" sz="2400" dirty="0">
                <a:solidFill>
                  <a:srgbClr val="CC0000"/>
                </a:solidFill>
                <a:ea typeface="MS PGothic" panose="020B0600070205080204" pitchFamily="34" charset="-128"/>
              </a:rPr>
              <a:t>404 Not Found</a:t>
            </a:r>
            <a:endParaRPr lang="en-US" altLang="en-US" sz="2400" dirty="0">
              <a:solidFill>
                <a:srgbClr val="CC0000"/>
              </a:solidFill>
              <a:ea typeface="MS PGothic" panose="020B0600070205080204" pitchFamily="34" charset="-128"/>
            </a:endParaRPr>
          </a:p>
          <a:p>
            <a:pPr marL="360045" lvl="1" indent="-360045" algn="just">
              <a:lnSpc>
                <a:spcPct val="100000"/>
              </a:lnSpc>
              <a:spcBef>
                <a:spcPts val="0"/>
              </a:spcBef>
              <a:buClr>
                <a:schemeClr val="accent2">
                  <a:lumMod val="75000"/>
                </a:schemeClr>
              </a:buClr>
            </a:pPr>
            <a:r>
              <a:rPr lang="en-US" altLang="en-US" sz="2200" dirty="0">
                <a:ea typeface="MS PGothic" panose="020B0600070205080204" pitchFamily="34" charset="-128"/>
              </a:rPr>
              <a:t>requested document not found on this server</a:t>
            </a:r>
            <a:endParaRPr lang="en-US" altLang="en-US" sz="2200" dirty="0">
              <a:ea typeface="MS PGothic" panose="020B0600070205080204" pitchFamily="34" charset="-128"/>
            </a:endParaRPr>
          </a:p>
          <a:p>
            <a:pPr marL="0" indent="0" algn="just">
              <a:lnSpc>
                <a:spcPct val="100000"/>
              </a:lnSpc>
              <a:spcBef>
                <a:spcPts val="0"/>
              </a:spcBef>
              <a:buClr>
                <a:schemeClr val="accent2">
                  <a:lumMod val="75000"/>
                </a:schemeClr>
              </a:buClr>
              <a:buFont typeface="Wingdings" panose="05000000000000000000" pitchFamily="2" charset="2"/>
              <a:buNone/>
            </a:pPr>
            <a:r>
              <a:rPr lang="en-US" altLang="en-US" sz="2400" dirty="0">
                <a:solidFill>
                  <a:srgbClr val="CC0000"/>
                </a:solidFill>
                <a:ea typeface="MS PGothic" panose="020B0600070205080204" pitchFamily="34" charset="-128"/>
              </a:rPr>
              <a:t>505 HTTP Version Not </a:t>
            </a:r>
            <a:r>
              <a:rPr lang="en-US" altLang="en-US" sz="2400" dirty="0" smtClean="0">
                <a:solidFill>
                  <a:srgbClr val="CC0000"/>
                </a:solidFill>
                <a:ea typeface="MS PGothic" panose="020B0600070205080204" pitchFamily="34" charset="-128"/>
              </a:rPr>
              <a:t>Supported</a:t>
            </a:r>
            <a:endParaRPr lang="en-US" altLang="en-US" sz="2400" dirty="0" smtClean="0">
              <a:solidFill>
                <a:srgbClr val="CC0000"/>
              </a:solidFill>
              <a:ea typeface="MS PGothic" panose="020B0600070205080204" pitchFamily="34" charset="-128"/>
            </a:endParaRPr>
          </a:p>
          <a:p>
            <a:pPr marL="360045" indent="-360045" algn="just">
              <a:lnSpc>
                <a:spcPct val="100000"/>
              </a:lnSpc>
              <a:spcBef>
                <a:spcPts val="0"/>
              </a:spcBef>
              <a:buClr>
                <a:schemeClr val="accent2">
                  <a:lumMod val="75000"/>
                </a:schemeClr>
              </a:buClr>
              <a:buFont typeface="Arial" panose="02080604020202020204" pitchFamily="34" charset="0"/>
              <a:buChar char="•"/>
            </a:pPr>
            <a:r>
              <a:rPr lang="en-US" altLang="en-US" sz="2200" dirty="0" smtClean="0">
                <a:ea typeface="MS PGothic" panose="020B0600070205080204" pitchFamily="34" charset="-128"/>
              </a:rPr>
              <a:t>Used http version not supported</a:t>
            </a:r>
            <a:endParaRPr lang="en-US" altLang="en-US" sz="2200" dirty="0">
              <a:ea typeface="MS PGothic" panose="020B0600070205080204" pitchFamily="34" charset="-128"/>
            </a:endParaRPr>
          </a:p>
        </p:txBody>
      </p:sp>
      <p:sp>
        <p:nvSpPr>
          <p:cNvPr id="11" name="Rectangle 5"/>
          <p:cNvSpPr>
            <a:spLocks noChangeArrowheads="true"/>
          </p:cNvSpPr>
          <p:nvPr/>
        </p:nvSpPr>
        <p:spPr bwMode="auto">
          <a:xfrm>
            <a:off x="69823" y="1444829"/>
            <a:ext cx="9034420" cy="736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1155" indent="-351155">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90000"/>
              </a:lnSpc>
              <a:buClr>
                <a:schemeClr val="accent2">
                  <a:lumMod val="75000"/>
                </a:schemeClr>
              </a:buClr>
              <a:buSzPct val="100000"/>
              <a:buFont typeface="Wingdings" panose="05000000000000000000" pitchFamily="2" charset="2"/>
              <a:buChar char="§"/>
            </a:pPr>
            <a:r>
              <a:rPr lang="en-US" altLang="en-US" sz="2400" dirty="0">
                <a:latin typeface="+mn-lt"/>
              </a:rPr>
              <a:t>status code appears in 1st line in </a:t>
            </a:r>
            <a:r>
              <a:rPr lang="en-US" altLang="en-US" sz="2400" dirty="0" smtClean="0">
                <a:latin typeface="+mn-lt"/>
              </a:rPr>
              <a:t>server–to</a:t>
            </a:r>
            <a:r>
              <a:rPr lang="en-US" altLang="en-US" sz="2400" dirty="0" smtClean="0"/>
              <a:t>–</a:t>
            </a:r>
            <a:r>
              <a:rPr lang="en-US" altLang="en-US" sz="2400" dirty="0" smtClean="0">
                <a:latin typeface="+mn-lt"/>
              </a:rPr>
              <a:t>client </a:t>
            </a:r>
            <a:r>
              <a:rPr lang="en-US" altLang="en-US" sz="2400" dirty="0">
                <a:latin typeface="+mn-lt"/>
              </a:rPr>
              <a:t>response message.</a:t>
            </a:r>
            <a:endParaRPr lang="en-US" altLang="en-US" sz="2400" dirty="0">
              <a:latin typeface="+mn-lt"/>
            </a:endParaRPr>
          </a:p>
          <a:p>
            <a:pPr algn="just">
              <a:buClr>
                <a:schemeClr val="accent2">
                  <a:lumMod val="75000"/>
                </a:schemeClr>
              </a:buClr>
              <a:buSzPct val="100000"/>
              <a:buFont typeface="Wingdings" panose="05000000000000000000" pitchFamily="2" charset="2"/>
              <a:buChar char="§"/>
            </a:pPr>
            <a:r>
              <a:rPr lang="en-US" altLang="en-US" sz="2400" dirty="0">
                <a:latin typeface="+mn-lt"/>
              </a:rPr>
              <a:t>some sample codes</a:t>
            </a:r>
            <a:r>
              <a:rPr lang="en-US" altLang="en-US" dirty="0">
                <a:latin typeface="+mn-lt"/>
              </a:rPr>
              <a:t>:</a:t>
            </a:r>
            <a:endParaRPr lang="en-US" altLang="en-US" dirty="0">
              <a:latin typeface="+mn-l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013844" cy="646331"/>
          </a:xfrm>
          <a:prstGeom prst="rect">
            <a:avLst/>
          </a:prstGeom>
        </p:spPr>
        <p:txBody>
          <a:bodyPr wrap="square">
            <a:spAutoFit/>
          </a:bodyPr>
          <a:lstStyle/>
          <a:p>
            <a:pPr algn="just"/>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p:cNvSpPr/>
          <p:nvPr/>
        </p:nvSpPr>
        <p:spPr>
          <a:xfrm>
            <a:off x="4781916" y="3642664"/>
            <a:ext cx="6784008"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21" name="Rectangle 20"/>
          <p:cNvSpPr/>
          <p:nvPr/>
        </p:nvSpPr>
        <p:spPr>
          <a:xfrm>
            <a:off x="4781916" y="4040269"/>
            <a:ext cx="6575197" cy="461665"/>
          </a:xfrm>
          <a:prstGeom prst="rect">
            <a:avLst/>
          </a:prstGeom>
        </p:spPr>
        <p:txBody>
          <a:bodyPr wrap="square">
            <a:spAutoFit/>
          </a:bodyPr>
          <a:lstStyle/>
          <a:p>
            <a:pPr algn="just"/>
            <a:r>
              <a:rPr lang="en-US" sz="2400" b="1" dirty="0">
                <a:solidFill>
                  <a:srgbClr val="0070C0"/>
                </a:solidFill>
              </a:rPr>
              <a:t>Department of Computer Science and Engineering</a:t>
            </a:r>
            <a:endParaRPr lang="en-IN" sz="2400" b="1" dirty="0">
              <a:solidFill>
                <a:srgbClr val="0070C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pPr algn="just"/>
            <a:r>
              <a:rPr lang="en-US" sz="3600" b="1" cap="all" dirty="0">
                <a:solidFill>
                  <a:schemeClr val="accent2">
                    <a:lumMod val="75000"/>
                  </a:schemeClr>
                </a:solidFill>
              </a:rPr>
              <a:t>COMPUTER NETWORKS</a:t>
            </a:r>
            <a:endParaRPr lang="en-US" sz="3600" b="1" cap="all" dirty="0">
              <a:solidFill>
                <a:schemeClr val="accent2">
                  <a:lumMod val="75000"/>
                </a:schemeClr>
              </a:solidFill>
            </a:endParaRPr>
          </a:p>
        </p:txBody>
      </p:sp>
      <p:sp>
        <p:nvSpPr>
          <p:cNvPr id="13" name="Rectangle 12"/>
          <p:cNvSpPr/>
          <p:nvPr/>
        </p:nvSpPr>
        <p:spPr>
          <a:xfrm>
            <a:off x="598883" y="2888778"/>
            <a:ext cx="7497214" cy="646331"/>
          </a:xfrm>
          <a:prstGeom prst="rect">
            <a:avLst/>
          </a:prstGeom>
        </p:spPr>
        <p:txBody>
          <a:bodyPr wrap="square">
            <a:spAutoFit/>
          </a:bodyPr>
          <a:lstStyle/>
          <a:p>
            <a:pPr algn="just"/>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rgbClr val="0070C0"/>
                </a:solidFill>
              </a:rPr>
              <a:t>Department of Computer Science and Engineering</a:t>
            </a:r>
            <a:endParaRPr lang="en-IN" sz="2000" b="1" dirty="0">
              <a:solidFill>
                <a:srgbClr val="0070C0"/>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HTTP vs HTTPS</a:t>
            </a:r>
            <a:endParaRPr lang="en-IN" sz="2400" b="1" dirty="0">
              <a:solidFill>
                <a:schemeClr val="accent2">
                  <a:lumMod val="75000"/>
                </a:schemeClr>
              </a:solidFill>
            </a:endParaRPr>
          </a:p>
        </p:txBody>
      </p:sp>
      <p:sp>
        <p:nvSpPr>
          <p:cNvPr id="9" name="Rectangle 9"/>
          <p:cNvSpPr>
            <a:spLocks noChangeArrowheads="true"/>
          </p:cNvSpPr>
          <p:nvPr/>
        </p:nvSpPr>
        <p:spPr bwMode="auto">
          <a:xfrm>
            <a:off x="7637443" y="3383184"/>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1" name="Rectangle 3"/>
          <p:cNvSpPr txBox="true">
            <a:spLocks noChangeArrowheads="true"/>
          </p:cNvSpPr>
          <p:nvPr/>
        </p:nvSpPr>
        <p:spPr bwMode="auto">
          <a:xfrm>
            <a:off x="278296" y="1548630"/>
            <a:ext cx="476663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charset="0"/>
              <a:buNone/>
              <a:defRPr/>
            </a:pPr>
            <a:endParaRPr lang="en-US" sz="2400" kern="0" dirty="0">
              <a:latin typeface="+mn-lt"/>
            </a:endParaRPr>
          </a:p>
        </p:txBody>
      </p:sp>
      <p:sp>
        <p:nvSpPr>
          <p:cNvPr id="15" name="Rectangle 9"/>
          <p:cNvSpPr>
            <a:spLocks noChangeArrowheads="true"/>
          </p:cNvSpPr>
          <p:nvPr/>
        </p:nvSpPr>
        <p:spPr bwMode="auto">
          <a:xfrm>
            <a:off x="7246918" y="3287287"/>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8" name="Rectangle 3"/>
          <p:cNvSpPr txBox="true">
            <a:spLocks noChangeArrowheads="true"/>
          </p:cNvSpPr>
          <p:nvPr/>
        </p:nvSpPr>
        <p:spPr bwMode="auto">
          <a:xfrm>
            <a:off x="197922" y="1722780"/>
            <a:ext cx="9703959" cy="35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panose="05000000000000000000" pitchFamily="2" charset="2"/>
              <a:buNone/>
            </a:pPr>
            <a:r>
              <a:rPr lang="en-US" altLang="en-US" sz="2400" kern="0" dirty="0" smtClean="0">
                <a:solidFill>
                  <a:srgbClr val="CC0000"/>
                </a:solidFill>
                <a:latin typeface="+mn-lt"/>
                <a:ea typeface="MS PGothic" panose="020B0600070205080204" pitchFamily="34" charset="-128"/>
                <a:cs typeface="Calibri" panose="020F0502020204030204" pitchFamily="34" charset="0"/>
              </a:rPr>
              <a:t>What is HTTP?</a:t>
            </a:r>
            <a:endParaRPr lang="en-US" altLang="en-US" sz="2400" kern="0" dirty="0" smtClean="0">
              <a:solidFill>
                <a:srgbClr val="CC0000"/>
              </a:solidFill>
              <a:latin typeface="+mn-lt"/>
              <a:ea typeface="MS PGothic" panose="020B0600070205080204" pitchFamily="34" charset="-128"/>
              <a:cs typeface="Calibri" panose="020F0502020204030204" pitchFamily="34" charset="0"/>
            </a:endParaRPr>
          </a:p>
          <a:p>
            <a:pPr algn="just">
              <a:lnSpc>
                <a:spcPct val="100000"/>
              </a:lnSpc>
              <a:spcBef>
                <a:spcPts val="0"/>
              </a:spcBef>
              <a:buNone/>
            </a:pPr>
            <a:r>
              <a:rPr lang="en-IN" sz="2400" dirty="0" smtClean="0">
                <a:latin typeface="+mn-lt"/>
                <a:hlinkClick r:id="rId2"/>
              </a:rPr>
              <a:t>http://www.seopressor.com/blog/</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q"/>
            </a:pPr>
            <a:r>
              <a:rPr lang="en-IN" sz="2400" b="1" i="1" dirty="0" smtClean="0">
                <a:solidFill>
                  <a:srgbClr val="00B0F0"/>
                </a:solidFill>
                <a:latin typeface="+mn-lt"/>
              </a:rPr>
              <a:t>HTTP</a:t>
            </a:r>
            <a:r>
              <a:rPr lang="en-IN" sz="2400" b="1" dirty="0" smtClean="0">
                <a:latin typeface="+mn-lt"/>
              </a:rPr>
              <a:t> </a:t>
            </a:r>
            <a:r>
              <a:rPr lang="en-IN" sz="2400" dirty="0" smtClean="0">
                <a:latin typeface="+mn-lt"/>
              </a:rPr>
              <a:t>stands for</a:t>
            </a:r>
            <a:r>
              <a:rPr lang="en-IN" sz="2400" b="1" dirty="0" smtClean="0">
                <a:latin typeface="+mn-lt"/>
              </a:rPr>
              <a:t> </a:t>
            </a:r>
            <a:r>
              <a:rPr lang="en-IN" sz="2400" b="1" i="1" dirty="0" smtClean="0">
                <a:solidFill>
                  <a:srgbClr val="00B0F0"/>
                </a:solidFill>
                <a:latin typeface="+mn-lt"/>
              </a:rPr>
              <a:t>Hypertext Transfer Protocol</a:t>
            </a:r>
            <a:r>
              <a:rPr lang="en-IN" sz="2400" dirty="0" smtClean="0">
                <a:latin typeface="+mn-lt"/>
              </a:rPr>
              <a:t>.</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q"/>
            </a:pPr>
            <a:r>
              <a:rPr lang="en-IN" sz="2400" dirty="0" smtClean="0">
                <a:latin typeface="+mn-lt"/>
              </a:rPr>
              <a:t>At it’s most basic, it allows for the communication between different systems.</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q"/>
            </a:pPr>
            <a:r>
              <a:rPr lang="en-IN" sz="2400" dirty="0" smtClean="0">
                <a:latin typeface="+mn-lt"/>
              </a:rPr>
              <a:t>It’s most commonly used to </a:t>
            </a:r>
            <a:r>
              <a:rPr lang="en-IN" sz="2400" b="1" i="1" u="sng" dirty="0" smtClean="0">
                <a:latin typeface="+mn-lt"/>
              </a:rPr>
              <a:t>transfer data from a web server to a browser</a:t>
            </a:r>
            <a:r>
              <a:rPr lang="en-IN" sz="2400" dirty="0" smtClean="0">
                <a:latin typeface="+mn-lt"/>
              </a:rPr>
              <a:t> in order to allow users to view web pages.</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q"/>
            </a:pPr>
            <a:r>
              <a:rPr lang="en-IN" sz="2400" dirty="0" smtClean="0">
                <a:latin typeface="+mn-lt"/>
              </a:rPr>
              <a:t>It’s the protocol that was used for basically all early websites.</a:t>
            </a:r>
            <a:endParaRPr lang="en-IN" sz="2400" dirty="0" smtClean="0">
              <a:latin typeface="+mn-lt"/>
            </a:endParaRPr>
          </a:p>
          <a:p>
            <a:pPr algn="just">
              <a:lnSpc>
                <a:spcPct val="100000"/>
              </a:lnSpc>
              <a:spcBef>
                <a:spcPts val="0"/>
              </a:spcBef>
              <a:buNone/>
            </a:pPr>
            <a:endParaRPr lang="en-IN" sz="2000" dirty="0" smtClean="0">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HTTP vs HTTPS (more)</a:t>
            </a:r>
            <a:endParaRPr lang="en-IN" sz="2400" b="1" dirty="0">
              <a:solidFill>
                <a:schemeClr val="accent2">
                  <a:lumMod val="75000"/>
                </a:schemeClr>
              </a:solidFill>
            </a:endParaRPr>
          </a:p>
        </p:txBody>
      </p:sp>
      <p:sp>
        <p:nvSpPr>
          <p:cNvPr id="9" name="Rectangle 9"/>
          <p:cNvSpPr>
            <a:spLocks noChangeArrowheads="true"/>
          </p:cNvSpPr>
          <p:nvPr/>
        </p:nvSpPr>
        <p:spPr bwMode="auto">
          <a:xfrm>
            <a:off x="7637443" y="3383184"/>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1" name="Rectangle 3"/>
          <p:cNvSpPr txBox="true">
            <a:spLocks noChangeArrowheads="true"/>
          </p:cNvSpPr>
          <p:nvPr/>
        </p:nvSpPr>
        <p:spPr bwMode="auto">
          <a:xfrm>
            <a:off x="278296" y="1548630"/>
            <a:ext cx="476663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charset="0"/>
              <a:buNone/>
              <a:defRPr/>
            </a:pPr>
            <a:endParaRPr lang="en-US" sz="2400" kern="0" dirty="0">
              <a:latin typeface="+mn-lt"/>
            </a:endParaRPr>
          </a:p>
        </p:txBody>
      </p:sp>
      <p:sp>
        <p:nvSpPr>
          <p:cNvPr id="15" name="Rectangle 9"/>
          <p:cNvSpPr>
            <a:spLocks noChangeArrowheads="true"/>
          </p:cNvSpPr>
          <p:nvPr/>
        </p:nvSpPr>
        <p:spPr bwMode="auto">
          <a:xfrm>
            <a:off x="7246918" y="3287287"/>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8" name="Rectangle 3"/>
          <p:cNvSpPr txBox="true">
            <a:spLocks noChangeArrowheads="true"/>
          </p:cNvSpPr>
          <p:nvPr/>
        </p:nvSpPr>
        <p:spPr bwMode="auto">
          <a:xfrm>
            <a:off x="197922" y="1722780"/>
            <a:ext cx="9703959" cy="461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panose="05000000000000000000" pitchFamily="2" charset="2"/>
              <a:buNone/>
            </a:pPr>
            <a:r>
              <a:rPr lang="en-US" altLang="en-US" sz="2400" kern="0" dirty="0" smtClean="0">
                <a:solidFill>
                  <a:srgbClr val="CC0000"/>
                </a:solidFill>
                <a:latin typeface="+mn-lt"/>
                <a:ea typeface="MS PGothic" panose="020B0600070205080204" pitchFamily="34" charset="-128"/>
                <a:cs typeface="Calibri" panose="020F0502020204030204" pitchFamily="34" charset="0"/>
              </a:rPr>
              <a:t>What is HTTPS?</a:t>
            </a:r>
            <a:endParaRPr lang="en-US" altLang="en-US" sz="2400" kern="0" dirty="0" smtClean="0">
              <a:solidFill>
                <a:srgbClr val="CC0000"/>
              </a:solidFill>
              <a:latin typeface="+mn-lt"/>
              <a:ea typeface="MS PGothic" panose="020B0600070205080204" pitchFamily="34" charset="-128"/>
              <a:cs typeface="Calibri" panose="020F0502020204030204" pitchFamily="34" charset="0"/>
            </a:endParaRPr>
          </a:p>
          <a:p>
            <a:pPr algn="just">
              <a:lnSpc>
                <a:spcPct val="100000"/>
              </a:lnSpc>
              <a:spcBef>
                <a:spcPts val="0"/>
              </a:spcBef>
              <a:buNone/>
            </a:pPr>
            <a:r>
              <a:rPr lang="en-IN" sz="2400" dirty="0" smtClean="0">
                <a:latin typeface="+mn-lt"/>
                <a:hlinkClick r:id="rId2"/>
              </a:rPr>
              <a:t>https://www.unionbankonline.co.in/</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q"/>
            </a:pPr>
            <a:r>
              <a:rPr lang="en-IN" sz="2400" b="1" i="1" dirty="0" smtClean="0">
                <a:solidFill>
                  <a:srgbClr val="00B0F0"/>
                </a:solidFill>
                <a:latin typeface="+mn-lt"/>
              </a:rPr>
              <a:t>HTTPS</a:t>
            </a:r>
            <a:r>
              <a:rPr lang="en-IN" sz="2400" b="1" dirty="0" smtClean="0">
                <a:latin typeface="+mn-lt"/>
              </a:rPr>
              <a:t> </a:t>
            </a:r>
            <a:r>
              <a:rPr lang="en-IN" sz="2400" dirty="0" smtClean="0">
                <a:latin typeface="+mn-lt"/>
              </a:rPr>
              <a:t>stands for </a:t>
            </a:r>
            <a:r>
              <a:rPr lang="en-IN" sz="2400" b="1" i="1" dirty="0" smtClean="0">
                <a:solidFill>
                  <a:srgbClr val="00B0F0"/>
                </a:solidFill>
                <a:latin typeface="+mn-lt"/>
              </a:rPr>
              <a:t>Hypertext Transfer Protocol Secure</a:t>
            </a:r>
            <a:r>
              <a:rPr lang="en-IN" sz="2400" dirty="0" smtClean="0">
                <a:latin typeface="+mn-lt"/>
              </a:rPr>
              <a:t>.</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q"/>
            </a:pPr>
            <a:r>
              <a:rPr lang="en-IN" sz="2400" dirty="0" smtClean="0">
                <a:latin typeface="+mn-lt"/>
              </a:rPr>
              <a:t>The problem with the regular HTTP protocol is that the information that flows from server to browser is not encrypted, which means it can be </a:t>
            </a:r>
            <a:r>
              <a:rPr lang="en-IN" sz="2400" i="1" dirty="0" smtClean="0">
                <a:latin typeface="+mn-lt"/>
              </a:rPr>
              <a:t>easily stolen</a:t>
            </a:r>
            <a:r>
              <a:rPr lang="en-IN" sz="2400" dirty="0" smtClean="0">
                <a:latin typeface="+mn-lt"/>
              </a:rPr>
              <a:t>.</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q"/>
            </a:pPr>
            <a:r>
              <a:rPr lang="en-IN" sz="2400" dirty="0" smtClean="0">
                <a:latin typeface="+mn-lt"/>
              </a:rPr>
              <a:t>HTTPS protocols remedy this by using an </a:t>
            </a:r>
            <a:r>
              <a:rPr lang="en-IN" sz="2400" b="1" i="1" dirty="0" smtClean="0">
                <a:solidFill>
                  <a:srgbClr val="00B050"/>
                </a:solidFill>
                <a:latin typeface="+mn-lt"/>
              </a:rPr>
              <a:t>SSL</a:t>
            </a:r>
            <a:r>
              <a:rPr lang="en-IN" sz="2400" b="1" dirty="0" smtClean="0">
                <a:latin typeface="+mn-lt"/>
              </a:rPr>
              <a:t> </a:t>
            </a:r>
            <a:r>
              <a:rPr lang="en-IN" sz="2400" dirty="0" smtClean="0">
                <a:latin typeface="+mn-lt"/>
              </a:rPr>
              <a:t>(</a:t>
            </a:r>
            <a:r>
              <a:rPr lang="en-IN" sz="2400" b="1" i="1" dirty="0" smtClean="0">
                <a:solidFill>
                  <a:srgbClr val="00B050"/>
                </a:solidFill>
                <a:latin typeface="+mn-lt"/>
              </a:rPr>
              <a:t>Secure Sockets Layer</a:t>
            </a:r>
            <a:r>
              <a:rPr lang="en-IN" sz="2400" dirty="0" smtClean="0">
                <a:latin typeface="+mn-lt"/>
              </a:rPr>
              <a:t>)</a:t>
            </a:r>
            <a:r>
              <a:rPr lang="en-IN" sz="2400" b="1" dirty="0" smtClean="0">
                <a:latin typeface="+mn-lt"/>
              </a:rPr>
              <a:t> </a:t>
            </a:r>
            <a:r>
              <a:rPr lang="en-IN" sz="2400" dirty="0" smtClean="0">
                <a:latin typeface="+mn-lt"/>
              </a:rPr>
              <a:t>certificate, which helps </a:t>
            </a:r>
            <a:r>
              <a:rPr lang="en-IN" sz="2400" b="1" i="1" u="sng" dirty="0" smtClean="0">
                <a:latin typeface="+mn-lt"/>
              </a:rPr>
              <a:t>create a secure encrypted connection</a:t>
            </a:r>
            <a:r>
              <a:rPr lang="en-IN" sz="2400" dirty="0" smtClean="0">
                <a:latin typeface="+mn-lt"/>
              </a:rPr>
              <a:t> between the server and the browser, thereby protecting potentially sensitive information from being stolen as it is transferred between the server and the browser.</a:t>
            </a:r>
            <a:endParaRPr lang="en-US" altLang="en-US" sz="2400" kern="0" dirty="0">
              <a:solidFill>
                <a:srgbClr val="CC0000"/>
              </a:solidFill>
              <a:latin typeface="+mn-lt"/>
              <a:ea typeface="MS PGothic" panose="020B0600070205080204" pitchFamily="34" charset="-128"/>
              <a:cs typeface="Calibri" panose="020F050202020403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smtClean="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HTTP vs HTTPS (more)</a:t>
            </a:r>
            <a:endParaRPr lang="en-IN" sz="2400" b="1" dirty="0">
              <a:solidFill>
                <a:schemeClr val="accent2">
                  <a:lumMod val="75000"/>
                </a:schemeClr>
              </a:solidFill>
            </a:endParaRPr>
          </a:p>
        </p:txBody>
      </p:sp>
      <p:sp>
        <p:nvSpPr>
          <p:cNvPr id="9" name="Rectangle 9"/>
          <p:cNvSpPr>
            <a:spLocks noChangeArrowheads="true"/>
          </p:cNvSpPr>
          <p:nvPr/>
        </p:nvSpPr>
        <p:spPr bwMode="auto">
          <a:xfrm>
            <a:off x="7637443" y="3383184"/>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1" name="Rectangle 3"/>
          <p:cNvSpPr txBox="true">
            <a:spLocks noChangeArrowheads="true"/>
          </p:cNvSpPr>
          <p:nvPr/>
        </p:nvSpPr>
        <p:spPr bwMode="auto">
          <a:xfrm>
            <a:off x="278296" y="1548630"/>
            <a:ext cx="476663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charset="0"/>
              <a:buNone/>
              <a:defRPr/>
            </a:pPr>
            <a:endParaRPr lang="en-US" sz="2400" kern="0" dirty="0">
              <a:latin typeface="+mn-lt"/>
            </a:endParaRPr>
          </a:p>
        </p:txBody>
      </p:sp>
      <p:sp>
        <p:nvSpPr>
          <p:cNvPr id="15" name="Rectangle 9"/>
          <p:cNvSpPr>
            <a:spLocks noChangeArrowheads="true"/>
          </p:cNvSpPr>
          <p:nvPr/>
        </p:nvSpPr>
        <p:spPr bwMode="auto">
          <a:xfrm>
            <a:off x="7246918" y="3287287"/>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8" name="Rectangle 3"/>
          <p:cNvSpPr txBox="true">
            <a:spLocks noChangeArrowheads="true"/>
          </p:cNvSpPr>
          <p:nvPr/>
        </p:nvSpPr>
        <p:spPr bwMode="auto">
          <a:xfrm>
            <a:off x="197922" y="1722780"/>
            <a:ext cx="9703959" cy="326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panose="05000000000000000000" pitchFamily="2" charset="2"/>
              <a:buNone/>
            </a:pPr>
            <a:r>
              <a:rPr lang="en-US" altLang="en-US" sz="2400" kern="0" dirty="0" smtClean="0">
                <a:solidFill>
                  <a:srgbClr val="CC0000"/>
                </a:solidFill>
                <a:latin typeface="+mn-lt"/>
                <a:ea typeface="MS PGothic" panose="020B0600070205080204" pitchFamily="34" charset="-128"/>
                <a:cs typeface="Calibri" panose="020F0502020204030204" pitchFamily="34" charset="0"/>
              </a:rPr>
              <a:t>What is the main difference between HTTP and HTTPS?</a:t>
            </a:r>
            <a:endParaRPr lang="en-US" altLang="en-US" sz="2400" kern="0" dirty="0" smtClean="0">
              <a:solidFill>
                <a:srgbClr val="CC0000"/>
              </a:solidFill>
              <a:latin typeface="+mn-lt"/>
              <a:ea typeface="MS PGothic" panose="020B0600070205080204" pitchFamily="34" charset="-128"/>
              <a:cs typeface="Calibri" panose="020F0502020204030204" pitchFamily="34" charset="0"/>
            </a:endParaRPr>
          </a:p>
        </p:txBody>
      </p:sp>
      <p:pic>
        <p:nvPicPr>
          <p:cNvPr id="115714" name="Picture 2"/>
          <p:cNvPicPr>
            <a:picLocks noChangeAspect="true" noChangeArrowheads="true"/>
          </p:cNvPicPr>
          <p:nvPr/>
        </p:nvPicPr>
        <p:blipFill>
          <a:blip r:embed="rId2" cstate="print"/>
          <a:srcRect/>
          <a:stretch>
            <a:fillRect/>
          </a:stretch>
        </p:blipFill>
        <p:spPr bwMode="auto">
          <a:xfrm>
            <a:off x="465384" y="2189357"/>
            <a:ext cx="5141422" cy="42196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HTTP vs HTTPS (more)</a:t>
            </a:r>
            <a:endParaRPr lang="en-IN" sz="2400" b="1" dirty="0">
              <a:solidFill>
                <a:schemeClr val="accent2">
                  <a:lumMod val="75000"/>
                </a:schemeClr>
              </a:solidFill>
            </a:endParaRPr>
          </a:p>
        </p:txBody>
      </p:sp>
      <p:sp>
        <p:nvSpPr>
          <p:cNvPr id="9" name="Rectangle 9"/>
          <p:cNvSpPr>
            <a:spLocks noChangeArrowheads="true"/>
          </p:cNvSpPr>
          <p:nvPr/>
        </p:nvSpPr>
        <p:spPr bwMode="auto">
          <a:xfrm>
            <a:off x="7637443" y="3383184"/>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1" name="Rectangle 3"/>
          <p:cNvSpPr txBox="true">
            <a:spLocks noChangeArrowheads="true"/>
          </p:cNvSpPr>
          <p:nvPr/>
        </p:nvSpPr>
        <p:spPr bwMode="auto">
          <a:xfrm>
            <a:off x="278296" y="1548630"/>
            <a:ext cx="476663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charset="0"/>
              <a:buNone/>
              <a:defRPr/>
            </a:pPr>
            <a:endParaRPr lang="en-US" sz="2400" kern="0" dirty="0">
              <a:latin typeface="+mn-lt"/>
            </a:endParaRPr>
          </a:p>
        </p:txBody>
      </p:sp>
      <p:sp>
        <p:nvSpPr>
          <p:cNvPr id="15" name="Rectangle 9"/>
          <p:cNvSpPr>
            <a:spLocks noChangeArrowheads="true"/>
          </p:cNvSpPr>
          <p:nvPr/>
        </p:nvSpPr>
        <p:spPr bwMode="auto">
          <a:xfrm>
            <a:off x="7246918" y="3287287"/>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8" name="Rectangle 3"/>
          <p:cNvSpPr txBox="true">
            <a:spLocks noChangeArrowheads="true"/>
          </p:cNvSpPr>
          <p:nvPr/>
        </p:nvSpPr>
        <p:spPr bwMode="auto">
          <a:xfrm>
            <a:off x="197922" y="1722780"/>
            <a:ext cx="9703959" cy="326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The most important difference between the two protocols is the </a:t>
            </a:r>
            <a:r>
              <a:rPr lang="en-IN" sz="2400" b="1" u="sng" dirty="0" smtClean="0">
                <a:solidFill>
                  <a:srgbClr val="00B050"/>
                </a:solidFill>
                <a:latin typeface="+mn-lt"/>
              </a:rPr>
              <a:t>SSL certificate</a:t>
            </a:r>
            <a:r>
              <a:rPr lang="en-IN" sz="2400" dirty="0" smtClean="0">
                <a:latin typeface="+mn-lt"/>
              </a:rPr>
              <a:t>.</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In fact, HTTPS is basically an HTTP protocol with additional security.</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However, this additional security can be extremely important, especially for websites that take sensitive data from its users, such as </a:t>
            </a:r>
            <a:r>
              <a:rPr lang="en-IN" sz="2400" i="1" dirty="0" smtClean="0">
                <a:latin typeface="+mn-lt"/>
              </a:rPr>
              <a:t>credit card information and passwords</a:t>
            </a:r>
            <a:r>
              <a:rPr lang="en-IN" sz="2400" dirty="0" smtClean="0">
                <a:latin typeface="+mn-lt"/>
              </a:rPr>
              <a:t>.</a:t>
            </a:r>
            <a:endParaRPr lang="en-IN" sz="2400" dirty="0" smtClean="0">
              <a:latin typeface="+mn-l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HTTP vs HTTPS (more)</a:t>
            </a:r>
            <a:endParaRPr lang="en-IN" sz="2400" b="1" dirty="0">
              <a:solidFill>
                <a:schemeClr val="accent2">
                  <a:lumMod val="75000"/>
                </a:schemeClr>
              </a:solidFill>
            </a:endParaRPr>
          </a:p>
        </p:txBody>
      </p:sp>
      <p:sp>
        <p:nvSpPr>
          <p:cNvPr id="9" name="Rectangle 9"/>
          <p:cNvSpPr>
            <a:spLocks noChangeArrowheads="true"/>
          </p:cNvSpPr>
          <p:nvPr/>
        </p:nvSpPr>
        <p:spPr bwMode="auto">
          <a:xfrm>
            <a:off x="7637443" y="3383184"/>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1" name="Rectangle 3"/>
          <p:cNvSpPr txBox="true">
            <a:spLocks noChangeArrowheads="true"/>
          </p:cNvSpPr>
          <p:nvPr/>
        </p:nvSpPr>
        <p:spPr bwMode="auto">
          <a:xfrm>
            <a:off x="278296" y="1548630"/>
            <a:ext cx="476663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charset="0"/>
              <a:buNone/>
              <a:defRPr/>
            </a:pPr>
            <a:endParaRPr lang="en-US" sz="2400" kern="0" dirty="0">
              <a:latin typeface="+mn-lt"/>
            </a:endParaRPr>
          </a:p>
        </p:txBody>
      </p:sp>
      <p:sp>
        <p:nvSpPr>
          <p:cNvPr id="15" name="Rectangle 9"/>
          <p:cNvSpPr>
            <a:spLocks noChangeArrowheads="true"/>
          </p:cNvSpPr>
          <p:nvPr/>
        </p:nvSpPr>
        <p:spPr bwMode="auto">
          <a:xfrm>
            <a:off x="7246918" y="3287287"/>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8" name="Rectangle 3"/>
          <p:cNvSpPr txBox="true">
            <a:spLocks noChangeArrowheads="true"/>
          </p:cNvSpPr>
          <p:nvPr/>
        </p:nvSpPr>
        <p:spPr bwMode="auto">
          <a:xfrm>
            <a:off x="197922" y="1722780"/>
            <a:ext cx="9703959" cy="326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How do HTTPS works?</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The SSL certificate encrypts the information that users supply to the site, which basically </a:t>
            </a:r>
            <a:r>
              <a:rPr lang="en-IN" sz="2400" b="1" dirty="0" smtClean="0">
                <a:latin typeface="+mn-lt"/>
              </a:rPr>
              <a:t>translates the data into a code</a:t>
            </a:r>
            <a:r>
              <a:rPr lang="en-IN" sz="2400" dirty="0" smtClean="0">
                <a:latin typeface="+mn-lt"/>
              </a:rPr>
              <a:t>.</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 Even if someone manages to steal the data being communicated between the sender and the recipient, they would not be able to understand it due to this encryption.</a:t>
            </a:r>
            <a:endParaRPr lang="en-IN" sz="2400" dirty="0" smtClean="0">
              <a:latin typeface="+mn-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Application Layer: Overview</a:t>
            </a:r>
            <a:endParaRPr lang="en-IN" sz="2400" b="1" dirty="0">
              <a:solidFill>
                <a:schemeClr val="accent2">
                  <a:lumMod val="75000"/>
                </a:schemeClr>
              </a:solidFill>
            </a:endParaRPr>
          </a:p>
        </p:txBody>
      </p: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Content Placeholder 3"/>
          <p:cNvSpPr txBox="true"/>
          <p:nvPr/>
        </p:nvSpPr>
        <p:spPr>
          <a:xfrm>
            <a:off x="203969" y="1512335"/>
            <a:ext cx="4646327" cy="3072917"/>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algn="just">
              <a:buNone/>
            </a:pPr>
            <a:r>
              <a:rPr lang="en-US" altLang="en-US" sz="2400" b="1" dirty="0">
                <a:solidFill>
                  <a:schemeClr val="accent1">
                    <a:lumMod val="75000"/>
                  </a:schemeClr>
                </a:solidFill>
              </a:rPr>
              <a:t>Our goals: </a:t>
            </a:r>
            <a:endParaRPr lang="en-US" altLang="en-US" sz="2400" b="1" dirty="0">
              <a:solidFill>
                <a:schemeClr val="accent1">
                  <a:lumMod val="75000"/>
                </a:schemeClr>
              </a:solidFill>
            </a:endParaRPr>
          </a:p>
          <a:p>
            <a:pPr marL="460375" indent="-346075" algn="just">
              <a:buClr>
                <a:schemeClr val="accent2">
                  <a:lumMod val="75000"/>
                </a:schemeClr>
              </a:buClr>
            </a:pPr>
            <a:r>
              <a:rPr lang="en-US" altLang="en-US" sz="2400" dirty="0">
                <a:ea typeface="MS PGothic" panose="020B0600070205080204" pitchFamily="34" charset="-128"/>
              </a:rPr>
              <a:t>Conceptual </a:t>
            </a:r>
            <a:r>
              <a:rPr lang="en-US" altLang="en-US" sz="2400" i="1" dirty="0">
                <a:ea typeface="MS PGothic" panose="020B0600070205080204" pitchFamily="34" charset="-128"/>
              </a:rPr>
              <a:t>and</a:t>
            </a:r>
            <a:r>
              <a:rPr lang="en-US" altLang="en-US" sz="2400" dirty="0">
                <a:ea typeface="MS PGothic" panose="020B0600070205080204" pitchFamily="34" charset="-128"/>
              </a:rPr>
              <a:t> implementation aspects of </a:t>
            </a:r>
            <a:r>
              <a:rPr lang="en-US" altLang="en-US" sz="2400" dirty="0" smtClean="0">
                <a:ea typeface="MS PGothic" panose="020B0600070205080204" pitchFamily="34" charset="-128"/>
              </a:rPr>
              <a:t>application–layer </a:t>
            </a:r>
            <a:r>
              <a:rPr lang="en-US" altLang="en-US" sz="2400" dirty="0">
                <a:ea typeface="MS PGothic" panose="020B0600070205080204" pitchFamily="34" charset="-128"/>
              </a:rPr>
              <a:t>protocols</a:t>
            </a:r>
            <a:endParaRPr lang="en-US" altLang="en-US" sz="2400" dirty="0">
              <a:ea typeface="MS PGothic" panose="020B0600070205080204" pitchFamily="34" charset="-128"/>
            </a:endParaRPr>
          </a:p>
          <a:p>
            <a:pPr lvl="1" algn="just">
              <a:buClr>
                <a:schemeClr val="accent2">
                  <a:lumMod val="75000"/>
                </a:schemeClr>
              </a:buClr>
            </a:pPr>
            <a:r>
              <a:rPr lang="en-US" altLang="en-US" dirty="0" smtClean="0">
                <a:ea typeface="MS PGothic" panose="020B0600070205080204" pitchFamily="34" charset="-128"/>
              </a:rPr>
              <a:t>transport–layer </a:t>
            </a:r>
            <a:r>
              <a:rPr lang="en-US" altLang="en-US" dirty="0">
                <a:ea typeface="MS PGothic" panose="020B0600070205080204" pitchFamily="34" charset="-128"/>
              </a:rPr>
              <a:t>service models</a:t>
            </a:r>
            <a:endParaRPr lang="en-US" altLang="en-US" dirty="0">
              <a:ea typeface="MS PGothic" panose="020B0600070205080204" pitchFamily="34" charset="-128"/>
            </a:endParaRPr>
          </a:p>
          <a:p>
            <a:pPr lvl="1" algn="just">
              <a:buClr>
                <a:schemeClr val="accent2">
                  <a:lumMod val="75000"/>
                </a:schemeClr>
              </a:buClr>
            </a:pPr>
            <a:r>
              <a:rPr lang="en-US" altLang="en-US" dirty="0" smtClean="0">
                <a:ea typeface="MS PGothic" panose="020B0600070205080204" pitchFamily="34" charset="-128"/>
              </a:rPr>
              <a:t>client–server </a:t>
            </a:r>
            <a:r>
              <a:rPr lang="en-US" altLang="en-US" dirty="0">
                <a:ea typeface="MS PGothic" panose="020B0600070205080204" pitchFamily="34" charset="-128"/>
              </a:rPr>
              <a:t>paradigm</a:t>
            </a:r>
            <a:endParaRPr lang="en-US" altLang="en-US" dirty="0">
              <a:ea typeface="MS PGothic" panose="020B0600070205080204" pitchFamily="34" charset="-128"/>
            </a:endParaRPr>
          </a:p>
          <a:p>
            <a:pPr lvl="1" algn="just">
              <a:buClr>
                <a:schemeClr val="accent2">
                  <a:lumMod val="75000"/>
                </a:schemeClr>
              </a:buClr>
            </a:pPr>
            <a:r>
              <a:rPr lang="en-US" altLang="en-US" dirty="0" smtClean="0">
                <a:ea typeface="MS PGothic" panose="020B0600070205080204" pitchFamily="34" charset="-128"/>
              </a:rPr>
              <a:t>peer–to–peer </a:t>
            </a:r>
            <a:r>
              <a:rPr lang="en-US" altLang="en-US" dirty="0">
                <a:ea typeface="MS PGothic" panose="020B0600070205080204" pitchFamily="34" charset="-128"/>
              </a:rPr>
              <a:t>paradigm</a:t>
            </a:r>
            <a:endParaRPr lang="en-US" altLang="en-US" sz="2000" dirty="0">
              <a:ea typeface="MS PGothic" panose="020B0600070205080204" pitchFamily="34" charset="-128"/>
            </a:endParaRPr>
          </a:p>
          <a:p>
            <a:pPr marL="130175" indent="0" algn="just">
              <a:buClr>
                <a:schemeClr val="accent2">
                  <a:lumMod val="75000"/>
                </a:schemeClr>
              </a:buClr>
              <a:buNone/>
            </a:pPr>
            <a:endParaRPr lang="en-US" dirty="0"/>
          </a:p>
        </p:txBody>
      </p:sp>
      <p:sp>
        <p:nvSpPr>
          <p:cNvPr id="8" name="Rectangle 4"/>
          <p:cNvSpPr txBox="true">
            <a:spLocks noChangeArrowheads="true"/>
          </p:cNvSpPr>
          <p:nvPr/>
        </p:nvSpPr>
        <p:spPr>
          <a:xfrm>
            <a:off x="5059247" y="1505515"/>
            <a:ext cx="4071501" cy="3503808"/>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49250" indent="-349250" algn="just">
              <a:buClr>
                <a:schemeClr val="accent2">
                  <a:lumMod val="75000"/>
                </a:schemeClr>
              </a:buClr>
            </a:pPr>
            <a:r>
              <a:rPr lang="en-US" altLang="en-US" sz="2400" dirty="0">
                <a:ea typeface="MS PGothic" panose="020B0600070205080204" pitchFamily="34" charset="-128"/>
              </a:rPr>
              <a:t>Learn about protocols by examining popular </a:t>
            </a:r>
            <a:r>
              <a:rPr lang="en-US" altLang="en-US" sz="2400" dirty="0" smtClean="0">
                <a:ea typeface="MS PGothic" panose="020B0600070205080204" pitchFamily="34" charset="-128"/>
              </a:rPr>
              <a:t>application–layer </a:t>
            </a:r>
            <a:r>
              <a:rPr lang="en-US" altLang="en-US" sz="2400" dirty="0">
                <a:ea typeface="MS PGothic" panose="020B0600070205080204" pitchFamily="34" charset="-128"/>
              </a:rPr>
              <a:t>protocols</a:t>
            </a:r>
            <a:endParaRPr lang="en-US" altLang="en-US" sz="2400" dirty="0">
              <a:ea typeface="MS PGothic" panose="020B0600070205080204" pitchFamily="34" charset="-128"/>
            </a:endParaRPr>
          </a:p>
          <a:p>
            <a:pPr marL="692150" lvl="1" indent="-349250" algn="just">
              <a:buClr>
                <a:schemeClr val="accent2">
                  <a:lumMod val="75000"/>
                </a:schemeClr>
              </a:buClr>
            </a:pPr>
            <a:r>
              <a:rPr lang="en-US" altLang="en-US" sz="2200" dirty="0">
                <a:ea typeface="MS PGothic" panose="020B0600070205080204" pitchFamily="34" charset="-128"/>
              </a:rPr>
              <a:t>HTTP</a:t>
            </a:r>
            <a:endParaRPr lang="en-US" altLang="en-US" sz="2200" dirty="0">
              <a:ea typeface="MS PGothic" panose="020B0600070205080204" pitchFamily="34" charset="-128"/>
            </a:endParaRPr>
          </a:p>
          <a:p>
            <a:pPr marL="692150" lvl="1" indent="-349250" algn="just">
              <a:buClr>
                <a:schemeClr val="accent2">
                  <a:lumMod val="75000"/>
                </a:schemeClr>
              </a:buClr>
            </a:pPr>
            <a:r>
              <a:rPr lang="en-US" altLang="en-US" sz="2200" dirty="0">
                <a:ea typeface="MS PGothic" panose="020B0600070205080204" pitchFamily="34" charset="-128"/>
              </a:rPr>
              <a:t>SMTP, IMAP</a:t>
            </a:r>
            <a:endParaRPr lang="en-US" altLang="en-US" sz="2200" dirty="0">
              <a:ea typeface="MS PGothic" panose="020B0600070205080204" pitchFamily="34" charset="-128"/>
            </a:endParaRPr>
          </a:p>
          <a:p>
            <a:pPr marL="692150" lvl="1" indent="-349250" algn="just">
              <a:buClr>
                <a:schemeClr val="accent2">
                  <a:lumMod val="75000"/>
                </a:schemeClr>
              </a:buClr>
            </a:pPr>
            <a:r>
              <a:rPr lang="en-US" altLang="en-US" sz="2200" dirty="0">
                <a:ea typeface="MS PGothic" panose="020B0600070205080204" pitchFamily="34" charset="-128"/>
              </a:rPr>
              <a:t>DNS</a:t>
            </a:r>
            <a:endParaRPr lang="en-US" altLang="en-US" sz="2200" dirty="0">
              <a:ea typeface="MS PGothic" panose="020B0600070205080204" pitchFamily="34" charset="-128"/>
            </a:endParaRPr>
          </a:p>
          <a:p>
            <a:pPr marL="349250" indent="-349250" algn="just">
              <a:buClr>
                <a:schemeClr val="accent2">
                  <a:lumMod val="75000"/>
                </a:schemeClr>
              </a:buClr>
            </a:pPr>
            <a:r>
              <a:rPr lang="en-US" altLang="en-US" sz="2400" dirty="0">
                <a:ea typeface="MS PGothic" panose="020B0600070205080204" pitchFamily="34" charset="-128"/>
              </a:rPr>
              <a:t>Programming network applications</a:t>
            </a:r>
            <a:endParaRPr lang="en-US" altLang="en-US" sz="2400" dirty="0">
              <a:ea typeface="MS PGothic" panose="020B0600070205080204" pitchFamily="34" charset="-128"/>
            </a:endParaRPr>
          </a:p>
          <a:p>
            <a:pPr marL="692150" lvl="1" indent="-349250" algn="just">
              <a:buClr>
                <a:schemeClr val="accent2">
                  <a:lumMod val="75000"/>
                </a:schemeClr>
              </a:buClr>
            </a:pPr>
            <a:r>
              <a:rPr lang="en-US" altLang="en-US" sz="2200" dirty="0">
                <a:ea typeface="MS PGothic" panose="020B0600070205080204" pitchFamily="34" charset="-128"/>
              </a:rPr>
              <a:t>socket API</a:t>
            </a:r>
            <a:endParaRPr lang="en-US" altLang="en-US" sz="2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HTTP vs HTTPS (more)</a:t>
            </a:r>
            <a:endParaRPr lang="en-IN" sz="2400" b="1" dirty="0">
              <a:solidFill>
                <a:schemeClr val="accent2">
                  <a:lumMod val="75000"/>
                </a:schemeClr>
              </a:solidFill>
            </a:endParaRPr>
          </a:p>
        </p:txBody>
      </p:sp>
      <p:sp>
        <p:nvSpPr>
          <p:cNvPr id="9" name="Rectangle 9"/>
          <p:cNvSpPr>
            <a:spLocks noChangeArrowheads="true"/>
          </p:cNvSpPr>
          <p:nvPr/>
        </p:nvSpPr>
        <p:spPr bwMode="auto">
          <a:xfrm>
            <a:off x="7637443" y="3383184"/>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1" name="Rectangle 3"/>
          <p:cNvSpPr txBox="true">
            <a:spLocks noChangeArrowheads="true"/>
          </p:cNvSpPr>
          <p:nvPr/>
        </p:nvSpPr>
        <p:spPr bwMode="auto">
          <a:xfrm>
            <a:off x="278296" y="1548630"/>
            <a:ext cx="476663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charset="0"/>
              <a:buNone/>
              <a:defRPr/>
            </a:pPr>
            <a:endParaRPr lang="en-US" sz="2400" kern="0" dirty="0">
              <a:latin typeface="+mn-lt"/>
            </a:endParaRPr>
          </a:p>
        </p:txBody>
      </p:sp>
      <p:sp>
        <p:nvSpPr>
          <p:cNvPr id="15" name="Rectangle 9"/>
          <p:cNvSpPr>
            <a:spLocks noChangeArrowheads="true"/>
          </p:cNvSpPr>
          <p:nvPr/>
        </p:nvSpPr>
        <p:spPr bwMode="auto">
          <a:xfrm>
            <a:off x="7246918" y="3287287"/>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8" name="Rectangle 3"/>
          <p:cNvSpPr txBox="true">
            <a:spLocks noChangeArrowheads="true"/>
          </p:cNvSpPr>
          <p:nvPr/>
        </p:nvSpPr>
        <p:spPr bwMode="auto">
          <a:xfrm>
            <a:off x="197922" y="1722780"/>
            <a:ext cx="9703959" cy="326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But in addition to adding that </a:t>
            </a:r>
            <a:r>
              <a:rPr lang="en-IN" sz="2400" i="1" dirty="0" smtClean="0">
                <a:latin typeface="+mn-lt"/>
              </a:rPr>
              <a:t>extra layer of security</a:t>
            </a:r>
            <a:r>
              <a:rPr lang="en-IN" sz="2400" dirty="0" smtClean="0">
                <a:latin typeface="+mn-lt"/>
              </a:rPr>
              <a:t>, </a:t>
            </a:r>
            <a:r>
              <a:rPr lang="en-IN" sz="2400" b="1" dirty="0" smtClean="0">
                <a:latin typeface="+mn-lt"/>
              </a:rPr>
              <a:t>HTTPS is also secured via </a:t>
            </a:r>
            <a:r>
              <a:rPr lang="en-IN" sz="2400" b="1" u="sng" dirty="0" smtClean="0">
                <a:latin typeface="+mn-lt"/>
                <a:hlinkClick r:id="rId2"/>
              </a:rPr>
              <a:t>TLS (Transport Layer Security)</a:t>
            </a:r>
            <a:r>
              <a:rPr lang="en-IN" sz="2400" b="1" u="sng" dirty="0" smtClean="0">
                <a:latin typeface="+mn-lt"/>
              </a:rPr>
              <a:t> protocol</a:t>
            </a:r>
            <a:r>
              <a:rPr lang="en-IN" sz="2400" dirty="0" smtClean="0">
                <a:latin typeface="+mn-lt"/>
              </a:rPr>
              <a:t>.</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TLS helps provide data integrity, which helps </a:t>
            </a:r>
            <a:r>
              <a:rPr lang="en-IN" sz="2400" i="1" dirty="0" smtClean="0">
                <a:latin typeface="+mn-lt"/>
              </a:rPr>
              <a:t>prevent the transfer of data</a:t>
            </a:r>
            <a:r>
              <a:rPr lang="en-IN" sz="2400" dirty="0" smtClean="0">
                <a:latin typeface="+mn-lt"/>
              </a:rPr>
              <a:t> from being modified or corrupted, and authentication, which proves to your users that they are communicating with the intended website.</a:t>
            </a:r>
            <a:endParaRPr lang="en-IN" sz="2400" dirty="0" smtClean="0">
              <a:latin typeface="+mn-lt"/>
            </a:endParaRPr>
          </a:p>
          <a:p>
            <a:pPr algn="just">
              <a:lnSpc>
                <a:spcPct val="100000"/>
              </a:lnSpc>
              <a:spcBef>
                <a:spcPts val="0"/>
              </a:spcBef>
              <a:buFont typeface="Wingdings" panose="05000000000000000000" pitchFamily="2" charset="2"/>
              <a:buNone/>
            </a:pPr>
            <a:endParaRPr lang="en-US" altLang="en-US" sz="2000" b="1" kern="0" dirty="0">
              <a:solidFill>
                <a:srgbClr val="CC0000"/>
              </a:solidFill>
              <a:latin typeface="+mn-lt"/>
              <a:ea typeface="MS PGothic" panose="020B0600070205080204" pitchFamily="34" charset="-128"/>
              <a:cs typeface="Calibri" panose="020F050202020403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HTTP vs HTTPS (more)</a:t>
            </a:r>
            <a:endParaRPr lang="en-IN" sz="2400" b="1" dirty="0">
              <a:solidFill>
                <a:schemeClr val="accent2">
                  <a:lumMod val="75000"/>
                </a:schemeClr>
              </a:solidFill>
            </a:endParaRPr>
          </a:p>
        </p:txBody>
      </p:sp>
      <p:sp>
        <p:nvSpPr>
          <p:cNvPr id="9" name="Rectangle 9"/>
          <p:cNvSpPr>
            <a:spLocks noChangeArrowheads="true"/>
          </p:cNvSpPr>
          <p:nvPr/>
        </p:nvSpPr>
        <p:spPr bwMode="auto">
          <a:xfrm>
            <a:off x="7637443" y="3383184"/>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1" name="Rectangle 3"/>
          <p:cNvSpPr txBox="true">
            <a:spLocks noChangeArrowheads="true"/>
          </p:cNvSpPr>
          <p:nvPr/>
        </p:nvSpPr>
        <p:spPr bwMode="auto">
          <a:xfrm>
            <a:off x="278296" y="1548630"/>
            <a:ext cx="476663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charset="0"/>
              <a:buNone/>
              <a:defRPr/>
            </a:pPr>
            <a:endParaRPr lang="en-US" sz="2400" kern="0" dirty="0">
              <a:latin typeface="+mn-lt"/>
            </a:endParaRPr>
          </a:p>
        </p:txBody>
      </p:sp>
      <p:sp>
        <p:nvSpPr>
          <p:cNvPr id="15" name="Rectangle 9"/>
          <p:cNvSpPr>
            <a:spLocks noChangeArrowheads="true"/>
          </p:cNvSpPr>
          <p:nvPr/>
        </p:nvSpPr>
        <p:spPr bwMode="auto">
          <a:xfrm>
            <a:off x="7246918" y="3287287"/>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8" name="Rectangle 3"/>
          <p:cNvSpPr txBox="true">
            <a:spLocks noChangeArrowheads="true"/>
          </p:cNvSpPr>
          <p:nvPr/>
        </p:nvSpPr>
        <p:spPr bwMode="auto">
          <a:xfrm>
            <a:off x="197922" y="1722780"/>
            <a:ext cx="9703959" cy="326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Users can identify whether a site uses HTTPS protocol by the </a:t>
            </a:r>
            <a:r>
              <a:rPr lang="en-IN" sz="2400" b="1" dirty="0" smtClean="0">
                <a:latin typeface="+mn-lt"/>
              </a:rPr>
              <a:t>web address</a:t>
            </a:r>
            <a:r>
              <a:rPr lang="en-IN" sz="2400" dirty="0" smtClean="0">
                <a:latin typeface="+mn-lt"/>
              </a:rPr>
              <a:t>.</a:t>
            </a:r>
            <a:endParaRPr lang="en-IN" sz="2400" dirty="0" smtClean="0">
              <a:latin typeface="+mn-lt"/>
            </a:endParaRPr>
          </a:p>
          <a:p>
            <a:pPr marL="320040" indent="-320040" algn="just">
              <a:lnSpc>
                <a:spcPct val="100000"/>
              </a:lnSpc>
              <a:spcBef>
                <a:spcPts val="600"/>
              </a:spcBef>
              <a:spcAft>
                <a:spcPts val="600"/>
              </a:spcAft>
              <a:buClr>
                <a:schemeClr val="accent2">
                  <a:lumMod val="75000"/>
                </a:schemeClr>
              </a:buClr>
              <a:buFont typeface="Wingdings" panose="05000000000000000000" pitchFamily="2" charset="2"/>
              <a:buChar char="v"/>
            </a:pPr>
            <a:r>
              <a:rPr lang="en-IN" sz="2400" dirty="0" smtClean="0">
                <a:latin typeface="+mn-lt"/>
              </a:rPr>
              <a:t>The very first part of the web address </a:t>
            </a:r>
            <a:r>
              <a:rPr lang="en-IN" sz="2400" i="1" dirty="0" smtClean="0">
                <a:latin typeface="+mn-lt"/>
              </a:rPr>
              <a:t>(before the “www”)</a:t>
            </a:r>
            <a:r>
              <a:rPr lang="en-IN" sz="2400" dirty="0" smtClean="0">
                <a:latin typeface="+mn-lt"/>
              </a:rPr>
              <a:t> indicates whether the site uses HTTP or HTTPS protocols.</a:t>
            </a:r>
            <a:endParaRPr lang="en-IN" sz="2400" dirty="0" smtClean="0">
              <a:latin typeface="+mn-l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IN" sz="2400" b="1" dirty="0" smtClean="0">
                <a:solidFill>
                  <a:schemeClr val="accent2">
                    <a:lumMod val="75000"/>
                  </a:schemeClr>
                </a:solidFill>
              </a:rPr>
              <a:t>HTTP vs HTTPS (more)</a:t>
            </a:r>
            <a:endParaRPr lang="en-IN" sz="2400" b="1" dirty="0">
              <a:solidFill>
                <a:schemeClr val="accent2">
                  <a:lumMod val="75000"/>
                </a:schemeClr>
              </a:solidFill>
            </a:endParaRPr>
          </a:p>
        </p:txBody>
      </p:sp>
      <p:sp>
        <p:nvSpPr>
          <p:cNvPr id="9" name="Rectangle 9"/>
          <p:cNvSpPr>
            <a:spLocks noChangeArrowheads="true"/>
          </p:cNvSpPr>
          <p:nvPr/>
        </p:nvSpPr>
        <p:spPr bwMode="auto">
          <a:xfrm>
            <a:off x="7637443" y="3383184"/>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1" name="Rectangle 3"/>
          <p:cNvSpPr txBox="true">
            <a:spLocks noChangeArrowheads="true"/>
          </p:cNvSpPr>
          <p:nvPr/>
        </p:nvSpPr>
        <p:spPr bwMode="auto">
          <a:xfrm>
            <a:off x="278296" y="1548630"/>
            <a:ext cx="476663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gn="just">
              <a:lnSpc>
                <a:spcPct val="100000"/>
              </a:lnSpc>
              <a:spcBef>
                <a:spcPts val="0"/>
              </a:spcBef>
              <a:buFont typeface="Wingdings" charset="0"/>
              <a:buNone/>
              <a:defRPr/>
            </a:pPr>
            <a:endParaRPr lang="en-US" sz="2400" kern="0" dirty="0">
              <a:latin typeface="+mn-lt"/>
            </a:endParaRPr>
          </a:p>
        </p:txBody>
      </p:sp>
      <p:sp>
        <p:nvSpPr>
          <p:cNvPr id="15" name="Rectangle 9"/>
          <p:cNvSpPr>
            <a:spLocks noChangeArrowheads="true"/>
          </p:cNvSpPr>
          <p:nvPr/>
        </p:nvSpPr>
        <p:spPr bwMode="auto">
          <a:xfrm>
            <a:off x="7246918" y="3287287"/>
            <a:ext cx="64768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0" fontAlgn="base" hangingPunct="0">
              <a:spcBef>
                <a:spcPct val="20000"/>
              </a:spcBef>
              <a:spcAft>
                <a:spcPct val="0"/>
              </a:spcAft>
              <a:buClr>
                <a:srgbClr val="3333CC"/>
              </a:buClr>
              <a:buSzPct val="85000"/>
              <a:buFont typeface="ZapfDingbats" pitchFamily="82" charset="2"/>
              <a:buNone/>
            </a:pPr>
            <a:endParaRPr lang="en-US" altLang="en-US" sz="2400">
              <a:solidFill>
                <a:srgbClr val="000000"/>
              </a:solidFill>
              <a:latin typeface="+mn-lt"/>
            </a:endParaRPr>
          </a:p>
        </p:txBody>
      </p:sp>
      <p:sp>
        <p:nvSpPr>
          <p:cNvPr id="18" name="Rectangle 3"/>
          <p:cNvSpPr txBox="true">
            <a:spLocks noChangeArrowheads="true"/>
          </p:cNvSpPr>
          <p:nvPr/>
        </p:nvSpPr>
        <p:spPr bwMode="auto">
          <a:xfrm>
            <a:off x="197922" y="1722780"/>
            <a:ext cx="9703959" cy="38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false" compatLnSpc="true"/>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charset="0"/>
                <a:cs typeface="MS PGothic" charset="0"/>
              </a:defRPr>
            </a:lvl1pPr>
            <a:lvl2pPr marL="742950" indent="-285750" algn="l" rtl="0" eaLnBrk="0" fontAlgn="base" hangingPunct="0">
              <a:lnSpc>
                <a:spcPct val="85000"/>
              </a:lnSpc>
              <a:spcBef>
                <a:spcPct val="20000"/>
              </a:spcBef>
              <a:spcAft>
                <a:spcPct val="0"/>
              </a:spcAft>
              <a:buClr>
                <a:srgbClr val="000099"/>
              </a:buClr>
              <a:buFont typeface="Arial" panose="02080604020202020204" pitchFamily="34" charset="0"/>
              <a:buChar char="•"/>
              <a:defRPr sz="2400">
                <a:solidFill>
                  <a:schemeClr val="tx1"/>
                </a:solidFill>
                <a:latin typeface="Gill Sans MT" panose="020B0502020104020203" pitchFamily="34" charset="0"/>
                <a:ea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MS PGothic"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20040" indent="-311150" algn="just">
              <a:lnSpc>
                <a:spcPct val="100000"/>
              </a:lnSpc>
              <a:spcBef>
                <a:spcPts val="600"/>
              </a:spcBef>
              <a:spcAft>
                <a:spcPts val="600"/>
              </a:spcAft>
              <a:buClr>
                <a:schemeClr val="accent2">
                  <a:lumMod val="75000"/>
                </a:schemeClr>
              </a:buClr>
              <a:buFont typeface="Wingdings" panose="05000000000000000000" pitchFamily="2" charset="2"/>
              <a:buChar char="ü"/>
            </a:pPr>
            <a:r>
              <a:rPr lang="en-IN" sz="2000" dirty="0" smtClean="0">
                <a:latin typeface="+mn-lt"/>
              </a:rPr>
              <a:t>HTTP URL in your browser's address bar is http:// and the HTTPS URL is https://.</a:t>
            </a:r>
            <a:endParaRPr lang="en-IN" sz="2000" dirty="0" smtClean="0">
              <a:latin typeface="+mn-lt"/>
            </a:endParaRPr>
          </a:p>
          <a:p>
            <a:pPr marL="320040" indent="-311150" algn="just">
              <a:lnSpc>
                <a:spcPct val="100000"/>
              </a:lnSpc>
              <a:spcBef>
                <a:spcPts val="600"/>
              </a:spcBef>
              <a:spcAft>
                <a:spcPts val="600"/>
              </a:spcAft>
              <a:buClr>
                <a:schemeClr val="accent2">
                  <a:lumMod val="75000"/>
                </a:schemeClr>
              </a:buClr>
              <a:buFont typeface="Wingdings" panose="05000000000000000000" pitchFamily="2" charset="2"/>
              <a:buChar char="ü"/>
            </a:pPr>
            <a:r>
              <a:rPr lang="en-IN" sz="2000" dirty="0" smtClean="0">
                <a:latin typeface="+mn-lt"/>
              </a:rPr>
              <a:t>HTTP is unsecured while HTTPS is secured.</a:t>
            </a:r>
            <a:endParaRPr lang="en-IN" sz="2000" dirty="0" smtClean="0">
              <a:latin typeface="+mn-lt"/>
            </a:endParaRPr>
          </a:p>
          <a:p>
            <a:pPr marL="320040" indent="-311150" algn="just">
              <a:lnSpc>
                <a:spcPct val="100000"/>
              </a:lnSpc>
              <a:spcBef>
                <a:spcPts val="600"/>
              </a:spcBef>
              <a:spcAft>
                <a:spcPts val="600"/>
              </a:spcAft>
              <a:buClr>
                <a:schemeClr val="accent2">
                  <a:lumMod val="75000"/>
                </a:schemeClr>
              </a:buClr>
              <a:buFont typeface="Wingdings" panose="05000000000000000000" pitchFamily="2" charset="2"/>
              <a:buChar char="ü"/>
            </a:pPr>
            <a:r>
              <a:rPr lang="en-IN" sz="2000" dirty="0" smtClean="0">
                <a:latin typeface="+mn-lt"/>
              </a:rPr>
              <a:t>HTTP sends data over port 80 while HTTPS uses port 443.</a:t>
            </a:r>
            <a:endParaRPr lang="en-IN" sz="2000" dirty="0" smtClean="0">
              <a:latin typeface="+mn-lt"/>
            </a:endParaRPr>
          </a:p>
          <a:p>
            <a:pPr marL="320040" indent="-311150" algn="just">
              <a:lnSpc>
                <a:spcPct val="100000"/>
              </a:lnSpc>
              <a:spcBef>
                <a:spcPts val="600"/>
              </a:spcBef>
              <a:spcAft>
                <a:spcPts val="600"/>
              </a:spcAft>
              <a:buClr>
                <a:schemeClr val="accent2">
                  <a:lumMod val="75000"/>
                </a:schemeClr>
              </a:buClr>
              <a:buFont typeface="Wingdings" panose="05000000000000000000" pitchFamily="2" charset="2"/>
              <a:buChar char="ü"/>
            </a:pPr>
            <a:r>
              <a:rPr lang="en-IN" sz="2000" dirty="0" smtClean="0">
                <a:latin typeface="+mn-lt"/>
              </a:rPr>
              <a:t>HTTP operates at application layer, while HTTPS operates at transport layer.</a:t>
            </a:r>
            <a:endParaRPr lang="en-IN" sz="2000" dirty="0" smtClean="0">
              <a:latin typeface="+mn-lt"/>
            </a:endParaRPr>
          </a:p>
          <a:p>
            <a:pPr marL="320040" indent="-311150" algn="just">
              <a:lnSpc>
                <a:spcPct val="100000"/>
              </a:lnSpc>
              <a:spcBef>
                <a:spcPts val="600"/>
              </a:spcBef>
              <a:spcAft>
                <a:spcPts val="600"/>
              </a:spcAft>
              <a:buClr>
                <a:schemeClr val="accent2">
                  <a:lumMod val="75000"/>
                </a:schemeClr>
              </a:buClr>
              <a:buFont typeface="Wingdings" panose="05000000000000000000" pitchFamily="2" charset="2"/>
              <a:buChar char="ü"/>
            </a:pPr>
            <a:r>
              <a:rPr lang="en-IN" sz="2000" dirty="0" smtClean="0">
                <a:latin typeface="+mn-lt"/>
              </a:rPr>
              <a:t>No SSL certificates are required for HTTP, with HTTPS it is required that you have an SSL certificate and it is signed by a CA.</a:t>
            </a:r>
            <a:endParaRPr lang="en-IN" sz="2000" dirty="0" smtClean="0">
              <a:latin typeface="+mn-lt"/>
            </a:endParaRPr>
          </a:p>
          <a:p>
            <a:pPr marL="320040" indent="-311150" algn="just">
              <a:lnSpc>
                <a:spcPct val="100000"/>
              </a:lnSpc>
              <a:spcBef>
                <a:spcPts val="600"/>
              </a:spcBef>
              <a:spcAft>
                <a:spcPts val="600"/>
              </a:spcAft>
              <a:buClr>
                <a:schemeClr val="accent2">
                  <a:lumMod val="75000"/>
                </a:schemeClr>
              </a:buClr>
              <a:buFont typeface="Wingdings" panose="05000000000000000000" pitchFamily="2" charset="2"/>
              <a:buChar char="ü"/>
            </a:pPr>
            <a:r>
              <a:rPr lang="en-IN" sz="2000" dirty="0" smtClean="0">
                <a:latin typeface="+mn-lt"/>
              </a:rPr>
              <a:t>HTTP doesn't require domain validation, where as HTTPS requires at least domain validation and certain certificates even require legal document validation.</a:t>
            </a:r>
            <a:endParaRPr lang="en-IN" sz="2000" dirty="0" smtClean="0">
              <a:latin typeface="+mn-lt"/>
            </a:endParaRPr>
          </a:p>
          <a:p>
            <a:pPr marL="320040" indent="-311150" algn="just">
              <a:lnSpc>
                <a:spcPct val="100000"/>
              </a:lnSpc>
              <a:spcBef>
                <a:spcPts val="600"/>
              </a:spcBef>
              <a:spcAft>
                <a:spcPts val="600"/>
              </a:spcAft>
              <a:buClr>
                <a:schemeClr val="accent2">
                  <a:lumMod val="75000"/>
                </a:schemeClr>
              </a:buClr>
              <a:buFont typeface="Wingdings" panose="05000000000000000000" pitchFamily="2" charset="2"/>
              <a:buChar char="ü"/>
            </a:pPr>
            <a:r>
              <a:rPr lang="en-IN" sz="2000" dirty="0" smtClean="0">
                <a:latin typeface="+mn-lt"/>
              </a:rPr>
              <a:t>No encryption in HTTP, with HTTPS the data is encrypted before sending.</a:t>
            </a:r>
            <a:endParaRPr lang="en-IN" sz="2000" dirty="0" smtClean="0">
              <a:latin typeface="+mn-l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a:t>
            </a:r>
            <a:r>
              <a:rPr lang="en-IN" sz="2400" b="1" dirty="0" err="1">
                <a:solidFill>
                  <a:schemeClr val="accent2">
                    <a:lumMod val="75000"/>
                  </a:schemeClr>
                </a:solidFill>
              </a:rPr>
              <a:t>vs</a:t>
            </a:r>
            <a:r>
              <a:rPr lang="en-IN" sz="2400" b="1" dirty="0">
                <a:solidFill>
                  <a:schemeClr val="accent2">
                    <a:lumMod val="75000"/>
                  </a:schemeClr>
                </a:solidFill>
              </a:rPr>
              <a:t> </a:t>
            </a:r>
            <a:r>
              <a:rPr lang="en-IN" sz="2400" b="1" dirty="0" smtClean="0">
                <a:solidFill>
                  <a:schemeClr val="accent2">
                    <a:lumMod val="75000"/>
                  </a:schemeClr>
                </a:solidFill>
              </a:rPr>
              <a:t>HTTPS (more)</a:t>
            </a:r>
            <a:endParaRPr lang="en-IN" sz="2400" b="1" dirty="0">
              <a:solidFill>
                <a:schemeClr val="accent2">
                  <a:lumMod val="75000"/>
                </a:schemeClr>
              </a:solidFill>
            </a:endParaRPr>
          </a:p>
        </p:txBody>
      </p:sp>
      <p:pic>
        <p:nvPicPr>
          <p:cNvPr id="1028" name="Picture 4"/>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371880" y="1614867"/>
            <a:ext cx="5041210" cy="18754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true"/>
          </p:cNvSpPr>
          <p:nvPr/>
        </p:nvSpPr>
        <p:spPr bwMode="auto">
          <a:xfrm>
            <a:off x="393110" y="4271985"/>
            <a:ext cx="9373741" cy="235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1155" indent="-351155">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90000"/>
              </a:lnSpc>
              <a:spcBef>
                <a:spcPts val="600"/>
              </a:spcBef>
              <a:buClr>
                <a:schemeClr val="accent2">
                  <a:lumMod val="75000"/>
                </a:schemeClr>
              </a:buClr>
              <a:buSzPct val="100000"/>
              <a:buFont typeface="Wingdings" panose="05000000000000000000" pitchFamily="2" charset="2"/>
              <a:buChar char="v"/>
            </a:pPr>
            <a:r>
              <a:rPr lang="en-US" altLang="en-US" sz="2400" dirty="0">
                <a:latin typeface="+mn-lt"/>
              </a:rPr>
              <a:t>HTTPS is HTTP with encryption – All communications between browser and server are encrypted (bi-directional). </a:t>
            </a:r>
            <a:endParaRPr lang="en-US" altLang="en-US" sz="2400" dirty="0">
              <a:latin typeface="+mn-lt"/>
            </a:endParaRPr>
          </a:p>
          <a:p>
            <a:pPr algn="just">
              <a:lnSpc>
                <a:spcPct val="90000"/>
              </a:lnSpc>
              <a:spcBef>
                <a:spcPts val="600"/>
              </a:spcBef>
              <a:buClr>
                <a:schemeClr val="accent2">
                  <a:lumMod val="75000"/>
                </a:schemeClr>
              </a:buClr>
              <a:buSzPct val="100000"/>
              <a:buFont typeface="Wingdings" panose="05000000000000000000" pitchFamily="2" charset="2"/>
              <a:buChar char="v"/>
            </a:pPr>
            <a:r>
              <a:rPr lang="en-US" altLang="en-US" sz="2400" dirty="0">
                <a:latin typeface="+mn-lt"/>
              </a:rPr>
              <a:t>‘S’ refers ‘Secure’ or HTTP over Secure Socket Layer.</a:t>
            </a:r>
            <a:endParaRPr lang="en-US" altLang="en-US" sz="2400" dirty="0">
              <a:latin typeface="+mn-lt"/>
            </a:endParaRPr>
          </a:p>
          <a:p>
            <a:pPr algn="just">
              <a:lnSpc>
                <a:spcPct val="90000"/>
              </a:lnSpc>
              <a:spcBef>
                <a:spcPts val="600"/>
              </a:spcBef>
              <a:buClr>
                <a:schemeClr val="accent2">
                  <a:lumMod val="75000"/>
                </a:schemeClr>
              </a:buClr>
              <a:buSzPct val="100000"/>
              <a:buFont typeface="Wingdings" panose="05000000000000000000" pitchFamily="2" charset="2"/>
              <a:buChar char="v"/>
            </a:pPr>
            <a:r>
              <a:rPr lang="en-US" sz="2400" dirty="0">
                <a:latin typeface="+mn-lt"/>
              </a:rPr>
              <a:t>Uses TLS (SSL) to encrypt normal HTTP requests and responses.</a:t>
            </a:r>
            <a:endParaRPr lang="en-US" sz="2400" dirty="0">
              <a:latin typeface="+mn-lt"/>
            </a:endParaRPr>
          </a:p>
          <a:p>
            <a:pPr algn="just">
              <a:lnSpc>
                <a:spcPct val="90000"/>
              </a:lnSpc>
              <a:spcBef>
                <a:spcPts val="600"/>
              </a:spcBef>
              <a:buClr>
                <a:schemeClr val="accent2">
                  <a:lumMod val="75000"/>
                </a:schemeClr>
              </a:buClr>
              <a:buSzPct val="100000"/>
              <a:buFont typeface="Wingdings" panose="05000000000000000000" pitchFamily="2" charset="2"/>
              <a:buChar char="v"/>
            </a:pPr>
            <a:r>
              <a:rPr lang="en-US" sz="2400" dirty="0">
                <a:latin typeface="+mn-lt"/>
              </a:rPr>
              <a:t>Attackers can't read the data crossing the wire and you know you are talking to the server you think you are talking too.</a:t>
            </a:r>
            <a:endParaRPr lang="en-US" sz="2400" dirty="0">
              <a:latin typeface="+mn-lt"/>
            </a:endParaRPr>
          </a:p>
          <a:p>
            <a:pPr algn="just">
              <a:lnSpc>
                <a:spcPct val="90000"/>
              </a:lnSpc>
              <a:spcBef>
                <a:spcPts val="600"/>
              </a:spcBef>
              <a:buClr>
                <a:schemeClr val="accent2">
                  <a:lumMod val="75000"/>
                </a:schemeClr>
              </a:buClr>
              <a:buSzPct val="100000"/>
              <a:buFont typeface="Wingdings" panose="05000000000000000000" pitchFamily="2" charset="2"/>
              <a:buChar char="v"/>
            </a:pPr>
            <a:endParaRPr lang="en-US" sz="2400" dirty="0">
              <a:latin typeface="+mn-lt"/>
            </a:endParaRPr>
          </a:p>
        </p:txBody>
      </p:sp>
      <p:pic>
        <p:nvPicPr>
          <p:cNvPr id="1034" name="Picture 10"/>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5797929" y="1389583"/>
            <a:ext cx="4476750" cy="2714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1034"/>
                                        </p:tgtEl>
                                        <p:attrNameLst>
                                          <p:attrName>style.visibility</p:attrName>
                                        </p:attrNameLst>
                                      </p:cBhvr>
                                      <p:to>
                                        <p:strVal val="visible"/>
                                      </p:to>
                                    </p:set>
                                    <p:animEffect transition="in" filter="wipe(down)">
                                      <p:cBhvr>
                                        <p:cTn id="14" dur="580">
                                          <p:stCondLst>
                                            <p:cond delay="0"/>
                                          </p:stCondLst>
                                        </p:cTn>
                                        <p:tgtEl>
                                          <p:spTgt spid="1034"/>
                                        </p:tgtEl>
                                      </p:cBhvr>
                                    </p:animEffect>
                                    <p:anim calcmode="lin" valueType="num">
                                      <p:cBhvr>
                                        <p:cTn id="15" dur="1822"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03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03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034"/>
                                        </p:tgtEl>
                                        <p:attrNameLst>
                                          <p:attrName>ppt_y</p:attrName>
                                        </p:attrNameLst>
                                      </p:cBhvr>
                                      <p:tavLst>
                                        <p:tav tm="0" fmla="#ppt_y-sin(pi*$)/81">
                                          <p:val>
                                            <p:fltVal val="0"/>
                                          </p:val>
                                        </p:tav>
                                        <p:tav tm="100000">
                                          <p:val>
                                            <p:fltVal val="1"/>
                                          </p:val>
                                        </p:tav>
                                      </p:tavLst>
                                    </p:anim>
                                    <p:animScale>
                                      <p:cBhvr>
                                        <p:cTn id="20" dur="26">
                                          <p:stCondLst>
                                            <p:cond delay="650"/>
                                          </p:stCondLst>
                                        </p:cTn>
                                        <p:tgtEl>
                                          <p:spTgt spid="1034"/>
                                        </p:tgtEl>
                                      </p:cBhvr>
                                      <p:to x="100000" y="60000"/>
                                    </p:animScale>
                                    <p:animScale>
                                      <p:cBhvr>
                                        <p:cTn id="21" dur="166" decel="50000">
                                          <p:stCondLst>
                                            <p:cond delay="676"/>
                                          </p:stCondLst>
                                        </p:cTn>
                                        <p:tgtEl>
                                          <p:spTgt spid="1034"/>
                                        </p:tgtEl>
                                      </p:cBhvr>
                                      <p:to x="100000" y="100000"/>
                                    </p:animScale>
                                    <p:animScale>
                                      <p:cBhvr>
                                        <p:cTn id="22" dur="26">
                                          <p:stCondLst>
                                            <p:cond delay="1312"/>
                                          </p:stCondLst>
                                        </p:cTn>
                                        <p:tgtEl>
                                          <p:spTgt spid="1034"/>
                                        </p:tgtEl>
                                      </p:cBhvr>
                                      <p:to x="100000" y="80000"/>
                                    </p:animScale>
                                    <p:animScale>
                                      <p:cBhvr>
                                        <p:cTn id="23" dur="166" decel="50000">
                                          <p:stCondLst>
                                            <p:cond delay="1338"/>
                                          </p:stCondLst>
                                        </p:cTn>
                                        <p:tgtEl>
                                          <p:spTgt spid="1034"/>
                                        </p:tgtEl>
                                      </p:cBhvr>
                                      <p:to x="100000" y="100000"/>
                                    </p:animScale>
                                    <p:animScale>
                                      <p:cBhvr>
                                        <p:cTn id="24" dur="26">
                                          <p:stCondLst>
                                            <p:cond delay="1642"/>
                                          </p:stCondLst>
                                        </p:cTn>
                                        <p:tgtEl>
                                          <p:spTgt spid="1034"/>
                                        </p:tgtEl>
                                      </p:cBhvr>
                                      <p:to x="100000" y="90000"/>
                                    </p:animScale>
                                    <p:animScale>
                                      <p:cBhvr>
                                        <p:cTn id="25" dur="166" decel="50000">
                                          <p:stCondLst>
                                            <p:cond delay="1668"/>
                                          </p:stCondLst>
                                        </p:cTn>
                                        <p:tgtEl>
                                          <p:spTgt spid="1034"/>
                                        </p:tgtEl>
                                      </p:cBhvr>
                                      <p:to x="100000" y="100000"/>
                                    </p:animScale>
                                    <p:animScale>
                                      <p:cBhvr>
                                        <p:cTn id="26" dur="26">
                                          <p:stCondLst>
                                            <p:cond delay="1808"/>
                                          </p:stCondLst>
                                        </p:cTn>
                                        <p:tgtEl>
                                          <p:spTgt spid="1034"/>
                                        </p:tgtEl>
                                      </p:cBhvr>
                                      <p:to x="100000" y="95000"/>
                                    </p:animScale>
                                    <p:animScale>
                                      <p:cBhvr>
                                        <p:cTn id="27" dur="166" decel="50000">
                                          <p:stCondLst>
                                            <p:cond delay="1834"/>
                                          </p:stCondLst>
                                        </p:cTn>
                                        <p:tgtEl>
                                          <p:spTgt spid="1034"/>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1000"/>
                                        <p:tgtEl>
                                          <p:spTgt spid="8">
                                            <p:txEl>
                                              <p:pRg st="1" end="1"/>
                                            </p:txEl>
                                          </p:spTgt>
                                        </p:tgtEl>
                                      </p:cBhvr>
                                    </p:animEffect>
                                    <p:anim calcmode="lin" valueType="num">
                                      <p:cBhvr>
                                        <p:cTn id="3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animEffect transition="in" filter="fade">
                                      <p:cBhvr>
                                        <p:cTn id="39" dur="1000"/>
                                        <p:tgtEl>
                                          <p:spTgt spid="8">
                                            <p:txEl>
                                              <p:pRg st="2" end="2"/>
                                            </p:txEl>
                                          </p:spTgt>
                                        </p:tgtEl>
                                      </p:cBhvr>
                                    </p:animEffect>
                                    <p:anim calcmode="lin" valueType="num">
                                      <p:cBhvr>
                                        <p:cTn id="4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xEl>
                                              <p:pRg st="3" end="3"/>
                                            </p:txEl>
                                          </p:spTgt>
                                        </p:tgtEl>
                                        <p:attrNameLst>
                                          <p:attrName>style.visibility</p:attrName>
                                        </p:attrNameLst>
                                      </p:cBhvr>
                                      <p:to>
                                        <p:strVal val="visible"/>
                                      </p:to>
                                    </p:set>
                                    <p:animEffect transition="in" filter="fade">
                                      <p:cBhvr>
                                        <p:cTn id="46" dur="1000"/>
                                        <p:tgtEl>
                                          <p:spTgt spid="8">
                                            <p:txEl>
                                              <p:pRg st="3" end="3"/>
                                            </p:txEl>
                                          </p:spTgt>
                                        </p:tgtEl>
                                      </p:cBhvr>
                                    </p:animEffect>
                                    <p:anim calcmode="lin" valueType="num">
                                      <p:cBhvr>
                                        <p:cTn id="4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vs HTTPS (more)</a:t>
            </a:r>
            <a:endParaRPr lang="en-IN" sz="2400" b="1" dirty="0">
              <a:solidFill>
                <a:schemeClr val="accent2">
                  <a:lumMod val="75000"/>
                </a:schemeClr>
              </a:solidFill>
            </a:endParaRPr>
          </a:p>
        </p:txBody>
      </p:sp>
      <p:sp>
        <p:nvSpPr>
          <p:cNvPr id="8" name="Content Placeholder 3"/>
          <p:cNvSpPr txBox="true"/>
          <p:nvPr/>
        </p:nvSpPr>
        <p:spPr>
          <a:xfrm>
            <a:off x="185536" y="1456928"/>
            <a:ext cx="5579160" cy="5035312"/>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Clr>
                <a:schemeClr val="accent2">
                  <a:lumMod val="75000"/>
                </a:schemeClr>
              </a:buClr>
            </a:pPr>
            <a:r>
              <a:rPr lang="en-US" sz="2400" dirty="0"/>
              <a:t>HTTP + TLS -&gt; Encrypted</a:t>
            </a:r>
            <a:endParaRPr lang="en-US" sz="2400" dirty="0"/>
          </a:p>
          <a:p>
            <a:pPr>
              <a:buClr>
                <a:schemeClr val="accent2">
                  <a:lumMod val="75000"/>
                </a:schemeClr>
              </a:buClr>
            </a:pPr>
            <a:r>
              <a:rPr lang="en-US" sz="2400" dirty="0"/>
              <a:t>Uses port no. 443 for data communication.</a:t>
            </a:r>
            <a:endParaRPr lang="en-US" sz="2400" dirty="0"/>
          </a:p>
          <a:p>
            <a:pPr>
              <a:buClr>
                <a:schemeClr val="accent2">
                  <a:lumMod val="75000"/>
                </a:schemeClr>
              </a:buClr>
            </a:pPr>
            <a:r>
              <a:rPr lang="en-US" sz="2400" dirty="0"/>
              <a:t>HTTPS is based on </a:t>
            </a:r>
            <a:r>
              <a:rPr lang="en-US" sz="2400" dirty="0" smtClean="0"/>
              <a:t>public/private–key </a:t>
            </a:r>
            <a:r>
              <a:rPr lang="en-US" sz="2400" dirty="0"/>
              <a:t>cryptography.</a:t>
            </a:r>
            <a:endParaRPr lang="en-US" sz="2400" dirty="0"/>
          </a:p>
          <a:p>
            <a:pPr lvl="1">
              <a:buClr>
                <a:schemeClr val="accent2">
                  <a:lumMod val="75000"/>
                </a:schemeClr>
              </a:buClr>
            </a:pPr>
            <a:r>
              <a:rPr lang="en-US" sz="2200" dirty="0"/>
              <a:t>The public key is used for encryption</a:t>
            </a:r>
            <a:endParaRPr lang="en-US" sz="2200" dirty="0"/>
          </a:p>
          <a:p>
            <a:pPr lvl="1">
              <a:buClr>
                <a:schemeClr val="accent2">
                  <a:lumMod val="75000"/>
                </a:schemeClr>
              </a:buClr>
            </a:pPr>
            <a:r>
              <a:rPr lang="en-US" sz="2200" dirty="0"/>
              <a:t>The secret private key is required for decryption.</a:t>
            </a:r>
            <a:endParaRPr lang="en-US" sz="2200" dirty="0"/>
          </a:p>
          <a:p>
            <a:pPr>
              <a:buClr>
                <a:schemeClr val="accent2">
                  <a:lumMod val="75000"/>
                </a:schemeClr>
              </a:buClr>
            </a:pPr>
            <a:r>
              <a:rPr lang="en-US" sz="2400" dirty="0"/>
              <a:t>SSL certificate is a web server’s digital certificate issued by a third party CA.</a:t>
            </a:r>
            <a:endParaRPr lang="en-US" sz="2400" dirty="0"/>
          </a:p>
          <a:p>
            <a:pPr lvl="1">
              <a:buClr>
                <a:schemeClr val="accent2">
                  <a:lumMod val="75000"/>
                </a:schemeClr>
              </a:buClr>
            </a:pPr>
            <a:r>
              <a:rPr lang="en-US" sz="2200" dirty="0"/>
              <a:t>Create an encrypted connection and establish trust.</a:t>
            </a:r>
            <a:endParaRPr lang="en-US" sz="2200" dirty="0"/>
          </a:p>
          <a:p>
            <a:pPr>
              <a:buClr>
                <a:schemeClr val="accent2">
                  <a:lumMod val="75000"/>
                </a:schemeClr>
              </a:buClr>
            </a:pPr>
            <a:r>
              <a:rPr lang="en-US" sz="2400" dirty="0"/>
              <a:t>Is my certificate SSL or TLS</a:t>
            </a:r>
            <a:r>
              <a:rPr lang="en-US" sz="2400" dirty="0" smtClean="0"/>
              <a:t>?</a:t>
            </a:r>
            <a:endParaRPr lang="en-US" sz="2400" dirty="0"/>
          </a:p>
        </p:txBody>
      </p:sp>
      <p:pic>
        <p:nvPicPr>
          <p:cNvPr id="2050" name="Picture 2"/>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5870712" y="1513221"/>
            <a:ext cx="4561394" cy="2945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How does SSL works?</a:t>
            </a:r>
            <a:endParaRPr lang="en-IN" sz="2400" b="1" dirty="0">
              <a:solidFill>
                <a:schemeClr val="accent2">
                  <a:lumMod val="75000"/>
                </a:schemeClr>
              </a:solidFill>
            </a:endParaRPr>
          </a:p>
        </p:txBody>
      </p:sp>
      <p:sp>
        <p:nvSpPr>
          <p:cNvPr id="8" name="Content Placeholder 3"/>
          <p:cNvSpPr txBox="true"/>
          <p:nvPr/>
        </p:nvSpPr>
        <p:spPr>
          <a:xfrm>
            <a:off x="185536" y="1456927"/>
            <a:ext cx="5910464" cy="5165941"/>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sz="2000" dirty="0"/>
              <a:t>Step 1: Browser requests secure pages (HTTPS) from a server.</a:t>
            </a:r>
            <a:endParaRPr lang="en-US" sz="2000" dirty="0"/>
          </a:p>
          <a:p>
            <a:pPr algn="just">
              <a:buClr>
                <a:schemeClr val="accent2">
                  <a:lumMod val="75000"/>
                </a:schemeClr>
              </a:buClr>
            </a:pPr>
            <a:r>
              <a:rPr lang="en-US" sz="2000" dirty="0"/>
              <a:t>Step 2: Server sends its public key with its SSL certificate (digitally signed by a third party – CA).</a:t>
            </a:r>
            <a:endParaRPr lang="en-US" sz="2000" dirty="0"/>
          </a:p>
          <a:p>
            <a:pPr algn="just">
              <a:buClr>
                <a:schemeClr val="accent2">
                  <a:lumMod val="75000"/>
                </a:schemeClr>
              </a:buClr>
            </a:pPr>
            <a:r>
              <a:rPr lang="en-US" sz="2000" dirty="0"/>
              <a:t>Step 3: On receipt of certificate, browser verifies issuer’s digital signature. (green padlock key)</a:t>
            </a:r>
            <a:endParaRPr lang="en-US" sz="2000" dirty="0"/>
          </a:p>
          <a:p>
            <a:pPr algn="just">
              <a:buClr>
                <a:schemeClr val="accent2">
                  <a:lumMod val="75000"/>
                </a:schemeClr>
              </a:buClr>
            </a:pPr>
            <a:r>
              <a:rPr lang="en-US" sz="2000" dirty="0"/>
              <a:t>Step 4: Browser creates a symmetric key (shared key), keeps one and gives a copy to server. Encrypts it using server’s public key.</a:t>
            </a:r>
            <a:endParaRPr lang="en-US" sz="2000" dirty="0"/>
          </a:p>
          <a:p>
            <a:pPr algn="just">
              <a:buClr>
                <a:schemeClr val="accent2">
                  <a:lumMod val="75000"/>
                </a:schemeClr>
              </a:buClr>
            </a:pPr>
            <a:r>
              <a:rPr lang="en-US" sz="2000" dirty="0"/>
              <a:t>Step 5: On receipt of encrypted secret key, decrypts it using its private key and gets browser’s secret key</a:t>
            </a:r>
            <a:r>
              <a:rPr lang="en-US" sz="2000" dirty="0" smtClean="0"/>
              <a:t>.</a:t>
            </a:r>
            <a:endParaRPr lang="en-US" sz="2000" dirty="0"/>
          </a:p>
        </p:txBody>
      </p:sp>
      <p:sp>
        <p:nvSpPr>
          <p:cNvPr id="9" name="Content Placeholder 3"/>
          <p:cNvSpPr txBox="true"/>
          <p:nvPr/>
        </p:nvSpPr>
        <p:spPr>
          <a:xfrm>
            <a:off x="5881111" y="1489058"/>
            <a:ext cx="4744279"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sz="2400" dirty="0"/>
              <a:t>Asymmetric and Symmetric key algorithms work together.</a:t>
            </a:r>
            <a:endParaRPr lang="en-US" sz="2400" dirty="0"/>
          </a:p>
          <a:p>
            <a:pPr algn="just">
              <a:buClr>
                <a:schemeClr val="accent2">
                  <a:lumMod val="75000"/>
                </a:schemeClr>
              </a:buClr>
            </a:pPr>
            <a:r>
              <a:rPr lang="en-US" sz="2400" dirty="0"/>
              <a:t>Asymmetric key algorithm – verify identity of the owner &amp; its public key -&gt; Establish trust.</a:t>
            </a:r>
            <a:endParaRPr lang="en-US" sz="2400" dirty="0"/>
          </a:p>
          <a:p>
            <a:pPr algn="just">
              <a:buClr>
                <a:schemeClr val="accent2">
                  <a:lumMod val="75000"/>
                </a:schemeClr>
              </a:buClr>
            </a:pPr>
            <a:r>
              <a:rPr lang="en-US" sz="2400" dirty="0"/>
              <a:t>Once connection is established, Symmetric key algorithm is used to encrypt and decrypt the traffic</a:t>
            </a:r>
            <a:r>
              <a:rPr lang="en-US" sz="2400"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How does SSL works</a:t>
            </a:r>
            <a:r>
              <a:rPr lang="en-IN" sz="2400" b="1" dirty="0" smtClean="0">
                <a:solidFill>
                  <a:schemeClr val="accent2">
                    <a:lumMod val="75000"/>
                  </a:schemeClr>
                </a:solidFill>
              </a:rPr>
              <a:t>? (more)</a:t>
            </a:r>
            <a:endParaRPr lang="en-IN" sz="2400" b="1" dirty="0">
              <a:solidFill>
                <a:schemeClr val="accent2">
                  <a:lumMod val="75000"/>
                </a:schemeClr>
              </a:solidFill>
            </a:endParaRPr>
          </a:p>
        </p:txBody>
      </p:sp>
      <p:pic>
        <p:nvPicPr>
          <p:cNvPr id="3074" name="Picture 2"/>
          <p:cNvPicPr>
            <a:picLocks noChangeAspect="true" noChangeArrowheads="true"/>
          </p:cNvPicPr>
          <p:nvPr/>
        </p:nvPicPr>
        <p:blipFill rotWithShape="true">
          <a:blip r:embed="rId2" cstate="print">
            <a:extLst>
              <a:ext uri="{28A0092B-C50C-407E-A947-70E740481C1C}">
                <a14:useLocalDpi xmlns:a14="http://schemas.microsoft.com/office/drawing/2010/main" val="false"/>
              </a:ext>
            </a:extLst>
          </a:blip>
          <a:srcRect t="4742"/>
          <a:stretch>
            <a:fillRect/>
          </a:stretch>
        </p:blipFill>
        <p:spPr bwMode="auto">
          <a:xfrm>
            <a:off x="92764" y="2014336"/>
            <a:ext cx="11982450" cy="4436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Benefits of HTTPS over HTTP using SSL Certificates</a:t>
            </a:r>
            <a:endParaRPr lang="en-IN" sz="2400" b="1" dirty="0">
              <a:solidFill>
                <a:schemeClr val="accent2">
                  <a:lumMod val="75000"/>
                </a:schemeClr>
              </a:solidFill>
            </a:endParaRPr>
          </a:p>
        </p:txBody>
      </p:sp>
      <p:sp>
        <p:nvSpPr>
          <p:cNvPr id="8" name="Content Placeholder 3"/>
          <p:cNvSpPr txBox="true"/>
          <p:nvPr/>
        </p:nvSpPr>
        <p:spPr>
          <a:xfrm>
            <a:off x="384316" y="4081670"/>
            <a:ext cx="7911543" cy="2468979"/>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US" sz="2400" dirty="0"/>
              <a:t>Stronger Google ranking.</a:t>
            </a:r>
            <a:endParaRPr lang="en-US" sz="2400" dirty="0"/>
          </a:p>
          <a:p>
            <a:pPr algn="just">
              <a:buClr>
                <a:schemeClr val="accent2">
                  <a:lumMod val="75000"/>
                </a:schemeClr>
              </a:buClr>
            </a:pPr>
            <a:r>
              <a:rPr lang="en-US" sz="2400" dirty="0"/>
              <a:t>Updated browser labels.</a:t>
            </a:r>
            <a:endParaRPr lang="en-US" sz="2400" dirty="0"/>
          </a:p>
          <a:p>
            <a:pPr algn="just">
              <a:buClr>
                <a:schemeClr val="accent2">
                  <a:lumMod val="75000"/>
                </a:schemeClr>
              </a:buClr>
            </a:pPr>
            <a:r>
              <a:rPr lang="en-US" sz="2400" dirty="0"/>
              <a:t>Improved security.</a:t>
            </a:r>
            <a:endParaRPr lang="en-US" sz="2400" dirty="0"/>
          </a:p>
          <a:p>
            <a:pPr algn="just">
              <a:buClr>
                <a:schemeClr val="accent2">
                  <a:lumMod val="75000"/>
                </a:schemeClr>
              </a:buClr>
            </a:pPr>
            <a:r>
              <a:rPr lang="en-US" sz="2400" dirty="0"/>
              <a:t>Increased customer confidence / safer experience.</a:t>
            </a:r>
            <a:endParaRPr lang="en-US" sz="2400" dirty="0"/>
          </a:p>
          <a:p>
            <a:pPr algn="just">
              <a:buClr>
                <a:schemeClr val="accent2">
                  <a:lumMod val="75000"/>
                </a:schemeClr>
              </a:buClr>
            </a:pPr>
            <a:r>
              <a:rPr lang="en-US" sz="2400" dirty="0"/>
              <a:t>Build customer trust and improve conversions</a:t>
            </a:r>
            <a:r>
              <a:rPr lang="en-US" sz="2400" dirty="0" smtClean="0"/>
              <a:t>.</a:t>
            </a:r>
            <a:endParaRPr lang="en-US" sz="2400" dirty="0"/>
          </a:p>
        </p:txBody>
      </p:sp>
      <p:pic>
        <p:nvPicPr>
          <p:cNvPr id="4098" name="Picture 2"/>
          <p:cNvPicPr>
            <a:picLocks noChangeAspect="true" noChangeArrowheads="true"/>
          </p:cNvPicPr>
          <p:nvPr/>
        </p:nvPicPr>
        <p:blipFill rotWithShape="true">
          <a:blip r:embed="rId2" cstate="print">
            <a:extLst>
              <a:ext uri="{28A0092B-C50C-407E-A947-70E740481C1C}">
                <a14:useLocalDpi xmlns:a14="http://schemas.microsoft.com/office/drawing/2010/main" val="false"/>
              </a:ext>
            </a:extLst>
          </a:blip>
          <a:srcRect t="19903" b="17203"/>
          <a:stretch>
            <a:fillRect/>
          </a:stretch>
        </p:blipFill>
        <p:spPr bwMode="auto">
          <a:xfrm>
            <a:off x="393111" y="1705581"/>
            <a:ext cx="5097970" cy="1872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013844" cy="646331"/>
          </a:xfrm>
          <a:prstGeom prst="rect">
            <a:avLst/>
          </a:prstGeom>
        </p:spPr>
        <p:txBody>
          <a:bodyPr wrap="square">
            <a:spAutoFit/>
          </a:bodyPr>
          <a:lstStyle/>
          <a:p>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p:cNvSpPr/>
          <p:nvPr/>
        </p:nvSpPr>
        <p:spPr>
          <a:xfrm>
            <a:off x="4781916" y="3642664"/>
            <a:ext cx="69158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21" name="Rectangle 20"/>
          <p:cNvSpPr/>
          <p:nvPr/>
        </p:nvSpPr>
        <p:spPr>
          <a:xfrm>
            <a:off x="4781916" y="4040269"/>
            <a:ext cx="6575197" cy="461665"/>
          </a:xfrm>
          <a:prstGeom prst="rect">
            <a:avLst/>
          </a:prstGeom>
        </p:spPr>
        <p:txBody>
          <a:bodyPr wrap="square">
            <a:spAutoFit/>
          </a:bodyPr>
          <a:lstStyle/>
          <a:p>
            <a:pPr algn="just"/>
            <a:r>
              <a:rPr lang="en-US" sz="2400" b="1" dirty="0">
                <a:solidFill>
                  <a:srgbClr val="0070C0"/>
                </a:solidFill>
              </a:rPr>
              <a:t>Department of Computer Science and Engineering</a:t>
            </a:r>
            <a:endParaRPr lang="en-IN" sz="2400" b="1" dirty="0">
              <a:solidFill>
                <a:srgbClr val="0070C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pPr algn="just"/>
            <a:r>
              <a:rPr lang="en-US" sz="3600" b="1" cap="all" dirty="0">
                <a:solidFill>
                  <a:schemeClr val="accent2">
                    <a:lumMod val="75000"/>
                  </a:schemeClr>
                </a:solidFill>
              </a:rPr>
              <a:t>COMPUTER NETWORKS</a:t>
            </a:r>
            <a:endParaRPr lang="en-US" sz="3600" b="1" cap="all" dirty="0">
              <a:solidFill>
                <a:schemeClr val="accent2">
                  <a:lumMod val="75000"/>
                </a:schemeClr>
              </a:solidFill>
            </a:endParaRPr>
          </a:p>
        </p:txBody>
      </p:sp>
      <p:sp>
        <p:nvSpPr>
          <p:cNvPr id="13" name="Rectangle 12"/>
          <p:cNvSpPr/>
          <p:nvPr/>
        </p:nvSpPr>
        <p:spPr>
          <a:xfrm>
            <a:off x="598883" y="2888778"/>
            <a:ext cx="7497214" cy="646331"/>
          </a:xfrm>
          <a:prstGeom prst="rect">
            <a:avLst/>
          </a:prstGeom>
        </p:spPr>
        <p:txBody>
          <a:bodyPr wrap="square">
            <a:spAutoFit/>
          </a:bodyPr>
          <a:lstStyle/>
          <a:p>
            <a:pPr algn="just"/>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rgbClr val="0070C0"/>
                </a:solidFill>
              </a:rPr>
              <a:t>Department of Computer Science and Engineering</a:t>
            </a:r>
            <a:endParaRPr lang="en-IN" sz="2000" b="1" dirty="0">
              <a:solidFill>
                <a:srgbClr val="0070C0"/>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Some Network Apps</a:t>
            </a:r>
            <a:endParaRPr lang="en-IN" sz="2400" b="1" dirty="0">
              <a:solidFill>
                <a:schemeClr val="accent2">
                  <a:lumMod val="75000"/>
                </a:schemeClr>
              </a:solidFill>
            </a:endParaRPr>
          </a:p>
        </p:txBody>
      </p: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Content Placeholder 3"/>
          <p:cNvSpPr txBox="true"/>
          <p:nvPr/>
        </p:nvSpPr>
        <p:spPr>
          <a:xfrm>
            <a:off x="185536" y="1456928"/>
            <a:ext cx="438646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46075" indent="-332105" algn="just">
              <a:buClr>
                <a:schemeClr val="accent2">
                  <a:lumMod val="75000"/>
                </a:schemeClr>
              </a:buClr>
            </a:pPr>
            <a:r>
              <a:rPr lang="en-US" altLang="en-US" sz="2400" dirty="0">
                <a:ea typeface="MS PGothic" panose="020B0600070205080204" pitchFamily="34" charset="-128"/>
              </a:rPr>
              <a:t>social networking</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a:ea typeface="MS PGothic" panose="020B0600070205080204" pitchFamily="34" charset="-128"/>
              </a:rPr>
              <a:t>Web</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a:ea typeface="MS PGothic" panose="020B0600070205080204" pitchFamily="34" charset="-128"/>
              </a:rPr>
              <a:t>text messaging</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smtClean="0">
                <a:ea typeface="MS PGothic" panose="020B0600070205080204" pitchFamily="34" charset="-128"/>
              </a:rPr>
              <a:t>e–mail</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smtClean="0">
                <a:ea typeface="MS PGothic" panose="020B0600070205080204" pitchFamily="34" charset="-128"/>
              </a:rPr>
              <a:t>multi–user </a:t>
            </a:r>
            <a:r>
              <a:rPr lang="en-US" altLang="en-US" sz="2400" dirty="0">
                <a:ea typeface="MS PGothic" panose="020B0600070205080204" pitchFamily="34" charset="-128"/>
              </a:rPr>
              <a:t>network games</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a:ea typeface="MS PGothic" panose="020B0600070205080204" pitchFamily="34" charset="-128"/>
              </a:rPr>
              <a:t>streaming stored video (YouTube, Hulu, Netflix) </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a:ea typeface="MS PGothic" panose="020B0600070205080204" pitchFamily="34" charset="-128"/>
              </a:rPr>
              <a:t>P2P file sharing</a:t>
            </a:r>
            <a:endParaRPr lang="en-US" altLang="en-US" sz="2400" dirty="0">
              <a:ea typeface="MS PGothic" panose="020B0600070205080204" pitchFamily="34" charset="-128"/>
            </a:endParaRPr>
          </a:p>
          <a:p>
            <a:pPr algn="just">
              <a:buClr>
                <a:schemeClr val="accent2">
                  <a:lumMod val="75000"/>
                </a:schemeClr>
              </a:buClr>
            </a:pPr>
            <a:endParaRPr lang="en-US" dirty="0"/>
          </a:p>
        </p:txBody>
      </p:sp>
      <p:sp>
        <p:nvSpPr>
          <p:cNvPr id="9" name="Content Placeholder 3"/>
          <p:cNvSpPr txBox="true"/>
          <p:nvPr/>
        </p:nvSpPr>
        <p:spPr>
          <a:xfrm>
            <a:off x="4999204" y="1456928"/>
            <a:ext cx="4386464" cy="3459623"/>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46075" indent="-332105" algn="just">
              <a:buClr>
                <a:schemeClr val="accent2">
                  <a:lumMod val="75000"/>
                </a:schemeClr>
              </a:buClr>
            </a:pPr>
            <a:r>
              <a:rPr lang="en-US" altLang="en-US" sz="2400" dirty="0">
                <a:ea typeface="MS PGothic" panose="020B0600070205080204" pitchFamily="34" charset="-128"/>
              </a:rPr>
              <a:t>voice over IP (e.g., Skype)</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smtClean="0">
                <a:ea typeface="MS PGothic" panose="020B0600070205080204" pitchFamily="34" charset="-128"/>
              </a:rPr>
              <a:t>real–time </a:t>
            </a:r>
            <a:r>
              <a:rPr lang="en-US" altLang="en-US" sz="2400" dirty="0">
                <a:ea typeface="MS PGothic" panose="020B0600070205080204" pitchFamily="34" charset="-128"/>
              </a:rPr>
              <a:t>video conferencing</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a:ea typeface="MS PGothic" panose="020B0600070205080204" pitchFamily="34" charset="-128"/>
              </a:rPr>
              <a:t>Internet search</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a:ea typeface="MS PGothic" panose="020B0600070205080204" pitchFamily="34" charset="-128"/>
              </a:rPr>
              <a:t>remote login</a:t>
            </a:r>
            <a:endParaRPr lang="en-US" altLang="en-US" sz="2400" dirty="0">
              <a:ea typeface="MS PGothic" panose="020B0600070205080204" pitchFamily="34" charset="-128"/>
            </a:endParaRPr>
          </a:p>
          <a:p>
            <a:pPr marL="346075" indent="-332105" algn="just">
              <a:buClr>
                <a:schemeClr val="accent2">
                  <a:lumMod val="75000"/>
                </a:schemeClr>
              </a:buClr>
            </a:pPr>
            <a:r>
              <a:rPr lang="en-US" altLang="en-US" sz="2400" dirty="0">
                <a:ea typeface="MS PGothic" panose="020B0600070205080204" pitchFamily="34" charset="-128"/>
              </a:rPr>
              <a:t>…</a:t>
            </a:r>
            <a:endParaRPr lang="en-US" altLang="en-US" sz="2400" dirty="0">
              <a:ea typeface="MS PGothic" panose="020B0600070205080204" pitchFamily="34" charset="-128"/>
            </a:endParaRPr>
          </a:p>
          <a:p>
            <a:pPr marL="13970" indent="0" algn="just">
              <a:buClr>
                <a:schemeClr val="accent2">
                  <a:lumMod val="75000"/>
                </a:schemeClr>
              </a:buClr>
              <a:buNone/>
            </a:pP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Cookies</a:t>
            </a:r>
            <a:endParaRPr lang="en-IN" sz="2400" b="1" dirty="0">
              <a:solidFill>
                <a:schemeClr val="accent2">
                  <a:lumMod val="75000"/>
                </a:schemeClr>
              </a:solidFill>
            </a:endParaRPr>
          </a:p>
        </p:txBody>
      </p:sp>
      <p:sp>
        <p:nvSpPr>
          <p:cNvPr id="8" name="Content Placeholder 3"/>
          <p:cNvSpPr txBox="true"/>
          <p:nvPr/>
        </p:nvSpPr>
        <p:spPr>
          <a:xfrm>
            <a:off x="185536" y="1456928"/>
            <a:ext cx="5102081" cy="2571729"/>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pPr>
            <a:r>
              <a:rPr lang="en-IN" sz="2400" dirty="0"/>
              <a:t>Website/HTTP/Internet cookies</a:t>
            </a:r>
            <a:endParaRPr lang="en-IN" sz="2400" dirty="0"/>
          </a:p>
          <a:p>
            <a:pPr algn="just">
              <a:buClr>
                <a:schemeClr val="accent2">
                  <a:lumMod val="75000"/>
                </a:schemeClr>
              </a:buClr>
            </a:pPr>
            <a:r>
              <a:rPr lang="en-US" sz="2400" dirty="0"/>
              <a:t>Piece of data from a specific website</a:t>
            </a:r>
            <a:endParaRPr lang="en-US" altLang="en-US" sz="2400" dirty="0"/>
          </a:p>
          <a:p>
            <a:pPr algn="just">
              <a:buClr>
                <a:schemeClr val="accent2">
                  <a:lumMod val="75000"/>
                </a:schemeClr>
              </a:buClr>
            </a:pPr>
            <a:r>
              <a:rPr lang="en-US" sz="2400" dirty="0"/>
              <a:t>Stored on a user’s computer</a:t>
            </a:r>
            <a:endParaRPr lang="en-US" sz="2400" dirty="0"/>
          </a:p>
          <a:p>
            <a:pPr algn="just">
              <a:buClr>
                <a:schemeClr val="accent2">
                  <a:lumMod val="75000"/>
                </a:schemeClr>
              </a:buClr>
            </a:pPr>
            <a:r>
              <a:rPr lang="en-US" sz="2400" dirty="0"/>
              <a:t>Allows sites to keep track of users</a:t>
            </a:r>
            <a:endParaRPr lang="en-US" sz="2400" dirty="0"/>
          </a:p>
          <a:p>
            <a:pPr algn="just">
              <a:buClr>
                <a:schemeClr val="accent2">
                  <a:lumMod val="75000"/>
                </a:schemeClr>
              </a:buClr>
            </a:pPr>
            <a:r>
              <a:rPr lang="en-US" sz="2400" dirty="0" err="1"/>
              <a:t>Eg</a:t>
            </a:r>
            <a:r>
              <a:rPr lang="en-US" sz="2400" dirty="0"/>
              <a:t>: language selection</a:t>
            </a:r>
            <a:endParaRPr lang="en-US" sz="2400" dirty="0"/>
          </a:p>
        </p:txBody>
      </p:sp>
      <p:pic>
        <p:nvPicPr>
          <p:cNvPr id="2050" name="Picture 2"/>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185536" y="4195457"/>
            <a:ext cx="4487958" cy="21650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true" noChangeArrowheads="true"/>
          </p:cNvPicPr>
          <p:nvPr/>
        </p:nvPicPr>
        <p:blipFill rotWithShape="true">
          <a:blip r:embed="rId3" cstate="print">
            <a:extLst>
              <a:ext uri="{28A0092B-C50C-407E-A947-70E740481C1C}">
                <a14:useLocalDpi xmlns:a14="http://schemas.microsoft.com/office/drawing/2010/main" val="false"/>
              </a:ext>
            </a:extLst>
          </a:blip>
          <a:srcRect l="2211" t="29315" r="14311" b="7342"/>
          <a:stretch>
            <a:fillRect/>
          </a:stretch>
        </p:blipFill>
        <p:spPr bwMode="auto">
          <a:xfrm>
            <a:off x="5120620" y="4195457"/>
            <a:ext cx="4360568" cy="216508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true" noChangeArrowheads="true"/>
          </p:cNvPicPr>
          <p:nvPr/>
        </p:nvPicPr>
        <p:blipFill>
          <a:blip r:embed="rId4" cstate="print">
            <a:extLst>
              <a:ext uri="{28A0092B-C50C-407E-A947-70E740481C1C}">
                <a14:useLocalDpi xmlns:a14="http://schemas.microsoft.com/office/drawing/2010/main" val="false"/>
              </a:ext>
            </a:extLst>
          </a:blip>
          <a:srcRect/>
          <a:stretch>
            <a:fillRect/>
          </a:stretch>
        </p:blipFill>
        <p:spPr bwMode="auto">
          <a:xfrm>
            <a:off x="6154729" y="1513221"/>
            <a:ext cx="2142297" cy="2142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wipe(down)">
                                      <p:cBhvr>
                                        <p:cTn id="14" dur="580">
                                          <p:stCondLst>
                                            <p:cond delay="0"/>
                                          </p:stCondLst>
                                        </p:cTn>
                                        <p:tgtEl>
                                          <p:spTgt spid="2052"/>
                                        </p:tgtEl>
                                      </p:cBhvr>
                                    </p:animEffect>
                                    <p:anim calcmode="lin" valueType="num">
                                      <p:cBhvr>
                                        <p:cTn id="15" dur="1822" tmFilter="0,0; 0.14,0.36; 0.43,0.73; 0.71,0.91; 1.0,1.0">
                                          <p:stCondLst>
                                            <p:cond delay="0"/>
                                          </p:stCondLst>
                                        </p:cTn>
                                        <p:tgtEl>
                                          <p:spTgt spid="205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05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05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05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052"/>
                                        </p:tgtEl>
                                        <p:attrNameLst>
                                          <p:attrName>ppt_y</p:attrName>
                                        </p:attrNameLst>
                                      </p:cBhvr>
                                      <p:tavLst>
                                        <p:tav tm="0" fmla="#ppt_y-sin(pi*$)/81">
                                          <p:val>
                                            <p:fltVal val="0"/>
                                          </p:val>
                                        </p:tav>
                                        <p:tav tm="100000">
                                          <p:val>
                                            <p:fltVal val="1"/>
                                          </p:val>
                                        </p:tav>
                                      </p:tavLst>
                                    </p:anim>
                                    <p:animScale>
                                      <p:cBhvr>
                                        <p:cTn id="20" dur="26">
                                          <p:stCondLst>
                                            <p:cond delay="650"/>
                                          </p:stCondLst>
                                        </p:cTn>
                                        <p:tgtEl>
                                          <p:spTgt spid="2052"/>
                                        </p:tgtEl>
                                      </p:cBhvr>
                                      <p:to x="100000" y="60000"/>
                                    </p:animScale>
                                    <p:animScale>
                                      <p:cBhvr>
                                        <p:cTn id="21" dur="166" decel="50000">
                                          <p:stCondLst>
                                            <p:cond delay="676"/>
                                          </p:stCondLst>
                                        </p:cTn>
                                        <p:tgtEl>
                                          <p:spTgt spid="2052"/>
                                        </p:tgtEl>
                                      </p:cBhvr>
                                      <p:to x="100000" y="100000"/>
                                    </p:animScale>
                                    <p:animScale>
                                      <p:cBhvr>
                                        <p:cTn id="22" dur="26">
                                          <p:stCondLst>
                                            <p:cond delay="1312"/>
                                          </p:stCondLst>
                                        </p:cTn>
                                        <p:tgtEl>
                                          <p:spTgt spid="2052"/>
                                        </p:tgtEl>
                                      </p:cBhvr>
                                      <p:to x="100000" y="80000"/>
                                    </p:animScale>
                                    <p:animScale>
                                      <p:cBhvr>
                                        <p:cTn id="23" dur="166" decel="50000">
                                          <p:stCondLst>
                                            <p:cond delay="1338"/>
                                          </p:stCondLst>
                                        </p:cTn>
                                        <p:tgtEl>
                                          <p:spTgt spid="2052"/>
                                        </p:tgtEl>
                                      </p:cBhvr>
                                      <p:to x="100000" y="100000"/>
                                    </p:animScale>
                                    <p:animScale>
                                      <p:cBhvr>
                                        <p:cTn id="24" dur="26">
                                          <p:stCondLst>
                                            <p:cond delay="1642"/>
                                          </p:stCondLst>
                                        </p:cTn>
                                        <p:tgtEl>
                                          <p:spTgt spid="2052"/>
                                        </p:tgtEl>
                                      </p:cBhvr>
                                      <p:to x="100000" y="90000"/>
                                    </p:animScale>
                                    <p:animScale>
                                      <p:cBhvr>
                                        <p:cTn id="25" dur="166" decel="50000">
                                          <p:stCondLst>
                                            <p:cond delay="1668"/>
                                          </p:stCondLst>
                                        </p:cTn>
                                        <p:tgtEl>
                                          <p:spTgt spid="2052"/>
                                        </p:tgtEl>
                                      </p:cBhvr>
                                      <p:to x="100000" y="100000"/>
                                    </p:animScale>
                                    <p:animScale>
                                      <p:cBhvr>
                                        <p:cTn id="26" dur="26">
                                          <p:stCondLst>
                                            <p:cond delay="1808"/>
                                          </p:stCondLst>
                                        </p:cTn>
                                        <p:tgtEl>
                                          <p:spTgt spid="2052"/>
                                        </p:tgtEl>
                                      </p:cBhvr>
                                      <p:to x="100000" y="95000"/>
                                    </p:animScale>
                                    <p:animScale>
                                      <p:cBhvr>
                                        <p:cTn id="27" dur="166" decel="50000">
                                          <p:stCondLst>
                                            <p:cond delay="1834"/>
                                          </p:stCondLst>
                                        </p:cTn>
                                        <p:tgtEl>
                                          <p:spTgt spid="2052"/>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1000"/>
                                        <p:tgtEl>
                                          <p:spTgt spid="8">
                                            <p:txEl>
                                              <p:pRg st="0" end="0"/>
                                            </p:txEl>
                                          </p:spTgt>
                                        </p:tgtEl>
                                      </p:cBhvr>
                                    </p:animEffect>
                                    <p:anim calcmode="lin" valueType="num">
                                      <p:cBhvr>
                                        <p:cTn id="3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animEffect transition="in" filter="fade">
                                      <p:cBhvr>
                                        <p:cTn id="39" dur="1000"/>
                                        <p:tgtEl>
                                          <p:spTgt spid="8">
                                            <p:txEl>
                                              <p:pRg st="1" end="1"/>
                                            </p:txEl>
                                          </p:spTgt>
                                        </p:tgtEl>
                                      </p:cBhvr>
                                    </p:animEffect>
                                    <p:anim calcmode="lin" valueType="num">
                                      <p:cBhvr>
                                        <p:cTn id="4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xEl>
                                              <p:pRg st="2" end="2"/>
                                            </p:txEl>
                                          </p:spTgt>
                                        </p:tgtEl>
                                        <p:attrNameLst>
                                          <p:attrName>style.visibility</p:attrName>
                                        </p:attrNameLst>
                                      </p:cBhvr>
                                      <p:to>
                                        <p:strVal val="visible"/>
                                      </p:to>
                                    </p:set>
                                    <p:animEffect transition="in" filter="fade">
                                      <p:cBhvr>
                                        <p:cTn id="46" dur="1000"/>
                                        <p:tgtEl>
                                          <p:spTgt spid="8">
                                            <p:txEl>
                                              <p:pRg st="2" end="2"/>
                                            </p:txEl>
                                          </p:spTgt>
                                        </p:tgtEl>
                                      </p:cBhvr>
                                    </p:animEffect>
                                    <p:anim calcmode="lin" valueType="num">
                                      <p:cBhvr>
                                        <p:cTn id="4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8">
                                            <p:txEl>
                                              <p:pRg st="4" end="4"/>
                                            </p:txEl>
                                          </p:spTgt>
                                        </p:tgtEl>
                                        <p:attrNameLst>
                                          <p:attrName>style.visibility</p:attrName>
                                        </p:attrNameLst>
                                      </p:cBhvr>
                                      <p:to>
                                        <p:strVal val="visible"/>
                                      </p:to>
                                    </p:set>
                                    <p:animEffect transition="in" filter="fade">
                                      <p:cBhvr>
                                        <p:cTn id="60" dur="1000"/>
                                        <p:tgtEl>
                                          <p:spTgt spid="8">
                                            <p:txEl>
                                              <p:pRg st="4" end="4"/>
                                            </p:txEl>
                                          </p:spTgt>
                                        </p:tgtEl>
                                      </p:cBhvr>
                                    </p:animEffect>
                                    <p:anim calcmode="lin" valueType="num">
                                      <p:cBhvr>
                                        <p:cTn id="61"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2"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US" altLang="en-US" sz="2400" b="1" dirty="0">
                <a:solidFill>
                  <a:schemeClr val="accent2">
                    <a:lumMod val="75000"/>
                  </a:schemeClr>
                </a:solidFill>
              </a:rPr>
              <a:t>Maintaining user/server state: cookies</a:t>
            </a:r>
            <a:endParaRPr lang="en-IN" sz="2400" b="1" dirty="0">
              <a:solidFill>
                <a:schemeClr val="accent2">
                  <a:lumMod val="75000"/>
                </a:schemeClr>
              </a:solidFill>
            </a:endParaRPr>
          </a:p>
        </p:txBody>
      </p:sp>
      <p:sp>
        <p:nvSpPr>
          <p:cNvPr id="9" name="Rectangle 5"/>
          <p:cNvSpPr txBox="true">
            <a:spLocks noChangeArrowheads="true"/>
          </p:cNvSpPr>
          <p:nvPr/>
        </p:nvSpPr>
        <p:spPr>
          <a:xfrm>
            <a:off x="243981" y="1709896"/>
            <a:ext cx="9459262" cy="23933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73075" indent="-406400">
              <a:lnSpc>
                <a:spcPct val="80000"/>
              </a:lnSpc>
            </a:pPr>
            <a:endParaRPr lang="en-US" altLang="en-US" dirty="0">
              <a:ea typeface="MS PGothic" panose="020B0600070205080204" pitchFamily="34" charset="-128"/>
            </a:endParaRPr>
          </a:p>
        </p:txBody>
      </p:sp>
      <p:sp>
        <p:nvSpPr>
          <p:cNvPr id="7" name="Rectangle 3"/>
          <p:cNvSpPr txBox="true">
            <a:spLocks noChangeArrowheads="true"/>
          </p:cNvSpPr>
          <p:nvPr/>
        </p:nvSpPr>
        <p:spPr>
          <a:xfrm>
            <a:off x="393111" y="1566889"/>
            <a:ext cx="4918622" cy="479415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dirty="0">
                <a:ea typeface="MS PGothic" panose="020B0600070205080204" pitchFamily="34" charset="-128"/>
              </a:rPr>
              <a:t>Recall:  HTTP GET/response interaction is </a:t>
            </a:r>
            <a:r>
              <a:rPr lang="en-US" altLang="en-US" i="1" dirty="0">
                <a:solidFill>
                  <a:srgbClr val="C00000"/>
                </a:solidFill>
                <a:ea typeface="MS PGothic" panose="020B0600070205080204" pitchFamily="34" charset="-128"/>
              </a:rPr>
              <a:t>stateless</a:t>
            </a:r>
            <a:endParaRPr lang="en-US" altLang="en-US" i="1" dirty="0">
              <a:solidFill>
                <a:srgbClr val="C00000"/>
              </a:solidFill>
              <a:ea typeface="MS PGothic" panose="020B0600070205080204" pitchFamily="34" charset="-128"/>
            </a:endParaRPr>
          </a:p>
          <a:p>
            <a:pPr algn="just">
              <a:buClr>
                <a:schemeClr val="accent2">
                  <a:lumMod val="75000"/>
                </a:schemeClr>
              </a:buClr>
            </a:pPr>
            <a:r>
              <a:rPr lang="en-US" altLang="en-US" sz="2400" dirty="0">
                <a:ea typeface="MS PGothic" panose="020B0600070205080204" pitchFamily="34" charset="-128"/>
              </a:rPr>
              <a:t>no notion of </a:t>
            </a:r>
            <a:r>
              <a:rPr lang="en-US" altLang="en-US" sz="2400" dirty="0" smtClean="0">
                <a:ea typeface="MS PGothic" panose="020B0600070205080204" pitchFamily="34" charset="-128"/>
              </a:rPr>
              <a:t>multi–step </a:t>
            </a:r>
            <a:r>
              <a:rPr lang="en-US" altLang="en-US" sz="2400" dirty="0">
                <a:ea typeface="MS PGothic" panose="020B0600070205080204" pitchFamily="34" charset="-128"/>
              </a:rPr>
              <a:t>exchanges of HTTP messages to complete a Web “transaction” </a:t>
            </a:r>
            <a:endParaRPr lang="en-US" altLang="en-US" sz="24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no need for client/server to track “state” of </a:t>
            </a:r>
            <a:r>
              <a:rPr lang="en-US" altLang="en-US" sz="2200" dirty="0" smtClean="0">
                <a:ea typeface="MS PGothic" panose="020B0600070205080204" pitchFamily="34" charset="-128"/>
              </a:rPr>
              <a:t>multi–step </a:t>
            </a:r>
            <a:r>
              <a:rPr lang="en-US" altLang="en-US" sz="2200" dirty="0">
                <a:ea typeface="MS PGothic" panose="020B0600070205080204" pitchFamily="34" charset="-128"/>
              </a:rPr>
              <a:t>exchange</a:t>
            </a:r>
            <a:endParaRPr lang="en-US" altLang="en-US" sz="22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all HTTP requests are independent of each other</a:t>
            </a:r>
            <a:endParaRPr lang="en-US" altLang="en-US" sz="22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no need for client/server to “recover” from a partially-completed-but-never-completely-completed transaction</a:t>
            </a:r>
            <a:endParaRPr lang="en-US" altLang="en-US" sz="2200" dirty="0">
              <a:ea typeface="MS PGothic" panose="020B0600070205080204" pitchFamily="34" charset="-128"/>
            </a:endParaRPr>
          </a:p>
        </p:txBody>
      </p:sp>
      <p:sp>
        <p:nvSpPr>
          <p:cNvPr id="11" name="TextBox 10"/>
          <p:cNvSpPr txBox="true"/>
          <p:nvPr/>
        </p:nvSpPr>
        <p:spPr>
          <a:xfrm>
            <a:off x="5842365" y="1412573"/>
            <a:ext cx="4098469" cy="769441"/>
          </a:xfrm>
          <a:prstGeom prst="rect">
            <a:avLst/>
          </a:prstGeom>
          <a:noFill/>
        </p:spPr>
        <p:txBody>
          <a:bodyPr wrap="square" rtlCol="0">
            <a:spAutoFit/>
          </a:bodyPr>
          <a:lstStyle/>
          <a:p>
            <a:pPr algn="just"/>
            <a:r>
              <a:rPr lang="en-US" sz="2200" dirty="0">
                <a:solidFill>
                  <a:srgbClr val="0000A3"/>
                </a:solidFill>
              </a:rPr>
              <a:t>a stateful protocol: </a:t>
            </a:r>
            <a:r>
              <a:rPr lang="en-US" sz="2200" dirty="0"/>
              <a:t>client makes two changes to X, or none at all</a:t>
            </a:r>
            <a:endParaRPr lang="en-US" sz="2200" dirty="0"/>
          </a:p>
        </p:txBody>
      </p:sp>
      <p:sp>
        <p:nvSpPr>
          <p:cNvPr id="12" name="Line 15"/>
          <p:cNvSpPr>
            <a:spLocks noChangeShapeType="true"/>
          </p:cNvSpPr>
          <p:nvPr/>
        </p:nvSpPr>
        <p:spPr bwMode="auto">
          <a:xfrm>
            <a:off x="6276925" y="3017155"/>
            <a:ext cx="0" cy="2832100"/>
          </a:xfrm>
          <a:prstGeom prst="line">
            <a:avLst/>
          </a:prstGeom>
          <a:noFill/>
          <a:ln w="9525">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14" name="Line 16"/>
          <p:cNvSpPr>
            <a:spLocks noChangeShapeType="true"/>
          </p:cNvSpPr>
          <p:nvPr/>
        </p:nvSpPr>
        <p:spPr bwMode="auto">
          <a:xfrm>
            <a:off x="7967612" y="3010805"/>
            <a:ext cx="0" cy="2881312"/>
          </a:xfrm>
          <a:prstGeom prst="line">
            <a:avLst/>
          </a:prstGeom>
          <a:noFill/>
          <a:ln w="9525">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15" name="Text Box 37"/>
          <p:cNvSpPr txBox="true">
            <a:spLocks noChangeArrowheads="true"/>
          </p:cNvSpPr>
          <p:nvPr/>
        </p:nvSpPr>
        <p:spPr bwMode="auto">
          <a:xfrm>
            <a:off x="6051500" y="586354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sz="1400">
                <a:solidFill>
                  <a:schemeClr val="bg1">
                    <a:lumMod val="65000"/>
                  </a:schemeClr>
                </a:solidFill>
                <a:latin typeface="+mn-lt"/>
              </a:rPr>
              <a:t>time</a:t>
            </a:r>
            <a:endParaRPr lang="en-US" altLang="en-US" sz="1400">
              <a:solidFill>
                <a:schemeClr val="bg1">
                  <a:lumMod val="65000"/>
                </a:schemeClr>
              </a:solidFill>
              <a:latin typeface="+mn-lt"/>
            </a:endParaRPr>
          </a:p>
        </p:txBody>
      </p:sp>
      <p:sp>
        <p:nvSpPr>
          <p:cNvPr id="16" name="Text Box 38"/>
          <p:cNvSpPr txBox="true">
            <a:spLocks noChangeArrowheads="true"/>
          </p:cNvSpPr>
          <p:nvPr/>
        </p:nvSpPr>
        <p:spPr bwMode="auto">
          <a:xfrm>
            <a:off x="7729487" y="584608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1400">
                <a:solidFill>
                  <a:schemeClr val="bg1">
                    <a:lumMod val="65000"/>
                  </a:schemeClr>
                </a:solidFill>
                <a:latin typeface="+mn-lt"/>
              </a:rPr>
              <a:t>time</a:t>
            </a:r>
            <a:endParaRPr lang="en-US" altLang="en-US" sz="1400">
              <a:solidFill>
                <a:schemeClr val="bg1">
                  <a:lumMod val="65000"/>
                </a:schemeClr>
              </a:solidFill>
              <a:latin typeface="+mn-lt"/>
            </a:endParaRPr>
          </a:p>
        </p:txBody>
      </p:sp>
      <p:grpSp>
        <p:nvGrpSpPr>
          <p:cNvPr id="17" name="Group 43"/>
          <p:cNvGrpSpPr/>
          <p:nvPr/>
        </p:nvGrpSpPr>
        <p:grpSpPr bwMode="auto">
          <a:xfrm>
            <a:off x="7767587" y="2244042"/>
            <a:ext cx="423863" cy="684213"/>
            <a:chOff x="4140" y="429"/>
            <a:chExt cx="1425" cy="2396"/>
          </a:xfrm>
        </p:grpSpPr>
        <p:sp>
          <p:nvSpPr>
            <p:cNvPr id="18" name="Freeform 44"/>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19" name="Rectangle 45"/>
            <p:cNvSpPr>
              <a:spLocks noChangeArrowheads="true"/>
            </p:cNvSpPr>
            <p:nvPr/>
          </p:nvSpPr>
          <p:spPr bwMode="auto">
            <a:xfrm>
              <a:off x="4204" y="429"/>
              <a:ext cx="1051"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20" name="Freeform 46"/>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21" name="Freeform 47"/>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22" name="Rectangle 48"/>
            <p:cNvSpPr>
              <a:spLocks noChangeArrowheads="true"/>
            </p:cNvSpPr>
            <p:nvPr/>
          </p:nvSpPr>
          <p:spPr bwMode="auto">
            <a:xfrm>
              <a:off x="4209" y="690"/>
              <a:ext cx="598"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nvGrpSpPr>
            <p:cNvPr id="23" name="Group 49"/>
            <p:cNvGrpSpPr/>
            <p:nvPr/>
          </p:nvGrpSpPr>
          <p:grpSpPr bwMode="auto">
            <a:xfrm>
              <a:off x="4749" y="668"/>
              <a:ext cx="581" cy="145"/>
              <a:chOff x="614" y="2568"/>
              <a:chExt cx="725" cy="139"/>
            </a:xfrm>
          </p:grpSpPr>
          <p:sp>
            <p:nvSpPr>
              <p:cNvPr id="48" name="AutoShape 50"/>
              <p:cNvSpPr>
                <a:spLocks noChangeArrowheads="true"/>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49" name="AutoShape 51"/>
              <p:cNvSpPr>
                <a:spLocks noChangeArrowheads="true"/>
              </p:cNvSpPr>
              <p:nvPr/>
            </p:nvSpPr>
            <p:spPr bwMode="auto">
              <a:xfrm>
                <a:off x="627" y="2584"/>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sp>
          <p:nvSpPr>
            <p:cNvPr id="24" name="Rectangle 52"/>
            <p:cNvSpPr>
              <a:spLocks noChangeArrowheads="true"/>
            </p:cNvSpPr>
            <p:nvPr/>
          </p:nvSpPr>
          <p:spPr bwMode="auto">
            <a:xfrm>
              <a:off x="4225" y="1018"/>
              <a:ext cx="592"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nvGrpSpPr>
            <p:cNvPr id="25" name="Group 53"/>
            <p:cNvGrpSpPr/>
            <p:nvPr/>
          </p:nvGrpSpPr>
          <p:grpSpPr bwMode="auto">
            <a:xfrm>
              <a:off x="4747" y="994"/>
              <a:ext cx="581" cy="134"/>
              <a:chOff x="614" y="2568"/>
              <a:chExt cx="725" cy="139"/>
            </a:xfrm>
          </p:grpSpPr>
          <p:sp>
            <p:nvSpPr>
              <p:cNvPr id="46" name="AutoShape 54"/>
              <p:cNvSpPr>
                <a:spLocks noChangeArrowheads="true"/>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47" name="AutoShape 55"/>
              <p:cNvSpPr>
                <a:spLocks noChangeArrowheads="true"/>
              </p:cNvSpPr>
              <p:nvPr/>
            </p:nvSpPr>
            <p:spPr bwMode="auto">
              <a:xfrm>
                <a:off x="629" y="2587"/>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sp>
          <p:nvSpPr>
            <p:cNvPr id="26" name="Rectangle 56"/>
            <p:cNvSpPr>
              <a:spLocks noChangeArrowheads="true"/>
            </p:cNvSpPr>
            <p:nvPr/>
          </p:nvSpPr>
          <p:spPr bwMode="auto">
            <a:xfrm>
              <a:off x="4215" y="1357"/>
              <a:ext cx="598"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27" name="Rectangle 57"/>
            <p:cNvSpPr>
              <a:spLocks noChangeArrowheads="true"/>
            </p:cNvSpPr>
            <p:nvPr/>
          </p:nvSpPr>
          <p:spPr bwMode="auto">
            <a:xfrm>
              <a:off x="4225" y="1658"/>
              <a:ext cx="598"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nvGrpSpPr>
            <p:cNvPr id="28" name="Group 58"/>
            <p:cNvGrpSpPr/>
            <p:nvPr/>
          </p:nvGrpSpPr>
          <p:grpSpPr bwMode="auto">
            <a:xfrm>
              <a:off x="4735" y="1627"/>
              <a:ext cx="582" cy="151"/>
              <a:chOff x="614" y="2568"/>
              <a:chExt cx="725" cy="139"/>
            </a:xfrm>
          </p:grpSpPr>
          <p:sp>
            <p:nvSpPr>
              <p:cNvPr id="44" name="AutoShape 59"/>
              <p:cNvSpPr>
                <a:spLocks noChangeArrowheads="true"/>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45" name="AutoShape 60"/>
              <p:cNvSpPr>
                <a:spLocks noChangeArrowheads="true"/>
              </p:cNvSpPr>
              <p:nvPr/>
            </p:nvSpPr>
            <p:spPr bwMode="auto">
              <a:xfrm>
                <a:off x="624" y="2586"/>
                <a:ext cx="698"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sp>
          <p:nvSpPr>
            <p:cNvPr id="29" name="Freeform 61"/>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grpSp>
          <p:nvGrpSpPr>
            <p:cNvPr id="30" name="Group 62"/>
            <p:cNvGrpSpPr/>
            <p:nvPr/>
          </p:nvGrpSpPr>
          <p:grpSpPr bwMode="auto">
            <a:xfrm>
              <a:off x="4739" y="1327"/>
              <a:ext cx="582" cy="139"/>
              <a:chOff x="614" y="2568"/>
              <a:chExt cx="725" cy="139"/>
            </a:xfrm>
          </p:grpSpPr>
          <p:sp>
            <p:nvSpPr>
              <p:cNvPr id="42" name="AutoShape 63"/>
              <p:cNvSpPr>
                <a:spLocks noChangeArrowheads="true"/>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43" name="AutoShape 64"/>
              <p:cNvSpPr>
                <a:spLocks noChangeArrowheads="true"/>
              </p:cNvSpPr>
              <p:nvPr/>
            </p:nvSpPr>
            <p:spPr bwMode="auto">
              <a:xfrm>
                <a:off x="626" y="2587"/>
                <a:ext cx="691"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sp>
          <p:nvSpPr>
            <p:cNvPr id="31" name="Rectangle 65"/>
            <p:cNvSpPr>
              <a:spLocks noChangeArrowheads="true"/>
            </p:cNvSpPr>
            <p:nvPr/>
          </p:nvSpPr>
          <p:spPr bwMode="auto">
            <a:xfrm>
              <a:off x="5250" y="429"/>
              <a:ext cx="69" cy="2290"/>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32" name="Freeform 66"/>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33" name="Freeform 67"/>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34" name="Oval 68"/>
            <p:cNvSpPr>
              <a:spLocks noChangeArrowheads="true"/>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35" name="Freeform 69"/>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a:p>
          </p:txBody>
        </p:sp>
        <p:sp>
          <p:nvSpPr>
            <p:cNvPr id="36" name="AutoShape 70"/>
            <p:cNvSpPr>
              <a:spLocks noChangeArrowheads="true"/>
            </p:cNvSpPr>
            <p:nvPr/>
          </p:nvSpPr>
          <p:spPr bwMode="auto">
            <a:xfrm>
              <a:off x="4140" y="2680"/>
              <a:ext cx="1201" cy="145"/>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37" name="AutoShape 71"/>
            <p:cNvSpPr>
              <a:spLocks noChangeArrowheads="true"/>
            </p:cNvSpPr>
            <p:nvPr/>
          </p:nvSpPr>
          <p:spPr bwMode="auto">
            <a:xfrm>
              <a:off x="4204" y="2708"/>
              <a:ext cx="1073" cy="83"/>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38" name="Oval 72"/>
            <p:cNvSpPr>
              <a:spLocks noChangeArrowheads="true"/>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39" name="Oval 73"/>
            <p:cNvSpPr>
              <a:spLocks noChangeArrowheads="true"/>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2400">
                <a:solidFill>
                  <a:srgbClr val="FF0000"/>
                </a:solidFill>
                <a:latin typeface="+mn-lt"/>
                <a:cs typeface="Arial" panose="02080604020202020204" pitchFamily="34" charset="0"/>
              </a:endParaRPr>
            </a:p>
          </p:txBody>
        </p:sp>
        <p:sp>
          <p:nvSpPr>
            <p:cNvPr id="40" name="Oval 74"/>
            <p:cNvSpPr>
              <a:spLocks noChangeArrowheads="true"/>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sp>
          <p:nvSpPr>
            <p:cNvPr id="41" name="Rectangle 75"/>
            <p:cNvSpPr>
              <a:spLocks noChangeArrowheads="true"/>
            </p:cNvSpPr>
            <p:nvPr/>
          </p:nvSpPr>
          <p:spPr bwMode="auto">
            <a:xfrm>
              <a:off x="5063" y="1835"/>
              <a:ext cx="85" cy="762"/>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800">
                <a:latin typeface="+mn-lt"/>
              </a:endParaRPr>
            </a:p>
          </p:txBody>
        </p:sp>
      </p:grpSp>
      <p:grpSp>
        <p:nvGrpSpPr>
          <p:cNvPr id="50" name="Group 76"/>
          <p:cNvGrpSpPr/>
          <p:nvPr/>
        </p:nvGrpSpPr>
        <p:grpSpPr bwMode="auto">
          <a:xfrm>
            <a:off x="5765750" y="2266267"/>
            <a:ext cx="698500" cy="709613"/>
            <a:chOff x="-44" y="1473"/>
            <a:chExt cx="981" cy="1105"/>
          </a:xfrm>
        </p:grpSpPr>
        <p:pic>
          <p:nvPicPr>
            <p:cNvPr id="51" name="Picture 77"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7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400"/>
            </a:p>
          </p:txBody>
        </p:sp>
      </p:grpSp>
      <p:grpSp>
        <p:nvGrpSpPr>
          <p:cNvPr id="53" name="Group 52"/>
          <p:cNvGrpSpPr/>
          <p:nvPr/>
        </p:nvGrpSpPr>
        <p:grpSpPr>
          <a:xfrm>
            <a:off x="6276925" y="4141721"/>
            <a:ext cx="1673225" cy="337184"/>
            <a:chOff x="8211743" y="3942941"/>
            <a:chExt cx="1673225" cy="337184"/>
          </a:xfrm>
        </p:grpSpPr>
        <p:sp>
          <p:nvSpPr>
            <p:cNvPr id="54" name="Line 18"/>
            <p:cNvSpPr>
              <a:spLocks noChangeShapeType="true"/>
            </p:cNvSpPr>
            <p:nvPr/>
          </p:nvSpPr>
          <p:spPr bwMode="auto">
            <a:xfrm flipH="true">
              <a:off x="8211743" y="3942941"/>
              <a:ext cx="1673225" cy="24221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55" name="TextBox 54"/>
            <p:cNvSpPr txBox="true"/>
            <p:nvPr/>
          </p:nvSpPr>
          <p:spPr>
            <a:xfrm rot="21106037">
              <a:off x="9382305" y="3972348"/>
              <a:ext cx="462053" cy="307777"/>
            </a:xfrm>
            <a:prstGeom prst="rect">
              <a:avLst/>
            </a:prstGeom>
            <a:noFill/>
          </p:spPr>
          <p:txBody>
            <a:bodyPr wrap="square" rtlCol="0">
              <a:spAutoFit/>
            </a:bodyPr>
            <a:lstStyle/>
            <a:p>
              <a:r>
                <a:rPr lang="en-US" sz="1400" dirty="0"/>
                <a:t>OK</a:t>
              </a:r>
              <a:endParaRPr lang="en-US" sz="1400" i="1" dirty="0"/>
            </a:p>
          </p:txBody>
        </p:sp>
      </p:grpSp>
      <p:grpSp>
        <p:nvGrpSpPr>
          <p:cNvPr id="56" name="Group 55"/>
          <p:cNvGrpSpPr/>
          <p:nvPr/>
        </p:nvGrpSpPr>
        <p:grpSpPr>
          <a:xfrm>
            <a:off x="6285747" y="4853027"/>
            <a:ext cx="1673225" cy="307777"/>
            <a:chOff x="8220565" y="4654247"/>
            <a:chExt cx="1673225" cy="307777"/>
          </a:xfrm>
        </p:grpSpPr>
        <p:sp>
          <p:nvSpPr>
            <p:cNvPr id="57" name="Line 18"/>
            <p:cNvSpPr>
              <a:spLocks noChangeShapeType="true"/>
            </p:cNvSpPr>
            <p:nvPr/>
          </p:nvSpPr>
          <p:spPr bwMode="auto">
            <a:xfrm flipH="true">
              <a:off x="8220565" y="4655320"/>
              <a:ext cx="1673225" cy="24221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58" name="TextBox 57"/>
            <p:cNvSpPr txBox="true"/>
            <p:nvPr/>
          </p:nvSpPr>
          <p:spPr>
            <a:xfrm rot="21106037">
              <a:off x="9360647" y="4654247"/>
              <a:ext cx="462053" cy="307777"/>
            </a:xfrm>
            <a:prstGeom prst="rect">
              <a:avLst/>
            </a:prstGeom>
            <a:noFill/>
          </p:spPr>
          <p:txBody>
            <a:bodyPr wrap="square" rtlCol="0">
              <a:spAutoFit/>
            </a:bodyPr>
            <a:lstStyle/>
            <a:p>
              <a:r>
                <a:rPr lang="en-US" sz="1400" dirty="0"/>
                <a:t>OK</a:t>
              </a:r>
              <a:endParaRPr lang="en-US" sz="1400" i="1" dirty="0"/>
            </a:p>
          </p:txBody>
        </p:sp>
      </p:grpSp>
      <p:grpSp>
        <p:nvGrpSpPr>
          <p:cNvPr id="59" name="Group 58"/>
          <p:cNvGrpSpPr/>
          <p:nvPr/>
        </p:nvGrpSpPr>
        <p:grpSpPr>
          <a:xfrm>
            <a:off x="6291212" y="5079901"/>
            <a:ext cx="1684338" cy="344172"/>
            <a:chOff x="8226030" y="4881121"/>
            <a:chExt cx="1684338" cy="344172"/>
          </a:xfrm>
        </p:grpSpPr>
        <p:sp>
          <p:nvSpPr>
            <p:cNvPr id="60" name="Line 17"/>
            <p:cNvSpPr>
              <a:spLocks noChangeShapeType="true"/>
            </p:cNvSpPr>
            <p:nvPr/>
          </p:nvSpPr>
          <p:spPr bwMode="auto">
            <a:xfrm>
              <a:off x="8226030" y="4990711"/>
              <a:ext cx="1684338" cy="2345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61" name="TextBox 60"/>
            <p:cNvSpPr txBox="true"/>
            <p:nvPr/>
          </p:nvSpPr>
          <p:spPr>
            <a:xfrm rot="460210">
              <a:off x="8601378" y="4881121"/>
              <a:ext cx="1126989" cy="307777"/>
            </a:xfrm>
            <a:prstGeom prst="rect">
              <a:avLst/>
            </a:prstGeom>
            <a:noFill/>
          </p:spPr>
          <p:txBody>
            <a:bodyPr wrap="square" rtlCol="0">
              <a:spAutoFit/>
            </a:bodyPr>
            <a:lstStyle/>
            <a:p>
              <a:r>
                <a:rPr lang="en-US" sz="1400" dirty="0"/>
                <a:t>unlock </a:t>
              </a:r>
              <a:r>
                <a:rPr lang="en-US" sz="1400" i="1" dirty="0"/>
                <a:t>X</a:t>
              </a:r>
              <a:endParaRPr lang="en-US" sz="1400" i="1" dirty="0"/>
            </a:p>
          </p:txBody>
        </p:sp>
      </p:grpSp>
      <p:grpSp>
        <p:nvGrpSpPr>
          <p:cNvPr id="62" name="Group 61"/>
          <p:cNvGrpSpPr/>
          <p:nvPr/>
        </p:nvGrpSpPr>
        <p:grpSpPr>
          <a:xfrm>
            <a:off x="6276925" y="5452680"/>
            <a:ext cx="1673225" cy="336684"/>
            <a:chOff x="8211743" y="5253900"/>
            <a:chExt cx="1673225" cy="336684"/>
          </a:xfrm>
        </p:grpSpPr>
        <p:sp>
          <p:nvSpPr>
            <p:cNvPr id="63" name="Line 18"/>
            <p:cNvSpPr>
              <a:spLocks noChangeShapeType="true"/>
            </p:cNvSpPr>
            <p:nvPr/>
          </p:nvSpPr>
          <p:spPr bwMode="auto">
            <a:xfrm flipH="true">
              <a:off x="8211743" y="5253900"/>
              <a:ext cx="1673225" cy="24221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64" name="TextBox 63"/>
            <p:cNvSpPr txBox="true"/>
            <p:nvPr/>
          </p:nvSpPr>
          <p:spPr>
            <a:xfrm rot="21106037">
              <a:off x="9373746" y="5282807"/>
              <a:ext cx="462053" cy="307777"/>
            </a:xfrm>
            <a:prstGeom prst="rect">
              <a:avLst/>
            </a:prstGeom>
            <a:noFill/>
          </p:spPr>
          <p:txBody>
            <a:bodyPr wrap="square" rtlCol="0">
              <a:spAutoFit/>
            </a:bodyPr>
            <a:lstStyle/>
            <a:p>
              <a:r>
                <a:rPr lang="en-US" sz="1400" dirty="0"/>
                <a:t>OK</a:t>
              </a:r>
              <a:endParaRPr lang="en-US" sz="1400" i="1" dirty="0"/>
            </a:p>
          </p:txBody>
        </p:sp>
      </p:grpSp>
      <p:grpSp>
        <p:nvGrpSpPr>
          <p:cNvPr id="65" name="Group 64"/>
          <p:cNvGrpSpPr/>
          <p:nvPr/>
        </p:nvGrpSpPr>
        <p:grpSpPr>
          <a:xfrm>
            <a:off x="6291212" y="3774517"/>
            <a:ext cx="1696234" cy="338597"/>
            <a:chOff x="8226030" y="3575737"/>
            <a:chExt cx="1696234" cy="338597"/>
          </a:xfrm>
        </p:grpSpPr>
        <p:sp>
          <p:nvSpPr>
            <p:cNvPr id="66" name="Line 17"/>
            <p:cNvSpPr>
              <a:spLocks noChangeShapeType="true"/>
            </p:cNvSpPr>
            <p:nvPr/>
          </p:nvSpPr>
          <p:spPr bwMode="auto">
            <a:xfrm>
              <a:off x="8226030" y="3679752"/>
              <a:ext cx="1684338" cy="2345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67" name="TextBox 66"/>
            <p:cNvSpPr txBox="true"/>
            <p:nvPr/>
          </p:nvSpPr>
          <p:spPr>
            <a:xfrm rot="460210">
              <a:off x="8589335" y="3575737"/>
              <a:ext cx="1332929" cy="307777"/>
            </a:xfrm>
            <a:prstGeom prst="rect">
              <a:avLst/>
            </a:prstGeom>
            <a:noFill/>
          </p:spPr>
          <p:txBody>
            <a:bodyPr wrap="square" rtlCol="0">
              <a:spAutoFit/>
            </a:bodyPr>
            <a:lstStyle/>
            <a:p>
              <a:r>
                <a:rPr lang="en-US" sz="1400" dirty="0"/>
                <a:t>update </a:t>
              </a:r>
              <a:r>
                <a:rPr lang="en-US" sz="1400" i="1" dirty="0"/>
                <a:t>X      X’</a:t>
              </a:r>
              <a:endParaRPr lang="en-US" sz="1400" i="1" dirty="0"/>
            </a:p>
          </p:txBody>
        </p:sp>
        <p:cxnSp>
          <p:nvCxnSpPr>
            <p:cNvPr id="68" name="Straight Arrow Connector 67"/>
            <p:cNvCxnSpPr/>
            <p:nvPr/>
          </p:nvCxnSpPr>
          <p:spPr>
            <a:xfrm flipH="true" flipV="true">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6300034" y="4458544"/>
            <a:ext cx="1684338" cy="366949"/>
            <a:chOff x="8234852" y="4259764"/>
            <a:chExt cx="1684338" cy="366949"/>
          </a:xfrm>
        </p:grpSpPr>
        <p:sp>
          <p:nvSpPr>
            <p:cNvPr id="70" name="Line 17"/>
            <p:cNvSpPr>
              <a:spLocks noChangeShapeType="true"/>
            </p:cNvSpPr>
            <p:nvPr/>
          </p:nvSpPr>
          <p:spPr bwMode="auto">
            <a:xfrm>
              <a:off x="8234852" y="4392131"/>
              <a:ext cx="1684338" cy="2345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71" name="TextBox 70"/>
            <p:cNvSpPr txBox="true"/>
            <p:nvPr/>
          </p:nvSpPr>
          <p:spPr>
            <a:xfrm rot="460210">
              <a:off x="8600615" y="4259764"/>
              <a:ext cx="1257041" cy="307777"/>
            </a:xfrm>
            <a:prstGeom prst="rect">
              <a:avLst/>
            </a:prstGeom>
            <a:noFill/>
          </p:spPr>
          <p:txBody>
            <a:bodyPr wrap="square" rtlCol="0">
              <a:spAutoFit/>
            </a:bodyPr>
            <a:lstStyle/>
            <a:p>
              <a:r>
                <a:rPr lang="en-US" sz="1400" dirty="0"/>
                <a:t>update </a:t>
              </a:r>
              <a:r>
                <a:rPr lang="en-US" sz="1400" i="1" dirty="0"/>
                <a:t>X      X’’</a:t>
              </a:r>
              <a:endParaRPr lang="en-US" sz="1400" i="1" dirty="0"/>
            </a:p>
          </p:txBody>
        </p:sp>
        <p:cxnSp>
          <p:nvCxnSpPr>
            <p:cNvPr id="72" name="Straight Arrow Connector 71"/>
            <p:cNvCxnSpPr/>
            <p:nvPr/>
          </p:nvCxnSpPr>
          <p:spPr>
            <a:xfrm flipH="true" flipV="true">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6291212" y="3019319"/>
            <a:ext cx="1684338" cy="362594"/>
            <a:chOff x="8226030" y="2820539"/>
            <a:chExt cx="1684338" cy="362594"/>
          </a:xfrm>
        </p:grpSpPr>
        <p:sp>
          <p:nvSpPr>
            <p:cNvPr id="74" name="TextBox 73"/>
            <p:cNvSpPr txBox="true"/>
            <p:nvPr/>
          </p:nvSpPr>
          <p:spPr>
            <a:xfrm rot="460210">
              <a:off x="8283881" y="2820539"/>
              <a:ext cx="1560697" cy="307777"/>
            </a:xfrm>
            <a:prstGeom prst="rect">
              <a:avLst/>
            </a:prstGeom>
            <a:noFill/>
          </p:spPr>
          <p:txBody>
            <a:bodyPr wrap="square" rtlCol="0">
              <a:spAutoFit/>
            </a:bodyPr>
            <a:lstStyle/>
            <a:p>
              <a:r>
                <a:rPr lang="en-US" sz="1400" dirty="0"/>
                <a:t>lock data record </a:t>
              </a:r>
              <a:r>
                <a:rPr lang="en-US" sz="1400" i="1" dirty="0"/>
                <a:t>X</a:t>
              </a:r>
              <a:endParaRPr lang="en-US" sz="1400" i="1" dirty="0"/>
            </a:p>
          </p:txBody>
        </p:sp>
        <p:sp>
          <p:nvSpPr>
            <p:cNvPr id="75" name="Line 17"/>
            <p:cNvSpPr>
              <a:spLocks noChangeShapeType="true"/>
            </p:cNvSpPr>
            <p:nvPr/>
          </p:nvSpPr>
          <p:spPr bwMode="auto">
            <a:xfrm>
              <a:off x="8226030" y="2948551"/>
              <a:ext cx="1684338" cy="2345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grpSp>
      <p:grpSp>
        <p:nvGrpSpPr>
          <p:cNvPr id="76" name="Group 75"/>
          <p:cNvGrpSpPr/>
          <p:nvPr/>
        </p:nvGrpSpPr>
        <p:grpSpPr>
          <a:xfrm>
            <a:off x="6276925" y="3410520"/>
            <a:ext cx="1673225" cy="326272"/>
            <a:chOff x="8211743" y="3211740"/>
            <a:chExt cx="1673225" cy="326272"/>
          </a:xfrm>
        </p:grpSpPr>
        <p:sp>
          <p:nvSpPr>
            <p:cNvPr id="77" name="Line 18"/>
            <p:cNvSpPr>
              <a:spLocks noChangeShapeType="true"/>
            </p:cNvSpPr>
            <p:nvPr/>
          </p:nvSpPr>
          <p:spPr bwMode="auto">
            <a:xfrm flipH="true">
              <a:off x="8211743" y="3211740"/>
              <a:ext cx="1673225" cy="24221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78" name="TextBox 77"/>
            <p:cNvSpPr txBox="true"/>
            <p:nvPr/>
          </p:nvSpPr>
          <p:spPr>
            <a:xfrm rot="21106037">
              <a:off x="9368027" y="3230235"/>
              <a:ext cx="462053" cy="307777"/>
            </a:xfrm>
            <a:prstGeom prst="rect">
              <a:avLst/>
            </a:prstGeom>
            <a:noFill/>
          </p:spPr>
          <p:txBody>
            <a:bodyPr wrap="square" rtlCol="0">
              <a:spAutoFit/>
            </a:bodyPr>
            <a:lstStyle/>
            <a:p>
              <a:r>
                <a:rPr lang="en-US" sz="1400" dirty="0"/>
                <a:t>OK</a:t>
              </a:r>
              <a:endParaRPr lang="en-US" sz="1400" i="1" dirty="0"/>
            </a:p>
          </p:txBody>
        </p:sp>
      </p:grpSp>
      <p:grpSp>
        <p:nvGrpSpPr>
          <p:cNvPr id="79" name="Group 78"/>
          <p:cNvGrpSpPr/>
          <p:nvPr/>
        </p:nvGrpSpPr>
        <p:grpSpPr>
          <a:xfrm>
            <a:off x="8201338" y="3155862"/>
            <a:ext cx="522425" cy="400110"/>
            <a:chOff x="10136156" y="2957082"/>
            <a:chExt cx="522425" cy="400110"/>
          </a:xfrm>
        </p:grpSpPr>
        <p:sp>
          <p:nvSpPr>
            <p:cNvPr id="80" name="AutoShape 327"/>
            <p:cNvSpPr>
              <a:spLocks noChangeArrowheads="true"/>
            </p:cNvSpPr>
            <p:nvPr/>
          </p:nvSpPr>
          <p:spPr bwMode="auto">
            <a:xfrm>
              <a:off x="10138333" y="2957082"/>
              <a:ext cx="510086" cy="400110"/>
            </a:xfrm>
            <a:prstGeom prst="can">
              <a:avLst>
                <a:gd name="adj" fmla="val 31004"/>
              </a:avLst>
            </a:prstGeom>
            <a:gradFill rotWithShape="true">
              <a:gsLst>
                <a:gs pos="0">
                  <a:schemeClr val="accent5">
                    <a:lumMod val="75000"/>
                  </a:schemeClr>
                </a:gs>
                <a:gs pos="100000">
                  <a:srgbClr val="FFFFFF"/>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endParaRPr lang="en-US" altLang="en-US" sz="2400">
                <a:latin typeface="Times New Roman" pitchFamily="18" charset="0"/>
                <a:cs typeface="Arial" panose="02080604020202020204" pitchFamily="34" charset="0"/>
              </a:endParaRPr>
            </a:p>
          </p:txBody>
        </p:sp>
        <p:sp>
          <p:nvSpPr>
            <p:cNvPr id="81" name="TextBox 80"/>
            <p:cNvSpPr txBox="true"/>
            <p:nvPr/>
          </p:nvSpPr>
          <p:spPr>
            <a:xfrm>
              <a:off x="10364121" y="3049415"/>
              <a:ext cx="294460" cy="307777"/>
            </a:xfrm>
            <a:prstGeom prst="rect">
              <a:avLst/>
            </a:prstGeom>
            <a:noFill/>
          </p:spPr>
          <p:txBody>
            <a:bodyPr wrap="square" rtlCol="0">
              <a:spAutoFit/>
            </a:bodyPr>
            <a:lstStyle/>
            <a:p>
              <a:r>
                <a:rPr lang="en-US" sz="1400" i="1" dirty="0"/>
                <a:t>X</a:t>
              </a:r>
              <a:endParaRPr lang="en-US" sz="1400" i="1" dirty="0"/>
            </a:p>
          </p:txBody>
        </p:sp>
        <p:pic>
          <p:nvPicPr>
            <p:cNvPr id="82" name="Picture 81"/>
            <p:cNvPicPr>
              <a:picLocks noChangeAspect="true"/>
            </p:cNvPicPr>
            <p:nvPr/>
          </p:nvPicPr>
          <p:blipFill>
            <a:blip r:embed="rId3" cstate="print"/>
            <a:stretch>
              <a:fillRect/>
            </a:stretch>
          </p:blipFill>
          <p:spPr>
            <a:xfrm>
              <a:off x="10136156" y="2995160"/>
              <a:ext cx="307778" cy="307778"/>
            </a:xfrm>
            <a:prstGeom prst="rect">
              <a:avLst/>
            </a:prstGeom>
          </p:spPr>
        </p:pic>
      </p:grpSp>
      <p:sp>
        <p:nvSpPr>
          <p:cNvPr id="83" name="AutoShape 327"/>
          <p:cNvSpPr>
            <a:spLocks noChangeArrowheads="true"/>
          </p:cNvSpPr>
          <p:nvPr/>
        </p:nvSpPr>
        <p:spPr bwMode="auto">
          <a:xfrm>
            <a:off x="8222560" y="2394149"/>
            <a:ext cx="510086" cy="400110"/>
          </a:xfrm>
          <a:prstGeom prst="can">
            <a:avLst>
              <a:gd name="adj" fmla="val 31004"/>
            </a:avLst>
          </a:prstGeom>
          <a:gradFill rotWithShape="true">
            <a:gsLst>
              <a:gs pos="0">
                <a:schemeClr val="accent5">
                  <a:lumMod val="75000"/>
                </a:schemeClr>
              </a:gs>
              <a:gs pos="100000">
                <a:srgbClr val="FFFFFF"/>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endParaRPr lang="en-US" altLang="en-US" sz="2400">
              <a:latin typeface="Times New Roman" pitchFamily="18" charset="0"/>
              <a:cs typeface="Arial" panose="02080604020202020204" pitchFamily="34" charset="0"/>
            </a:endParaRPr>
          </a:p>
        </p:txBody>
      </p:sp>
      <p:sp>
        <p:nvSpPr>
          <p:cNvPr id="84" name="TextBox 83"/>
          <p:cNvSpPr txBox="true"/>
          <p:nvPr/>
        </p:nvSpPr>
        <p:spPr>
          <a:xfrm>
            <a:off x="8448348" y="2486482"/>
            <a:ext cx="294460" cy="307777"/>
          </a:xfrm>
          <a:prstGeom prst="rect">
            <a:avLst/>
          </a:prstGeom>
          <a:noFill/>
        </p:spPr>
        <p:txBody>
          <a:bodyPr wrap="square" rtlCol="0">
            <a:spAutoFit/>
          </a:bodyPr>
          <a:lstStyle/>
          <a:p>
            <a:r>
              <a:rPr lang="en-US" sz="1400" i="1" dirty="0"/>
              <a:t>X</a:t>
            </a:r>
            <a:endParaRPr lang="en-US" sz="1400" i="1" dirty="0"/>
          </a:p>
        </p:txBody>
      </p:sp>
      <p:grpSp>
        <p:nvGrpSpPr>
          <p:cNvPr id="85" name="Group 84"/>
          <p:cNvGrpSpPr/>
          <p:nvPr/>
        </p:nvGrpSpPr>
        <p:grpSpPr>
          <a:xfrm>
            <a:off x="8197345" y="3900908"/>
            <a:ext cx="592569" cy="400110"/>
            <a:chOff x="10136156" y="2957082"/>
            <a:chExt cx="592569" cy="400110"/>
          </a:xfrm>
        </p:grpSpPr>
        <p:sp>
          <p:nvSpPr>
            <p:cNvPr id="86" name="AutoShape 327"/>
            <p:cNvSpPr>
              <a:spLocks noChangeArrowheads="true"/>
            </p:cNvSpPr>
            <p:nvPr/>
          </p:nvSpPr>
          <p:spPr bwMode="auto">
            <a:xfrm>
              <a:off x="10138333" y="2957082"/>
              <a:ext cx="510086" cy="400110"/>
            </a:xfrm>
            <a:prstGeom prst="can">
              <a:avLst>
                <a:gd name="adj" fmla="val 31004"/>
              </a:avLst>
            </a:prstGeom>
            <a:gradFill rotWithShape="true">
              <a:gsLst>
                <a:gs pos="0">
                  <a:schemeClr val="accent5">
                    <a:lumMod val="75000"/>
                  </a:schemeClr>
                </a:gs>
                <a:gs pos="100000">
                  <a:srgbClr val="FFFFFF"/>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endParaRPr lang="en-US" altLang="en-US" sz="2400">
                <a:latin typeface="Times New Roman" pitchFamily="18" charset="0"/>
                <a:cs typeface="Arial" panose="02080604020202020204" pitchFamily="34" charset="0"/>
              </a:endParaRPr>
            </a:p>
          </p:txBody>
        </p:sp>
        <p:sp>
          <p:nvSpPr>
            <p:cNvPr id="87" name="TextBox 86"/>
            <p:cNvSpPr txBox="true"/>
            <p:nvPr/>
          </p:nvSpPr>
          <p:spPr>
            <a:xfrm>
              <a:off x="10364121" y="3049415"/>
              <a:ext cx="364604" cy="307777"/>
            </a:xfrm>
            <a:prstGeom prst="rect">
              <a:avLst/>
            </a:prstGeom>
            <a:noFill/>
          </p:spPr>
          <p:txBody>
            <a:bodyPr wrap="square" rtlCol="0">
              <a:spAutoFit/>
            </a:bodyPr>
            <a:lstStyle/>
            <a:p>
              <a:r>
                <a:rPr lang="en-US" sz="1400" i="1" dirty="0"/>
                <a:t>X’</a:t>
              </a:r>
              <a:endParaRPr lang="en-US" sz="1400" i="1" dirty="0"/>
            </a:p>
          </p:txBody>
        </p:sp>
        <p:pic>
          <p:nvPicPr>
            <p:cNvPr id="88" name="Picture 87"/>
            <p:cNvPicPr>
              <a:picLocks noChangeAspect="true"/>
            </p:cNvPicPr>
            <p:nvPr/>
          </p:nvPicPr>
          <p:blipFill>
            <a:blip r:embed="rId3" cstate="print"/>
            <a:stretch>
              <a:fillRect/>
            </a:stretch>
          </p:blipFill>
          <p:spPr>
            <a:xfrm>
              <a:off x="10136156" y="2995160"/>
              <a:ext cx="307778" cy="307778"/>
            </a:xfrm>
            <a:prstGeom prst="rect">
              <a:avLst/>
            </a:prstGeom>
          </p:spPr>
        </p:pic>
      </p:grpSp>
      <p:grpSp>
        <p:nvGrpSpPr>
          <p:cNvPr id="89" name="Group 88"/>
          <p:cNvGrpSpPr/>
          <p:nvPr/>
        </p:nvGrpSpPr>
        <p:grpSpPr>
          <a:xfrm>
            <a:off x="8193352" y="4645954"/>
            <a:ext cx="592569" cy="400110"/>
            <a:chOff x="10136156" y="2957082"/>
            <a:chExt cx="592569" cy="400110"/>
          </a:xfrm>
        </p:grpSpPr>
        <p:sp>
          <p:nvSpPr>
            <p:cNvPr id="90" name="AutoShape 327"/>
            <p:cNvSpPr>
              <a:spLocks noChangeArrowheads="true"/>
            </p:cNvSpPr>
            <p:nvPr/>
          </p:nvSpPr>
          <p:spPr bwMode="auto">
            <a:xfrm>
              <a:off x="10138333" y="2957082"/>
              <a:ext cx="510086" cy="400110"/>
            </a:xfrm>
            <a:prstGeom prst="can">
              <a:avLst>
                <a:gd name="adj" fmla="val 31004"/>
              </a:avLst>
            </a:prstGeom>
            <a:gradFill rotWithShape="true">
              <a:gsLst>
                <a:gs pos="0">
                  <a:schemeClr val="accent5">
                    <a:lumMod val="75000"/>
                  </a:schemeClr>
                </a:gs>
                <a:gs pos="100000">
                  <a:srgbClr val="FFFFFF"/>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endParaRPr lang="en-US" altLang="en-US" sz="2400">
                <a:latin typeface="Times New Roman" pitchFamily="18" charset="0"/>
                <a:cs typeface="Arial" panose="02080604020202020204" pitchFamily="34" charset="0"/>
              </a:endParaRPr>
            </a:p>
          </p:txBody>
        </p:sp>
        <p:sp>
          <p:nvSpPr>
            <p:cNvPr id="91" name="TextBox 90"/>
            <p:cNvSpPr txBox="true"/>
            <p:nvPr/>
          </p:nvSpPr>
          <p:spPr>
            <a:xfrm>
              <a:off x="10364121" y="3049415"/>
              <a:ext cx="364604" cy="307777"/>
            </a:xfrm>
            <a:prstGeom prst="rect">
              <a:avLst/>
            </a:prstGeom>
            <a:noFill/>
          </p:spPr>
          <p:txBody>
            <a:bodyPr wrap="square" rtlCol="0">
              <a:spAutoFit/>
            </a:bodyPr>
            <a:lstStyle/>
            <a:p>
              <a:r>
                <a:rPr lang="en-US" sz="1400" i="1" dirty="0"/>
                <a:t>X’’</a:t>
              </a:r>
              <a:endParaRPr lang="en-US" sz="1400" i="1" dirty="0"/>
            </a:p>
          </p:txBody>
        </p:sp>
        <p:pic>
          <p:nvPicPr>
            <p:cNvPr id="92" name="Picture 91"/>
            <p:cNvPicPr>
              <a:picLocks noChangeAspect="true"/>
            </p:cNvPicPr>
            <p:nvPr/>
          </p:nvPicPr>
          <p:blipFill>
            <a:blip r:embed="rId3" cstate="print"/>
            <a:stretch>
              <a:fillRect/>
            </a:stretch>
          </p:blipFill>
          <p:spPr>
            <a:xfrm>
              <a:off x="10136156" y="2995160"/>
              <a:ext cx="307778" cy="307778"/>
            </a:xfrm>
            <a:prstGeom prst="rect">
              <a:avLst/>
            </a:prstGeom>
          </p:spPr>
        </p:pic>
      </p:grpSp>
      <p:grpSp>
        <p:nvGrpSpPr>
          <p:cNvPr id="93" name="Group 92"/>
          <p:cNvGrpSpPr/>
          <p:nvPr/>
        </p:nvGrpSpPr>
        <p:grpSpPr>
          <a:xfrm>
            <a:off x="8191536" y="5391000"/>
            <a:ext cx="726072" cy="400110"/>
            <a:chOff x="10138333" y="2957082"/>
            <a:chExt cx="726072" cy="400110"/>
          </a:xfrm>
        </p:grpSpPr>
        <p:sp>
          <p:nvSpPr>
            <p:cNvPr id="94" name="AutoShape 327"/>
            <p:cNvSpPr>
              <a:spLocks noChangeArrowheads="true"/>
            </p:cNvSpPr>
            <p:nvPr/>
          </p:nvSpPr>
          <p:spPr bwMode="auto">
            <a:xfrm>
              <a:off x="10138333" y="2957082"/>
              <a:ext cx="510086" cy="400110"/>
            </a:xfrm>
            <a:prstGeom prst="can">
              <a:avLst>
                <a:gd name="adj" fmla="val 31004"/>
              </a:avLst>
            </a:prstGeom>
            <a:gradFill rotWithShape="true">
              <a:gsLst>
                <a:gs pos="0">
                  <a:schemeClr val="accent5">
                    <a:lumMod val="75000"/>
                  </a:schemeClr>
                </a:gs>
                <a:gs pos="100000">
                  <a:srgbClr val="FFFFFF"/>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endParaRPr lang="en-US" altLang="en-US" sz="2400">
                <a:latin typeface="Times New Roman" pitchFamily="18" charset="0"/>
                <a:cs typeface="Arial" panose="02080604020202020204" pitchFamily="34" charset="0"/>
              </a:endParaRPr>
            </a:p>
          </p:txBody>
        </p:sp>
        <p:sp>
          <p:nvSpPr>
            <p:cNvPr id="95" name="TextBox 94"/>
            <p:cNvSpPr txBox="true"/>
            <p:nvPr/>
          </p:nvSpPr>
          <p:spPr>
            <a:xfrm>
              <a:off x="10364121" y="3049415"/>
              <a:ext cx="500284" cy="307777"/>
            </a:xfrm>
            <a:prstGeom prst="rect">
              <a:avLst/>
            </a:prstGeom>
            <a:noFill/>
          </p:spPr>
          <p:txBody>
            <a:bodyPr wrap="square" rtlCol="0">
              <a:spAutoFit/>
            </a:bodyPr>
            <a:lstStyle/>
            <a:p>
              <a:r>
                <a:rPr lang="en-US" sz="1400" i="1" dirty="0"/>
                <a:t>X’’</a:t>
              </a:r>
              <a:endParaRPr lang="en-US" sz="1400" i="1" dirty="0"/>
            </a:p>
          </p:txBody>
        </p:sp>
      </p:grpSp>
      <p:sp>
        <p:nvSpPr>
          <p:cNvPr id="96" name="TextBox 95"/>
          <p:cNvSpPr txBox="true"/>
          <p:nvPr/>
        </p:nvSpPr>
        <p:spPr>
          <a:xfrm>
            <a:off x="5961052" y="4339126"/>
            <a:ext cx="414291" cy="338554"/>
          </a:xfrm>
          <a:prstGeom prst="rect">
            <a:avLst/>
          </a:prstGeom>
          <a:noFill/>
        </p:spPr>
        <p:txBody>
          <a:bodyPr wrap="square" rtlCol="0">
            <a:spAutoFit/>
          </a:bodyPr>
          <a:lstStyle/>
          <a:p>
            <a:r>
              <a:rPr lang="en-US" sz="1600" i="1" dirty="0">
                <a:solidFill>
                  <a:srgbClr val="0000A3"/>
                </a:solidFill>
              </a:rPr>
              <a:t>t’</a:t>
            </a:r>
            <a:endParaRPr lang="en-US" sz="1600" i="1" dirty="0"/>
          </a:p>
        </p:txBody>
      </p:sp>
      <p:sp>
        <p:nvSpPr>
          <p:cNvPr id="97" name="TextBox 96"/>
          <p:cNvSpPr txBox="true"/>
          <p:nvPr/>
        </p:nvSpPr>
        <p:spPr>
          <a:xfrm>
            <a:off x="6181227" y="6128931"/>
            <a:ext cx="4115505" cy="707886"/>
          </a:xfrm>
          <a:prstGeom prst="rect">
            <a:avLst/>
          </a:prstGeom>
          <a:noFill/>
        </p:spPr>
        <p:txBody>
          <a:bodyPr wrap="square" rtlCol="0">
            <a:spAutoFit/>
          </a:bodyPr>
          <a:lstStyle/>
          <a:p>
            <a:pPr algn="just"/>
            <a:r>
              <a:rPr lang="en-US" sz="2000" i="1" dirty="0">
                <a:solidFill>
                  <a:srgbClr val="C00000"/>
                </a:solidFill>
              </a:rPr>
              <a:t>Q: </a:t>
            </a:r>
            <a:r>
              <a:rPr lang="en-US" sz="2000" dirty="0"/>
              <a:t>what happens if network connection or client crashes at </a:t>
            </a:r>
            <a:r>
              <a:rPr lang="en-US" sz="2000" i="1" dirty="0"/>
              <a:t>t’ </a:t>
            </a:r>
            <a:r>
              <a:rPr lang="en-US" sz="2000" dirty="0"/>
              <a: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dissolve">
                                      <p:cBhvr>
                                        <p:cTn id="11" dur="500"/>
                                        <p:tgtEl>
                                          <p:spTgt spid="7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right)">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left)">
                                      <p:cBhvr>
                                        <p:cTn id="20" dur="500"/>
                                        <p:tgtEl>
                                          <p:spTgt spid="65"/>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dissolve">
                                      <p:cBhvr>
                                        <p:cTn id="24" dur="500"/>
                                        <p:tgtEl>
                                          <p:spTgt spid="85"/>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right)">
                                      <p:cBhvr>
                                        <p:cTn id="28" dur="500"/>
                                        <p:tgtEl>
                                          <p:spTgt spid="53"/>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500"/>
                                        <p:tgtEl>
                                          <p:spTgt spid="69"/>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dissolve">
                                      <p:cBhvr>
                                        <p:cTn id="36" dur="500"/>
                                        <p:tgtEl>
                                          <p:spTgt spid="89"/>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wipe(right)">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dissolve">
                                      <p:cBhvr>
                                        <p:cTn id="49" dur="500"/>
                                        <p:tgtEl>
                                          <p:spTgt spid="93"/>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ipe(right)">
                                      <p:cBhvr>
                                        <p:cTn id="53" dur="500"/>
                                        <p:tgtEl>
                                          <p:spTgt spid="62"/>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dissolve">
                                      <p:cBhvr>
                                        <p:cTn id="5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US" altLang="en-US" sz="2400" b="1" dirty="0">
                <a:solidFill>
                  <a:schemeClr val="accent2">
                    <a:lumMod val="75000"/>
                  </a:schemeClr>
                </a:solidFill>
              </a:rPr>
              <a:t>Maintaining user/server state: cookies (more)</a:t>
            </a:r>
            <a:endParaRPr lang="en-IN" sz="2400" b="1" dirty="0">
              <a:solidFill>
                <a:schemeClr val="accent2">
                  <a:lumMod val="75000"/>
                </a:schemeClr>
              </a:solidFill>
            </a:endParaRPr>
          </a:p>
        </p:txBody>
      </p:sp>
      <p:sp>
        <p:nvSpPr>
          <p:cNvPr id="9" name="Rectangle 3"/>
          <p:cNvSpPr txBox="true">
            <a:spLocks noChangeArrowheads="true"/>
          </p:cNvSpPr>
          <p:nvPr/>
        </p:nvSpPr>
        <p:spPr>
          <a:xfrm>
            <a:off x="681495" y="1583019"/>
            <a:ext cx="3896379"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Font typeface="Wingdings" panose="05000000000000000000" pitchFamily="2" charset="2"/>
              <a:buNone/>
            </a:pPr>
            <a:r>
              <a:rPr lang="en-US" altLang="en-US" sz="2400" dirty="0">
                <a:ea typeface="MS PGothic" panose="020B0600070205080204" pitchFamily="34" charset="-128"/>
              </a:rPr>
              <a:t>Web sites and client browser use </a:t>
            </a:r>
            <a:r>
              <a:rPr lang="en-US" altLang="en-US" sz="2400" i="1" dirty="0">
                <a:solidFill>
                  <a:srgbClr val="C00000"/>
                </a:solidFill>
                <a:ea typeface="MS PGothic" panose="020B0600070205080204" pitchFamily="34" charset="-128"/>
              </a:rPr>
              <a:t>cookies</a:t>
            </a:r>
            <a:r>
              <a:rPr lang="en-US" altLang="en-US" sz="2400" dirty="0">
                <a:ea typeface="MS PGothic" panose="020B0600070205080204" pitchFamily="34" charset="-128"/>
              </a:rPr>
              <a:t> to maintain some state between transactions</a:t>
            </a:r>
            <a:endParaRPr lang="en-US" altLang="en-US" sz="2400" dirty="0">
              <a:ea typeface="MS PGothic" panose="020B0600070205080204" pitchFamily="34" charset="-128"/>
            </a:endParaRPr>
          </a:p>
          <a:p>
            <a:pPr algn="just">
              <a:buFont typeface="Wingdings" panose="05000000000000000000" pitchFamily="2" charset="2"/>
              <a:buNone/>
            </a:pPr>
            <a:r>
              <a:rPr lang="en-US" altLang="en-US" i="1" dirty="0">
                <a:solidFill>
                  <a:srgbClr val="0000A3"/>
                </a:solidFill>
                <a:ea typeface="MS PGothic" panose="020B0600070205080204" pitchFamily="34" charset="-128"/>
              </a:rPr>
              <a:t>four components:</a:t>
            </a:r>
            <a:endParaRPr lang="en-US" altLang="en-US" i="1" dirty="0">
              <a:solidFill>
                <a:srgbClr val="0000A3"/>
              </a:solidFill>
              <a:ea typeface="MS PGothic" panose="020B0600070205080204" pitchFamily="34" charset="-128"/>
            </a:endParaRPr>
          </a:p>
          <a:p>
            <a:pPr marL="360045" lvl="1" indent="-360045" algn="just">
              <a:lnSpc>
                <a:spcPct val="100000"/>
              </a:lnSpc>
              <a:spcBef>
                <a:spcPts val="0"/>
              </a:spcBef>
              <a:buClr>
                <a:schemeClr val="accent2">
                  <a:lumMod val="75000"/>
                </a:schemeClr>
              </a:buClr>
              <a:buFont typeface="Wingdings" panose="05000000000000000000" pitchFamily="2" charset="2"/>
              <a:buChar char="ü"/>
            </a:pPr>
            <a:r>
              <a:rPr lang="en-US" altLang="en-US" sz="2200" dirty="0" smtClean="0">
                <a:ea typeface="MS PGothic" panose="020B0600070205080204" pitchFamily="34" charset="-128"/>
              </a:rPr>
              <a:t>cookie </a:t>
            </a:r>
            <a:r>
              <a:rPr lang="en-US" altLang="en-US" sz="2200" dirty="0">
                <a:ea typeface="MS PGothic" panose="020B0600070205080204" pitchFamily="34" charset="-128"/>
              </a:rPr>
              <a:t>header line of HTTP </a:t>
            </a:r>
            <a:r>
              <a:rPr lang="en-US" altLang="en-US" sz="2200" i="1" dirty="0">
                <a:ea typeface="MS PGothic" panose="020B0600070205080204" pitchFamily="34" charset="-128"/>
              </a:rPr>
              <a:t>response</a:t>
            </a:r>
            <a:r>
              <a:rPr lang="en-US" altLang="en-US" sz="2200" dirty="0">
                <a:ea typeface="MS PGothic" panose="020B0600070205080204" pitchFamily="34" charset="-128"/>
              </a:rPr>
              <a:t> message</a:t>
            </a:r>
            <a:endParaRPr lang="en-US" altLang="en-US" sz="2200" dirty="0">
              <a:ea typeface="MS PGothic" panose="020B0600070205080204" pitchFamily="34" charset="-128"/>
            </a:endParaRPr>
          </a:p>
          <a:p>
            <a:pPr marL="360045" lvl="1" indent="-360045" algn="just">
              <a:lnSpc>
                <a:spcPct val="100000"/>
              </a:lnSpc>
              <a:spcBef>
                <a:spcPts val="0"/>
              </a:spcBef>
              <a:buClr>
                <a:schemeClr val="accent2">
                  <a:lumMod val="75000"/>
                </a:schemeClr>
              </a:buClr>
              <a:buFont typeface="Wingdings" panose="05000000000000000000" pitchFamily="2" charset="2"/>
              <a:buChar char="ü"/>
            </a:pPr>
            <a:r>
              <a:rPr lang="en-US" altLang="en-US" sz="2200" dirty="0" smtClean="0">
                <a:ea typeface="MS PGothic" panose="020B0600070205080204" pitchFamily="34" charset="-128"/>
              </a:rPr>
              <a:t>cookie </a:t>
            </a:r>
            <a:r>
              <a:rPr lang="en-US" altLang="en-US" sz="2200" dirty="0">
                <a:ea typeface="MS PGothic" panose="020B0600070205080204" pitchFamily="34" charset="-128"/>
              </a:rPr>
              <a:t>header line in next HTTP </a:t>
            </a:r>
            <a:r>
              <a:rPr lang="en-US" altLang="en-US" sz="2200" i="1" dirty="0">
                <a:ea typeface="MS PGothic" panose="020B0600070205080204" pitchFamily="34" charset="-128"/>
              </a:rPr>
              <a:t>request</a:t>
            </a:r>
            <a:r>
              <a:rPr lang="en-US" altLang="en-US" sz="2200" dirty="0">
                <a:ea typeface="MS PGothic" panose="020B0600070205080204" pitchFamily="34" charset="-128"/>
              </a:rPr>
              <a:t> message</a:t>
            </a:r>
            <a:endParaRPr lang="en-US" altLang="en-US" sz="2200" dirty="0">
              <a:ea typeface="MS PGothic" panose="020B0600070205080204" pitchFamily="34" charset="-128"/>
            </a:endParaRPr>
          </a:p>
          <a:p>
            <a:pPr marL="360045" lvl="1" indent="-360045" algn="just">
              <a:lnSpc>
                <a:spcPct val="100000"/>
              </a:lnSpc>
              <a:spcBef>
                <a:spcPts val="0"/>
              </a:spcBef>
              <a:buClr>
                <a:schemeClr val="accent2">
                  <a:lumMod val="75000"/>
                </a:schemeClr>
              </a:buClr>
              <a:buFont typeface="Wingdings" panose="05000000000000000000" pitchFamily="2" charset="2"/>
              <a:buChar char="ü"/>
            </a:pPr>
            <a:r>
              <a:rPr lang="en-US" altLang="en-US" sz="2200" dirty="0" smtClean="0">
                <a:ea typeface="MS PGothic" panose="020B0600070205080204" pitchFamily="34" charset="-128"/>
              </a:rPr>
              <a:t>cookie </a:t>
            </a:r>
            <a:r>
              <a:rPr lang="en-US" altLang="en-US" sz="2200" dirty="0">
                <a:ea typeface="MS PGothic" panose="020B0600070205080204" pitchFamily="34" charset="-128"/>
              </a:rPr>
              <a:t>file kept on user</a:t>
            </a:r>
            <a:r>
              <a:rPr lang="ja-JP" altLang="en-US" sz="2200" dirty="0">
                <a:ea typeface="MS PGothic" panose="020B0600070205080204" pitchFamily="34" charset="-128"/>
              </a:rPr>
              <a:t>’</a:t>
            </a:r>
            <a:r>
              <a:rPr lang="en-US" altLang="ja-JP" sz="2200" dirty="0">
                <a:ea typeface="MS PGothic" panose="020B0600070205080204" pitchFamily="34" charset="-128"/>
              </a:rPr>
              <a:t>s host, managed by user</a:t>
            </a:r>
            <a:r>
              <a:rPr lang="ja-JP" altLang="en-US" sz="2200" dirty="0">
                <a:ea typeface="MS PGothic" panose="020B0600070205080204" pitchFamily="34" charset="-128"/>
              </a:rPr>
              <a:t>’</a:t>
            </a:r>
            <a:r>
              <a:rPr lang="en-US" altLang="ja-JP" sz="2200" dirty="0">
                <a:ea typeface="MS PGothic" panose="020B0600070205080204" pitchFamily="34" charset="-128"/>
              </a:rPr>
              <a:t>s browser</a:t>
            </a:r>
            <a:endParaRPr lang="en-US" altLang="ja-JP" sz="2200" dirty="0">
              <a:ea typeface="MS PGothic" panose="020B0600070205080204" pitchFamily="34" charset="-128"/>
            </a:endParaRPr>
          </a:p>
          <a:p>
            <a:pPr marL="360045" lvl="1" indent="-360045" algn="just">
              <a:lnSpc>
                <a:spcPct val="100000"/>
              </a:lnSpc>
              <a:spcBef>
                <a:spcPts val="0"/>
              </a:spcBef>
              <a:buClr>
                <a:schemeClr val="accent2">
                  <a:lumMod val="75000"/>
                </a:schemeClr>
              </a:buClr>
              <a:buFont typeface="Wingdings" panose="05000000000000000000" pitchFamily="2" charset="2"/>
              <a:buChar char="ü"/>
            </a:pPr>
            <a:r>
              <a:rPr lang="en-US" altLang="en-US" sz="2200" dirty="0" smtClean="0">
                <a:ea typeface="MS PGothic" panose="020B0600070205080204" pitchFamily="34" charset="-128"/>
              </a:rPr>
              <a:t>Back–end </a:t>
            </a:r>
            <a:r>
              <a:rPr lang="en-US" altLang="en-US" sz="2200" dirty="0">
                <a:ea typeface="MS PGothic" panose="020B0600070205080204" pitchFamily="34" charset="-128"/>
              </a:rPr>
              <a:t>database at Web site</a:t>
            </a:r>
            <a:endParaRPr lang="en-US" altLang="en-US" sz="2200" dirty="0">
              <a:ea typeface="MS PGothic" panose="020B0600070205080204" pitchFamily="34" charset="-128"/>
            </a:endParaRPr>
          </a:p>
        </p:txBody>
      </p:sp>
      <p:sp>
        <p:nvSpPr>
          <p:cNvPr id="11" name="Rectangle 4"/>
          <p:cNvSpPr txBox="true">
            <a:spLocks noChangeArrowheads="true"/>
          </p:cNvSpPr>
          <p:nvPr/>
        </p:nvSpPr>
        <p:spPr>
          <a:xfrm>
            <a:off x="5321325"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9525" indent="11430" algn="just">
              <a:buFont typeface="Wingdings" charset="0"/>
              <a:buNone/>
              <a:defRPr/>
            </a:pPr>
            <a:r>
              <a:rPr lang="en-US" dirty="0">
                <a:solidFill>
                  <a:srgbClr val="0000A3"/>
                </a:solidFill>
              </a:rPr>
              <a:t>Example:</a:t>
            </a:r>
            <a:endParaRPr lang="en-US" dirty="0">
              <a:solidFill>
                <a:srgbClr val="0000A3"/>
              </a:solidFill>
            </a:endParaRPr>
          </a:p>
          <a:p>
            <a:pPr marL="233680" indent="-233680" algn="just">
              <a:spcBef>
                <a:spcPts val="600"/>
              </a:spcBef>
              <a:buClr>
                <a:schemeClr val="accent2">
                  <a:lumMod val="75000"/>
                </a:schemeClr>
              </a:buClr>
              <a:buFont typeface="Wingdings" panose="05000000000000000000" pitchFamily="2" charset="2"/>
              <a:buChar char="§"/>
              <a:defRPr/>
            </a:pPr>
            <a:r>
              <a:rPr lang="en-US" sz="2400" dirty="0"/>
              <a:t>Susan uses browser on laptop, visits specific </a:t>
            </a:r>
            <a:r>
              <a:rPr lang="en-US" sz="2400" dirty="0" smtClean="0"/>
              <a:t>e–commerce </a:t>
            </a:r>
            <a:r>
              <a:rPr lang="en-US" sz="2400" dirty="0"/>
              <a:t>site for first time</a:t>
            </a:r>
            <a:endParaRPr lang="en-US" sz="2400" dirty="0"/>
          </a:p>
          <a:p>
            <a:pPr marL="233680" indent="-233680" algn="just">
              <a:spcBef>
                <a:spcPts val="600"/>
              </a:spcBef>
              <a:buClr>
                <a:schemeClr val="accent2">
                  <a:lumMod val="75000"/>
                </a:schemeClr>
              </a:buClr>
              <a:buFont typeface="Wingdings" panose="05000000000000000000" pitchFamily="2" charset="2"/>
              <a:buChar char="§"/>
              <a:defRPr/>
            </a:pPr>
            <a:r>
              <a:rPr lang="en-US" sz="2400" dirty="0"/>
              <a:t>when initial HTTP requests arrives at site, site creates: </a:t>
            </a:r>
            <a:endParaRPr lang="en-US" sz="2400" dirty="0"/>
          </a:p>
          <a:p>
            <a:pPr marL="685800" lvl="1" indent="-228600" algn="just">
              <a:spcBef>
                <a:spcPts val="600"/>
              </a:spcBef>
              <a:buClr>
                <a:schemeClr val="accent2">
                  <a:lumMod val="75000"/>
                </a:schemeClr>
              </a:buClr>
              <a:buFont typeface="Arial"/>
              <a:buChar char="•"/>
              <a:defRPr/>
            </a:pPr>
            <a:r>
              <a:rPr lang="en-US" dirty="0"/>
              <a:t>unique ID (aka “cookie”)</a:t>
            </a:r>
            <a:endParaRPr lang="en-US" dirty="0"/>
          </a:p>
          <a:p>
            <a:pPr marL="685800" lvl="1" indent="-228600" algn="just">
              <a:spcBef>
                <a:spcPts val="600"/>
              </a:spcBef>
              <a:buClr>
                <a:schemeClr val="accent2">
                  <a:lumMod val="75000"/>
                </a:schemeClr>
              </a:buClr>
              <a:buFont typeface="Arial"/>
              <a:buChar char="•"/>
              <a:defRPr/>
            </a:pPr>
            <a:r>
              <a:rPr lang="en-US" dirty="0"/>
              <a:t>entry in backend database for ID</a:t>
            </a:r>
            <a:endParaRPr lang="en-US" dirty="0"/>
          </a:p>
          <a:p>
            <a:pPr marL="342900" indent="-228600" algn="just">
              <a:spcBef>
                <a:spcPts val="600"/>
              </a:spcBef>
              <a:buClr>
                <a:schemeClr val="accent2">
                  <a:lumMod val="75000"/>
                </a:schemeClr>
              </a:buClr>
              <a:buFont typeface="Arial"/>
              <a:buChar char="•"/>
              <a:defRPr/>
            </a:pPr>
            <a:r>
              <a:rPr lang="en-US" sz="2400" dirty="0"/>
              <a:t>subsequent HTTP requests from Susan to this site will contain cookie ID value, allowing site to “identify” Susan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pPr algn="just"/>
            <a:r>
              <a:rPr lang="en-US" altLang="en-US" sz="2400" b="1" dirty="0" smtClean="0">
                <a:solidFill>
                  <a:schemeClr val="accent2">
                    <a:lumMod val="75000"/>
                  </a:schemeClr>
                </a:solidFill>
              </a:rPr>
              <a:t>Maintaining user/server state: cookies (more)</a:t>
            </a:r>
            <a:endParaRPr lang="en-IN" sz="2400" b="1" dirty="0">
              <a:solidFill>
                <a:schemeClr val="accent2">
                  <a:lumMod val="75000"/>
                </a:schemeClr>
              </a:solidFill>
            </a:endParaRPr>
          </a:p>
        </p:txBody>
      </p:sp>
      <p:sp>
        <p:nvSpPr>
          <p:cNvPr id="9" name="Text Box 5"/>
          <p:cNvSpPr txBox="true">
            <a:spLocks noChangeArrowheads="true"/>
          </p:cNvSpPr>
          <p:nvPr/>
        </p:nvSpPr>
        <p:spPr bwMode="auto">
          <a:xfrm>
            <a:off x="555425" y="139917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CC0000"/>
                </a:solidFill>
                <a:effectLst/>
                <a:uLnTx/>
                <a:uFillTx/>
                <a:latin typeface="+mn-lt"/>
                <a:ea typeface="MS PGothic" panose="020B0600070205080204" pitchFamily="34" charset="-128"/>
              </a:rPr>
              <a:t>client</a:t>
            </a:r>
            <a:endParaRPr kumimoji="0" lang="en-US" altLang="en-US" sz="2400" b="0" i="0" u="none" strike="noStrike" kern="0" cap="none" spc="0" normalizeH="0" baseline="0" noProof="0" dirty="0">
              <a:ln>
                <a:noFill/>
              </a:ln>
              <a:solidFill>
                <a:srgbClr val="CC0000"/>
              </a:solidFill>
              <a:effectLst/>
              <a:uLnTx/>
              <a:uFillTx/>
              <a:latin typeface="+mn-lt"/>
              <a:ea typeface="MS PGothic" panose="020B0600070205080204" pitchFamily="34" charset="-128"/>
            </a:endParaRPr>
          </a:p>
        </p:txBody>
      </p:sp>
      <p:sp>
        <p:nvSpPr>
          <p:cNvPr id="11" name="Text Box 6"/>
          <p:cNvSpPr txBox="true">
            <a:spLocks noChangeArrowheads="true"/>
          </p:cNvSpPr>
          <p:nvPr/>
        </p:nvSpPr>
        <p:spPr bwMode="auto">
          <a:xfrm>
            <a:off x="5535750" y="1688051"/>
            <a:ext cx="966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CC0000"/>
                </a:solidFill>
                <a:effectLst/>
                <a:uLnTx/>
                <a:uFillTx/>
                <a:latin typeface="+mn-lt"/>
                <a:ea typeface="MS PGothic" panose="020B0600070205080204" pitchFamily="34" charset="-128"/>
              </a:rPr>
              <a:t>server</a:t>
            </a:r>
            <a:endParaRPr kumimoji="0" lang="en-US" altLang="en-US" sz="2400" b="0" i="0" u="none" strike="noStrike" kern="0" cap="none" spc="0" normalizeH="0" baseline="0" noProof="0" dirty="0">
              <a:ln>
                <a:noFill/>
              </a:ln>
              <a:solidFill>
                <a:srgbClr val="CC0000"/>
              </a:solidFill>
              <a:effectLst/>
              <a:uLnTx/>
              <a:uFillTx/>
              <a:latin typeface="+mn-lt"/>
              <a:ea typeface="MS PGothic" panose="020B0600070205080204" pitchFamily="34" charset="-128"/>
            </a:endParaRPr>
          </a:p>
        </p:txBody>
      </p:sp>
      <p:grpSp>
        <p:nvGrpSpPr>
          <p:cNvPr id="12" name="Group 90"/>
          <p:cNvGrpSpPr/>
          <p:nvPr/>
        </p:nvGrpSpPr>
        <p:grpSpPr bwMode="auto">
          <a:xfrm>
            <a:off x="1459557" y="4190173"/>
            <a:ext cx="3873500" cy="458788"/>
            <a:chOff x="1414" y="2657"/>
            <a:chExt cx="2440" cy="289"/>
          </a:xfrm>
        </p:grpSpPr>
        <p:sp>
          <p:nvSpPr>
            <p:cNvPr id="14" name="Line 16"/>
            <p:cNvSpPr>
              <a:spLocks noChangeShapeType="true"/>
            </p:cNvSpPr>
            <p:nvPr/>
          </p:nvSpPr>
          <p:spPr bwMode="auto">
            <a:xfrm flipH="true">
              <a:off x="1414" y="2657"/>
              <a:ext cx="2440" cy="249"/>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dirty="0">
                <a:ln>
                  <a:noFill/>
                </a:ln>
                <a:solidFill>
                  <a:srgbClr val="000000"/>
                </a:solidFill>
                <a:effectLst/>
                <a:uLnTx/>
                <a:uFillTx/>
                <a:ea typeface="MS PGothic" panose="020B0600070205080204" pitchFamily="34" charset="-128"/>
              </a:endParaRPr>
            </a:p>
          </p:txBody>
        </p:sp>
        <p:grpSp>
          <p:nvGrpSpPr>
            <p:cNvPr id="15" name="Group 17"/>
            <p:cNvGrpSpPr/>
            <p:nvPr/>
          </p:nvGrpSpPr>
          <p:grpSpPr bwMode="auto">
            <a:xfrm>
              <a:off x="1553" y="2694"/>
              <a:ext cx="1897" cy="252"/>
              <a:chOff x="3268" y="2846"/>
              <a:chExt cx="1897" cy="252"/>
            </a:xfrm>
          </p:grpSpPr>
          <p:sp>
            <p:nvSpPr>
              <p:cNvPr id="16" name="Rectangle 18"/>
              <p:cNvSpPr>
                <a:spLocks noChangeArrowheads="true"/>
              </p:cNvSpPr>
              <p:nvPr/>
            </p:nvSpPr>
            <p:spPr bwMode="auto">
              <a:xfrm>
                <a:off x="3282" y="2856"/>
                <a:ext cx="1692" cy="198"/>
              </a:xfrm>
              <a:prstGeom prst="rect">
                <a:avLst/>
              </a:prstGeom>
              <a:solidFill>
                <a:srgbClr val="FFFFFF"/>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8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17" name="Text Box 19"/>
              <p:cNvSpPr txBox="true">
                <a:spLocks noChangeArrowheads="true"/>
              </p:cNvSpPr>
              <p:nvPr/>
            </p:nvSpPr>
            <p:spPr bwMode="auto">
              <a:xfrm>
                <a:off x="3268" y="2846"/>
                <a:ext cx="1897" cy="252"/>
              </a:xfrm>
              <a:prstGeom prst="rect">
                <a:avLst/>
              </a:prstGeom>
              <a:solidFill>
                <a:srgbClr val="FFFFFF"/>
              </a:solidFill>
              <a:ln w="9525">
                <a:solidFill>
                  <a:srgbClr val="000000"/>
                </a:solidFill>
                <a:miter lim="800000"/>
              </a:ln>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usual HTTP response msg</a:t>
                </a:r>
                <a:endParaRPr kumimoji="0" lang="en-US" altLang="en-US" sz="2800"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grpSp>
      </p:grpSp>
      <p:grpSp>
        <p:nvGrpSpPr>
          <p:cNvPr id="18" name="Group 94"/>
          <p:cNvGrpSpPr/>
          <p:nvPr/>
        </p:nvGrpSpPr>
        <p:grpSpPr bwMode="auto">
          <a:xfrm>
            <a:off x="1465183" y="6000018"/>
            <a:ext cx="3859213" cy="463549"/>
            <a:chOff x="1392" y="3579"/>
            <a:chExt cx="2431" cy="292"/>
          </a:xfrm>
        </p:grpSpPr>
        <p:sp>
          <p:nvSpPr>
            <p:cNvPr id="19" name="Line 24"/>
            <p:cNvSpPr>
              <a:spLocks noChangeShapeType="true"/>
            </p:cNvSpPr>
            <p:nvPr/>
          </p:nvSpPr>
          <p:spPr bwMode="auto">
            <a:xfrm flipH="true">
              <a:off x="1392" y="3579"/>
              <a:ext cx="2431" cy="266"/>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20" name="Text Box 27"/>
            <p:cNvSpPr txBox="true">
              <a:spLocks noChangeArrowheads="true"/>
            </p:cNvSpPr>
            <p:nvPr/>
          </p:nvSpPr>
          <p:spPr bwMode="auto">
            <a:xfrm>
              <a:off x="1598" y="3619"/>
              <a:ext cx="1852" cy="252"/>
            </a:xfrm>
            <a:prstGeom prst="rect">
              <a:avLst/>
            </a:prstGeom>
            <a:solidFill>
              <a:srgbClr val="FFFFFF"/>
            </a:solidFill>
            <a:ln w="9525">
              <a:solidFill>
                <a:srgbClr val="000000"/>
              </a:solidFill>
              <a:miter lim="800000"/>
            </a:ln>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usual HTTP response msg</a:t>
              </a:r>
              <a:endParaRPr kumimoji="0" lang="en-US" altLang="en-US" sz="2800"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grpSp>
      <p:sp>
        <p:nvSpPr>
          <p:cNvPr id="21" name="Text Box 59"/>
          <p:cNvSpPr txBox="true">
            <a:spLocks noChangeArrowheads="true"/>
          </p:cNvSpPr>
          <p:nvPr/>
        </p:nvSpPr>
        <p:spPr bwMode="auto">
          <a:xfrm>
            <a:off x="195907" y="242645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mn-lt"/>
                <a:ea typeface="MS PGothic" panose="020B0600070205080204" pitchFamily="34" charset="-128"/>
              </a:rPr>
              <a:t>cookie file</a:t>
            </a:r>
            <a:endParaRPr kumimoji="0" lang="en-US" altLang="en-US" sz="18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22" name="Text Box 66"/>
          <p:cNvSpPr txBox="true">
            <a:spLocks noChangeArrowheads="true"/>
          </p:cNvSpPr>
          <p:nvPr/>
        </p:nvSpPr>
        <p:spPr bwMode="auto">
          <a:xfrm>
            <a:off x="13523" y="480457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b="0" i="1" u="none" strike="noStrike" kern="0" cap="none" spc="0" normalizeH="0" baseline="0" noProof="0" dirty="0">
                <a:ln>
                  <a:noFill/>
                </a:ln>
                <a:solidFill>
                  <a:srgbClr val="000000"/>
                </a:solidFill>
                <a:effectLst/>
                <a:uLnTx/>
                <a:uFillTx/>
                <a:latin typeface="+mn-lt"/>
                <a:ea typeface="MS PGothic" panose="020B0600070205080204" pitchFamily="34" charset="-128"/>
              </a:rPr>
              <a:t>one week later:</a:t>
            </a:r>
            <a:endParaRPr kumimoji="0" lang="en-US" altLang="en-US" b="0" i="1"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grpSp>
        <p:nvGrpSpPr>
          <p:cNvPr id="23" name="Group 89"/>
          <p:cNvGrpSpPr/>
          <p:nvPr/>
        </p:nvGrpSpPr>
        <p:grpSpPr bwMode="auto">
          <a:xfrm>
            <a:off x="1461078" y="3561520"/>
            <a:ext cx="6777024" cy="1128713"/>
            <a:chOff x="1411" y="2261"/>
            <a:chExt cx="3533" cy="711"/>
          </a:xfrm>
        </p:grpSpPr>
        <p:sp>
          <p:nvSpPr>
            <p:cNvPr id="24" name="Line 12"/>
            <p:cNvSpPr>
              <a:spLocks noChangeShapeType="true"/>
            </p:cNvSpPr>
            <p:nvPr/>
          </p:nvSpPr>
          <p:spPr bwMode="auto">
            <a:xfrm>
              <a:off x="1411" y="2361"/>
              <a:ext cx="2016" cy="24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25" name="Text Box 15"/>
            <p:cNvSpPr txBox="true">
              <a:spLocks noChangeArrowheads="true"/>
            </p:cNvSpPr>
            <p:nvPr/>
          </p:nvSpPr>
          <p:spPr bwMode="auto">
            <a:xfrm>
              <a:off x="1548" y="2261"/>
              <a:ext cx="1689" cy="404"/>
            </a:xfrm>
            <a:prstGeom prst="rect">
              <a:avLst/>
            </a:prstGeom>
            <a:solidFill>
              <a:srgbClr val="FFFFFF"/>
            </a:solidFill>
            <a:ln w="9525">
              <a:solidFill>
                <a:srgbClr val="000000"/>
              </a:solidFill>
              <a:miter lim="800000"/>
            </a:ln>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8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usual HTTP request msg</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0" marR="0" lvl="0" indent="0" algn="ctr" defTabSz="914400" eaLnBrk="0" fontAlgn="base" latinLnBrk="0" hangingPunct="0">
                <a:lnSpc>
                  <a:spcPct val="80000"/>
                </a:lnSpc>
                <a:spcBef>
                  <a:spcPct val="0"/>
                </a:spcBef>
                <a:spcAft>
                  <a:spcPct val="0"/>
                </a:spcAft>
                <a:buClrTx/>
                <a:buSzTx/>
                <a:buFontTx/>
                <a:buNone/>
                <a:defRPr/>
              </a:pPr>
              <a:r>
                <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rPr>
                <a:t>cookie: 1678</a:t>
              </a:r>
              <a:endPar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sp>
          <p:nvSpPr>
            <p:cNvPr id="26" name="Text Box 28"/>
            <p:cNvSpPr txBox="true">
              <a:spLocks noChangeArrowheads="true"/>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rPr>
                <a:t>cookie-</a:t>
              </a:r>
              <a:endPar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rPr>
                <a:t>specific</a:t>
              </a:r>
              <a:endPar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rPr>
                <a:t>action</a:t>
              </a:r>
              <a:endPar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endParaRPr>
            </a:p>
          </p:txBody>
        </p:sp>
        <p:sp>
          <p:nvSpPr>
            <p:cNvPr id="27" name="Line 42"/>
            <p:cNvSpPr>
              <a:spLocks noChangeShapeType="true"/>
            </p:cNvSpPr>
            <p:nvPr/>
          </p:nvSpPr>
          <p:spPr bwMode="auto">
            <a:xfrm flipV="true">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grpSp>
          <p:nvGrpSpPr>
            <p:cNvPr id="28" name="Group 83"/>
            <p:cNvGrpSpPr/>
            <p:nvPr/>
          </p:nvGrpSpPr>
          <p:grpSpPr bwMode="auto">
            <a:xfrm>
              <a:off x="4306" y="2363"/>
              <a:ext cx="539" cy="252"/>
              <a:chOff x="4306" y="2273"/>
              <a:chExt cx="539" cy="252"/>
            </a:xfrm>
          </p:grpSpPr>
          <p:sp>
            <p:nvSpPr>
              <p:cNvPr id="29" name="Rectangle 72"/>
              <p:cNvSpPr>
                <a:spLocks noChangeArrowheads="true"/>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8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30" name="Text Box 43"/>
              <p:cNvSpPr txBox="true">
                <a:spLocks noChangeArrowheads="true"/>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access</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grpSp>
      </p:grpSp>
      <p:grpSp>
        <p:nvGrpSpPr>
          <p:cNvPr id="31" name="Group 81"/>
          <p:cNvGrpSpPr/>
          <p:nvPr/>
        </p:nvGrpSpPr>
        <p:grpSpPr bwMode="auto">
          <a:xfrm>
            <a:off x="167332" y="1894643"/>
            <a:ext cx="1066800" cy="565150"/>
            <a:chOff x="527" y="1047"/>
            <a:chExt cx="855" cy="486"/>
          </a:xfrm>
        </p:grpSpPr>
        <p:sp>
          <p:nvSpPr>
            <p:cNvPr id="32" name="AutoShape 67"/>
            <p:cNvSpPr>
              <a:spLocks noChangeArrowheads="true"/>
            </p:cNvSpPr>
            <p:nvPr/>
          </p:nvSpPr>
          <p:spPr bwMode="auto">
            <a:xfrm>
              <a:off x="527" y="1047"/>
              <a:ext cx="855" cy="486"/>
            </a:xfrm>
            <a:prstGeom prst="can">
              <a:avLst>
                <a:gd name="adj" fmla="val 25000"/>
              </a:avLst>
            </a:prstGeom>
            <a:solidFill>
              <a:srgbClr val="3333CC"/>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8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33" name="Text Box 60"/>
            <p:cNvSpPr txBox="true">
              <a:spLocks noChangeArrowheads="true"/>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dirty="0" err="1">
                  <a:ln>
                    <a:noFill/>
                  </a:ln>
                  <a:solidFill>
                    <a:srgbClr val="FFFFFF"/>
                  </a:solidFill>
                  <a:effectLst/>
                  <a:uLnTx/>
                  <a:uFillTx/>
                  <a:latin typeface="+mn-lt"/>
                  <a:ea typeface="MS PGothic" panose="020B0600070205080204" pitchFamily="34" charset="-128"/>
                </a:rPr>
                <a:t>ebay</a:t>
              </a:r>
              <a:r>
                <a:rPr kumimoji="0" lang="en-US" altLang="en-US" sz="1400" b="1" i="0" u="none" strike="noStrike" kern="0" cap="none" spc="0" normalizeH="0" baseline="0" noProof="0" dirty="0">
                  <a:ln>
                    <a:noFill/>
                  </a:ln>
                  <a:solidFill>
                    <a:srgbClr val="FFFFFF"/>
                  </a:solidFill>
                  <a:effectLst/>
                  <a:uLnTx/>
                  <a:uFillTx/>
                  <a:latin typeface="+mn-lt"/>
                  <a:ea typeface="MS PGothic" panose="020B0600070205080204" pitchFamily="34" charset="-128"/>
                </a:rPr>
                <a:t> 8734</a:t>
              </a:r>
              <a:endParaRPr kumimoji="0" lang="en-US" altLang="en-US" sz="1400" b="1" i="0" u="none" strike="noStrike" kern="0" cap="none" spc="0" normalizeH="0" baseline="0" noProof="0" dirty="0">
                <a:ln>
                  <a:noFill/>
                </a:ln>
                <a:solidFill>
                  <a:srgbClr val="FFFFFF"/>
                </a:solidFill>
                <a:effectLst/>
                <a:uLnTx/>
                <a:uFillTx/>
                <a:latin typeface="+mn-lt"/>
                <a:ea typeface="MS PGothic" panose="020B0600070205080204" pitchFamily="34" charset="-128"/>
              </a:endParaRPr>
            </a:p>
          </p:txBody>
        </p:sp>
      </p:grpSp>
      <p:grpSp>
        <p:nvGrpSpPr>
          <p:cNvPr id="34" name="Group 95"/>
          <p:cNvGrpSpPr/>
          <p:nvPr/>
        </p:nvGrpSpPr>
        <p:grpSpPr bwMode="auto">
          <a:xfrm>
            <a:off x="1415107" y="2078792"/>
            <a:ext cx="6972540" cy="1301749"/>
            <a:chOff x="1386" y="1327"/>
            <a:chExt cx="3730" cy="820"/>
          </a:xfrm>
        </p:grpSpPr>
        <p:sp>
          <p:nvSpPr>
            <p:cNvPr id="35" name="Line 4"/>
            <p:cNvSpPr>
              <a:spLocks noChangeShapeType="true"/>
            </p:cNvSpPr>
            <p:nvPr/>
          </p:nvSpPr>
          <p:spPr bwMode="auto">
            <a:xfrm>
              <a:off x="1386" y="1355"/>
              <a:ext cx="2082" cy="24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36" name="Text Box 8"/>
            <p:cNvSpPr txBox="true">
              <a:spLocks noChangeArrowheads="true"/>
            </p:cNvSpPr>
            <p:nvPr/>
          </p:nvSpPr>
          <p:spPr bwMode="auto">
            <a:xfrm>
              <a:off x="1554" y="1327"/>
              <a:ext cx="1689" cy="252"/>
            </a:xfrm>
            <a:prstGeom prst="rect">
              <a:avLst/>
            </a:prstGeom>
            <a:solidFill>
              <a:srgbClr val="FFFFFF"/>
            </a:solidFill>
            <a:ln w="9525">
              <a:solidFill>
                <a:srgbClr val="000000"/>
              </a:solidFill>
              <a:miter lim="800000"/>
            </a:ln>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usual HTTP request msg</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sp>
          <p:nvSpPr>
            <p:cNvPr id="37" name="Text Box 31"/>
            <p:cNvSpPr txBox="true">
              <a:spLocks noChangeArrowheads="true"/>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99"/>
                  </a:solidFill>
                  <a:effectLst/>
                  <a:uLnTx/>
                  <a:uFillTx/>
                  <a:latin typeface="+mn-lt"/>
                  <a:ea typeface="MS PGothic" panose="020B0600070205080204" pitchFamily="34" charset="-128"/>
                </a:rPr>
                <a:t>Amazon server</a:t>
              </a:r>
              <a:endParaRPr kumimoji="0" lang="en-US" altLang="en-US" sz="1800" b="0" i="0" u="none" strike="noStrike" kern="0" cap="none" spc="0" normalizeH="0" baseline="0" noProof="0" dirty="0">
                <a:ln>
                  <a:noFill/>
                </a:ln>
                <a:solidFill>
                  <a:srgbClr val="000099"/>
                </a:solidFill>
                <a:effectLst/>
                <a:uLnTx/>
                <a:uFillTx/>
                <a:latin typeface="+mn-lt"/>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99"/>
                  </a:solidFill>
                  <a:effectLst/>
                  <a:uLnTx/>
                  <a:uFillTx/>
                  <a:latin typeface="+mn-lt"/>
                  <a:ea typeface="MS PGothic" panose="020B0600070205080204" pitchFamily="34" charset="-128"/>
                </a:rPr>
                <a:t>creates ID</a:t>
              </a:r>
              <a:endParaRPr kumimoji="0" lang="en-US" altLang="en-US" sz="1800" b="0" i="0" u="none" strike="noStrike" kern="0" cap="none" spc="0" normalizeH="0" baseline="0" noProof="0" dirty="0">
                <a:ln>
                  <a:noFill/>
                </a:ln>
                <a:solidFill>
                  <a:srgbClr val="000099"/>
                </a:solidFill>
                <a:effectLst/>
                <a:uLnTx/>
                <a:uFillTx/>
                <a:latin typeface="+mn-lt"/>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99"/>
                  </a:solidFill>
                  <a:effectLst/>
                  <a:uLnTx/>
                  <a:uFillTx/>
                  <a:latin typeface="+mn-lt"/>
                  <a:ea typeface="MS PGothic" panose="020B0600070205080204" pitchFamily="34" charset="-128"/>
                </a:rPr>
                <a:t>1678 for user</a:t>
              </a:r>
              <a:endPar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endParaRPr>
            </a:p>
          </p:txBody>
        </p:sp>
        <p:grpSp>
          <p:nvGrpSpPr>
            <p:cNvPr id="38" name="Group 82"/>
            <p:cNvGrpSpPr/>
            <p:nvPr/>
          </p:nvGrpSpPr>
          <p:grpSpPr bwMode="auto">
            <a:xfrm>
              <a:off x="4377" y="1730"/>
              <a:ext cx="739" cy="417"/>
              <a:chOff x="4377" y="1640"/>
              <a:chExt cx="739" cy="417"/>
            </a:xfrm>
          </p:grpSpPr>
          <p:sp>
            <p:nvSpPr>
              <p:cNvPr id="39" name="Line 40"/>
              <p:cNvSpPr>
                <a:spLocks noChangeShapeType="true"/>
              </p:cNvSpPr>
              <p:nvPr/>
            </p:nvSpPr>
            <p:spPr bwMode="auto">
              <a:xfrm>
                <a:off x="4377" y="1640"/>
                <a:ext cx="659" cy="41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40" name="Rectangle 73"/>
              <p:cNvSpPr>
                <a:spLocks noChangeArrowheads="true"/>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8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41" name="Text Box 41"/>
              <p:cNvSpPr txBox="true">
                <a:spLocks noChangeArrowheads="true"/>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75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create</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0" marR="0" lvl="0" indent="0" defTabSz="914400" eaLnBrk="0" fontAlgn="base" latinLnBrk="0" hangingPunct="0">
                  <a:lnSpc>
                    <a:spcPct val="75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    entry</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grpSp>
      </p:grpSp>
      <p:grpSp>
        <p:nvGrpSpPr>
          <p:cNvPr id="42" name="Group 88"/>
          <p:cNvGrpSpPr/>
          <p:nvPr/>
        </p:nvGrpSpPr>
        <p:grpSpPr bwMode="auto">
          <a:xfrm>
            <a:off x="138354" y="2606606"/>
            <a:ext cx="5151555" cy="890270"/>
            <a:chOff x="462" y="1603"/>
            <a:chExt cx="3550" cy="719"/>
          </a:xfrm>
        </p:grpSpPr>
        <p:sp>
          <p:nvSpPr>
            <p:cNvPr id="43" name="Line 9"/>
            <p:cNvSpPr>
              <a:spLocks noChangeShapeType="true"/>
            </p:cNvSpPr>
            <p:nvPr/>
          </p:nvSpPr>
          <p:spPr bwMode="auto">
            <a:xfrm flipH="true">
              <a:off x="1404" y="1603"/>
              <a:ext cx="2608" cy="27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44" name="Text Box 11"/>
            <p:cNvSpPr txBox="true">
              <a:spLocks noChangeArrowheads="true"/>
            </p:cNvSpPr>
            <p:nvPr/>
          </p:nvSpPr>
          <p:spPr bwMode="auto">
            <a:xfrm>
              <a:off x="1552" y="1650"/>
              <a:ext cx="1665" cy="518"/>
            </a:xfrm>
            <a:prstGeom prst="rect">
              <a:avLst/>
            </a:prstGeom>
            <a:solidFill>
              <a:srgbClr val="FFFFFF"/>
            </a:solidFill>
            <a:ln w="9525">
              <a:solidFill>
                <a:srgbClr val="000000"/>
              </a:solidFill>
              <a:miter lim="800000"/>
            </a:ln>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8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usual HTTP response </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0" marR="0" lvl="0" indent="0" algn="ctr" defTabSz="914400" eaLnBrk="0" fontAlgn="base" latinLnBrk="0" hangingPunct="0">
                <a:lnSpc>
                  <a:spcPct val="80000"/>
                </a:lnSpc>
                <a:spcBef>
                  <a:spcPct val="0"/>
                </a:spcBef>
                <a:spcAft>
                  <a:spcPct val="0"/>
                </a:spcAft>
                <a:buClrTx/>
                <a:buSzTx/>
                <a:buFontTx/>
                <a:buNone/>
                <a:defRPr/>
              </a:pPr>
              <a:r>
                <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rPr>
                <a:t>set-cookie: 1678 </a:t>
              </a:r>
              <a:endPar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grpSp>
          <p:nvGrpSpPr>
            <p:cNvPr id="45" name="Group 76"/>
            <p:cNvGrpSpPr/>
            <p:nvPr/>
          </p:nvGrpSpPr>
          <p:grpSpPr bwMode="auto">
            <a:xfrm>
              <a:off x="462" y="1836"/>
              <a:ext cx="1004" cy="486"/>
              <a:chOff x="687" y="1746"/>
              <a:chExt cx="1004" cy="486"/>
            </a:xfrm>
          </p:grpSpPr>
          <p:sp>
            <p:nvSpPr>
              <p:cNvPr id="46" name="AutoShape 74"/>
              <p:cNvSpPr>
                <a:spLocks noChangeArrowheads="true"/>
              </p:cNvSpPr>
              <p:nvPr/>
            </p:nvSpPr>
            <p:spPr bwMode="auto">
              <a:xfrm>
                <a:off x="702" y="1746"/>
                <a:ext cx="735" cy="486"/>
              </a:xfrm>
              <a:prstGeom prst="can">
                <a:avLst>
                  <a:gd name="adj" fmla="val 25000"/>
                </a:avLst>
              </a:prstGeom>
              <a:solidFill>
                <a:srgbClr val="3333CC"/>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8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47" name="Text Box 75"/>
              <p:cNvSpPr txBox="true">
                <a:spLocks noChangeArrowheads="true"/>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altLang="en-US" sz="1400" b="1" i="0" u="none" strike="noStrike" kern="0" cap="none" spc="0" normalizeH="0" baseline="0" noProof="0" dirty="0" err="1">
                    <a:ln>
                      <a:noFill/>
                    </a:ln>
                    <a:solidFill>
                      <a:srgbClr val="FFFFFF"/>
                    </a:solidFill>
                    <a:effectLst/>
                    <a:uLnTx/>
                    <a:uFillTx/>
                    <a:latin typeface="+mn-lt"/>
                    <a:ea typeface="MS PGothic" panose="020B0600070205080204" pitchFamily="34" charset="-128"/>
                  </a:rPr>
                  <a:t>ebay</a:t>
                </a:r>
                <a:r>
                  <a:rPr kumimoji="0" lang="en-US" altLang="en-US" sz="1400" b="1" i="0" u="none" strike="noStrike" kern="0" cap="none" spc="0" normalizeH="0" baseline="0" noProof="0" dirty="0">
                    <a:ln>
                      <a:noFill/>
                    </a:ln>
                    <a:solidFill>
                      <a:srgbClr val="FFFFFF"/>
                    </a:solidFill>
                    <a:effectLst/>
                    <a:uLnTx/>
                    <a:uFillTx/>
                    <a:latin typeface="+mn-lt"/>
                    <a:ea typeface="MS PGothic" panose="020B0600070205080204" pitchFamily="34" charset="-128"/>
                  </a:rPr>
                  <a:t> 8734</a:t>
                </a:r>
                <a:endParaRPr kumimoji="0" lang="en-US" altLang="en-US" sz="1400" b="1" i="0" u="none" strike="noStrike" kern="0" cap="none" spc="0" normalizeH="0" baseline="0" noProof="0" dirty="0">
                  <a:ln>
                    <a:noFill/>
                  </a:ln>
                  <a:solidFill>
                    <a:srgbClr val="FFFFFF"/>
                  </a:solidFill>
                  <a:effectLst/>
                  <a:uLnTx/>
                  <a:uFillTx/>
                  <a:latin typeface="+mn-lt"/>
                  <a:ea typeface="MS PGothic" panose="020B0600070205080204" pitchFamily="34" charset="-128"/>
                </a:endParaRPr>
              </a:p>
              <a:p>
                <a:pPr marL="0" marR="0" lvl="0" indent="0" defTabSz="914400" eaLnBrk="0" fontAlgn="base" latinLnBrk="0" hangingPunct="0">
                  <a:lnSpc>
                    <a:spcPct val="90000"/>
                  </a:lnSpc>
                  <a:spcBef>
                    <a:spcPct val="0"/>
                  </a:spcBef>
                  <a:spcAft>
                    <a:spcPct val="0"/>
                  </a:spcAft>
                  <a:buClrTx/>
                  <a:buSzTx/>
                  <a:buFontTx/>
                  <a:buNone/>
                  <a:defRPr/>
                </a:pPr>
                <a:r>
                  <a:rPr kumimoji="0" lang="en-US" altLang="en-US" sz="1400" b="1" i="0" u="none" strike="noStrike" kern="0" cap="none" spc="0" normalizeH="0" baseline="0" noProof="0" dirty="0">
                    <a:ln>
                      <a:noFill/>
                    </a:ln>
                    <a:solidFill>
                      <a:srgbClr val="FFFFFF"/>
                    </a:solidFill>
                    <a:effectLst/>
                    <a:uLnTx/>
                    <a:uFillTx/>
                    <a:latin typeface="+mn-lt"/>
                    <a:ea typeface="MS PGothic" panose="020B0600070205080204" pitchFamily="34" charset="-128"/>
                  </a:rPr>
                  <a:t>amazon 1678</a:t>
                </a:r>
                <a:endParaRPr kumimoji="0" lang="en-US" altLang="en-US" sz="1400" b="1" i="0" u="none" strike="noStrike" kern="0" cap="none" spc="0" normalizeH="0" baseline="0" noProof="0" dirty="0">
                  <a:ln>
                    <a:noFill/>
                  </a:ln>
                  <a:solidFill>
                    <a:srgbClr val="FFFFFF"/>
                  </a:solidFill>
                  <a:effectLst/>
                  <a:uLnTx/>
                  <a:uFillTx/>
                  <a:latin typeface="+mn-lt"/>
                  <a:ea typeface="MS PGothic" panose="020B0600070205080204" pitchFamily="34" charset="-128"/>
                </a:endParaRPr>
              </a:p>
            </p:txBody>
          </p:sp>
        </p:grpSp>
      </p:grpSp>
      <p:grpSp>
        <p:nvGrpSpPr>
          <p:cNvPr id="48" name="Group 93"/>
          <p:cNvGrpSpPr/>
          <p:nvPr/>
        </p:nvGrpSpPr>
        <p:grpSpPr bwMode="auto">
          <a:xfrm>
            <a:off x="1456977" y="4497874"/>
            <a:ext cx="6781125" cy="2001838"/>
            <a:chOff x="1406" y="2641"/>
            <a:chExt cx="3562" cy="1261"/>
          </a:xfrm>
        </p:grpSpPr>
        <p:sp>
          <p:nvSpPr>
            <p:cNvPr id="49" name="Line 20"/>
            <p:cNvSpPr>
              <a:spLocks noChangeShapeType="true"/>
            </p:cNvSpPr>
            <p:nvPr/>
          </p:nvSpPr>
          <p:spPr bwMode="auto">
            <a:xfrm>
              <a:off x="1406" y="3293"/>
              <a:ext cx="2032" cy="242"/>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dirty="0">
                <a:ln>
                  <a:noFill/>
                </a:ln>
                <a:solidFill>
                  <a:srgbClr val="000000"/>
                </a:solidFill>
                <a:effectLst/>
                <a:uLnTx/>
                <a:uFillTx/>
                <a:ea typeface="MS PGothic" panose="020B0600070205080204" pitchFamily="34" charset="-128"/>
              </a:endParaRPr>
            </a:p>
          </p:txBody>
        </p:sp>
        <p:sp>
          <p:nvSpPr>
            <p:cNvPr id="50" name="Text Box 23"/>
            <p:cNvSpPr txBox="true">
              <a:spLocks noChangeArrowheads="true"/>
            </p:cNvSpPr>
            <p:nvPr/>
          </p:nvSpPr>
          <p:spPr bwMode="auto">
            <a:xfrm>
              <a:off x="1561" y="3171"/>
              <a:ext cx="1689" cy="404"/>
            </a:xfrm>
            <a:prstGeom prst="rect">
              <a:avLst/>
            </a:prstGeom>
            <a:solidFill>
              <a:srgbClr val="FFFFFF"/>
            </a:solidFill>
            <a:ln w="9525">
              <a:solidFill>
                <a:srgbClr val="000000"/>
              </a:solidFill>
              <a:miter lim="800000"/>
            </a:ln>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8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rPr>
                <a:t>usual HTTP request msg</a:t>
              </a:r>
              <a:endParaRPr kumimoji="0" lang="en-US" altLang="en-US" b="0" i="0" u="none" strike="noStrike" kern="0" cap="none" spc="0" normalizeH="0" baseline="0" noProof="0" dirty="0">
                <a:ln>
                  <a:noFill/>
                </a:ln>
                <a:solidFill>
                  <a:srgbClr val="000000"/>
                </a:solidFill>
                <a:effectLst/>
                <a:uLnTx/>
                <a:uFillTx/>
                <a:latin typeface="+mn-lt"/>
                <a:ea typeface="MS PGothic" panose="020B0600070205080204" pitchFamily="34" charset="-128"/>
              </a:endParaRPr>
            </a:p>
            <a:p>
              <a:pPr marL="0" marR="0" lvl="0" indent="0" algn="ctr" defTabSz="914400" eaLnBrk="0" fontAlgn="base" latinLnBrk="0" hangingPunct="0">
                <a:lnSpc>
                  <a:spcPct val="80000"/>
                </a:lnSpc>
                <a:spcBef>
                  <a:spcPct val="0"/>
                </a:spcBef>
                <a:spcAft>
                  <a:spcPct val="0"/>
                </a:spcAft>
                <a:buClrTx/>
                <a:buSzTx/>
                <a:buFontTx/>
                <a:buNone/>
                <a:defRPr/>
              </a:pPr>
              <a:r>
                <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rPr>
                <a:t>cookie: 1678</a:t>
              </a:r>
              <a:endParaRPr kumimoji="0" lang="en-US" altLang="en-US" sz="2400" b="1" i="0" u="none" strike="noStrike" kern="0" cap="none" spc="0" normalizeH="0" baseline="0" noProof="0" dirty="0">
                <a:ln>
                  <a:noFill/>
                </a:ln>
                <a:solidFill>
                  <a:srgbClr val="000000"/>
                </a:solidFill>
                <a:effectLst/>
                <a:uLnTx/>
                <a:uFillTx/>
                <a:latin typeface="+mn-lt"/>
                <a:ea typeface="MS PGothic" panose="020B0600070205080204" pitchFamily="34" charset="-128"/>
              </a:endParaRPr>
            </a:p>
          </p:txBody>
        </p:sp>
        <p:sp>
          <p:nvSpPr>
            <p:cNvPr id="51" name="Text Box 29"/>
            <p:cNvSpPr txBox="true">
              <a:spLocks noChangeArrowheads="true"/>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rPr>
                <a:t>cookie-</a:t>
              </a:r>
              <a:endPar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rPr>
                <a:t>specific</a:t>
              </a:r>
              <a:endPar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rPr>
                <a:t>action</a:t>
              </a:r>
              <a:endParaRPr kumimoji="0" lang="en-US" altLang="en-US" b="0" i="0" u="none" strike="noStrike" kern="0" cap="none" spc="0" normalizeH="0" baseline="0" noProof="0" dirty="0">
                <a:ln>
                  <a:noFill/>
                </a:ln>
                <a:solidFill>
                  <a:srgbClr val="000099"/>
                </a:solidFill>
                <a:effectLst/>
                <a:uLnTx/>
                <a:uFillTx/>
                <a:latin typeface="+mn-lt"/>
                <a:ea typeface="MS PGothic" panose="020B0600070205080204" pitchFamily="34" charset="-128"/>
              </a:endParaRPr>
            </a:p>
          </p:txBody>
        </p:sp>
        <p:sp>
          <p:nvSpPr>
            <p:cNvPr id="52" name="Line 44"/>
            <p:cNvSpPr>
              <a:spLocks noChangeShapeType="true"/>
            </p:cNvSpPr>
            <p:nvPr/>
          </p:nvSpPr>
          <p:spPr bwMode="auto">
            <a:xfrm flipV="true">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53" name="Text Box 71"/>
            <p:cNvSpPr txBox="true">
              <a:spLocks noChangeArrowheads="true"/>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a:ln>
                    <a:noFill/>
                  </a:ln>
                  <a:solidFill>
                    <a:srgbClr val="000000"/>
                  </a:solidFill>
                  <a:effectLst/>
                  <a:uLnTx/>
                  <a:uFillTx/>
                  <a:latin typeface="+mn-lt"/>
                  <a:ea typeface="MS PGothic" panose="020B0600070205080204" pitchFamily="34" charset="-128"/>
                </a:rPr>
                <a:t>access</a:t>
              </a:r>
              <a:endParaRPr kumimoji="0" lang="en-US" altLang="en-US"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grpSp>
        <p:nvGrpSpPr>
          <p:cNvPr id="54" name="Group 77"/>
          <p:cNvGrpSpPr/>
          <p:nvPr/>
        </p:nvGrpSpPr>
        <p:grpSpPr bwMode="auto">
          <a:xfrm>
            <a:off x="118438" y="5245586"/>
            <a:ext cx="1389062" cy="633978"/>
            <a:chOff x="702" y="1746"/>
            <a:chExt cx="1004" cy="486"/>
          </a:xfrm>
        </p:grpSpPr>
        <p:sp>
          <p:nvSpPr>
            <p:cNvPr id="55" name="AutoShape 78"/>
            <p:cNvSpPr>
              <a:spLocks noChangeArrowheads="true"/>
            </p:cNvSpPr>
            <p:nvPr/>
          </p:nvSpPr>
          <p:spPr bwMode="auto">
            <a:xfrm>
              <a:off x="735" y="1746"/>
              <a:ext cx="773" cy="486"/>
            </a:xfrm>
            <a:prstGeom prst="can">
              <a:avLst>
                <a:gd name="adj" fmla="val 25000"/>
              </a:avLst>
            </a:prstGeom>
            <a:solidFill>
              <a:srgbClr val="3333CC"/>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8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56" name="Text Box 79"/>
            <p:cNvSpPr txBox="true">
              <a:spLocks noChangeArrowheads="true"/>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altLang="en-US" sz="1400" b="1" i="0" u="none" strike="noStrike" kern="0" cap="none" spc="0" normalizeH="0" baseline="0" noProof="0" dirty="0" err="1">
                  <a:ln>
                    <a:noFill/>
                  </a:ln>
                  <a:solidFill>
                    <a:srgbClr val="FFFFFF"/>
                  </a:solidFill>
                  <a:effectLst/>
                  <a:uLnTx/>
                  <a:uFillTx/>
                  <a:latin typeface="+mn-lt"/>
                  <a:ea typeface="MS PGothic" panose="020B0600070205080204" pitchFamily="34" charset="-128"/>
                </a:rPr>
                <a:t>ebay</a:t>
              </a:r>
              <a:r>
                <a:rPr kumimoji="0" lang="en-US" altLang="en-US" sz="1400" b="1" i="0" u="none" strike="noStrike" kern="0" cap="none" spc="0" normalizeH="0" baseline="0" noProof="0" dirty="0">
                  <a:ln>
                    <a:noFill/>
                  </a:ln>
                  <a:solidFill>
                    <a:srgbClr val="FFFFFF"/>
                  </a:solidFill>
                  <a:effectLst/>
                  <a:uLnTx/>
                  <a:uFillTx/>
                  <a:latin typeface="+mn-lt"/>
                  <a:ea typeface="MS PGothic" panose="020B0600070205080204" pitchFamily="34" charset="-128"/>
                </a:rPr>
                <a:t> 8734</a:t>
              </a:r>
              <a:endParaRPr kumimoji="0" lang="en-US" altLang="en-US" sz="1400" b="1" i="0" u="none" strike="noStrike" kern="0" cap="none" spc="0" normalizeH="0" baseline="0" noProof="0" dirty="0">
                <a:ln>
                  <a:noFill/>
                </a:ln>
                <a:solidFill>
                  <a:srgbClr val="FFFFFF"/>
                </a:solidFill>
                <a:effectLst/>
                <a:uLnTx/>
                <a:uFillTx/>
                <a:latin typeface="+mn-lt"/>
                <a:ea typeface="MS PGothic" panose="020B0600070205080204" pitchFamily="34" charset="-128"/>
              </a:endParaRPr>
            </a:p>
            <a:p>
              <a:pPr marL="0" marR="0" lvl="0" indent="0" defTabSz="914400" eaLnBrk="0" fontAlgn="base" latinLnBrk="0" hangingPunct="0">
                <a:lnSpc>
                  <a:spcPct val="90000"/>
                </a:lnSpc>
                <a:spcBef>
                  <a:spcPct val="0"/>
                </a:spcBef>
                <a:spcAft>
                  <a:spcPct val="0"/>
                </a:spcAft>
                <a:buClrTx/>
                <a:buSzTx/>
                <a:buFontTx/>
                <a:buNone/>
                <a:defRPr/>
              </a:pPr>
              <a:r>
                <a:rPr kumimoji="0" lang="en-US" altLang="en-US" sz="1400" b="1" i="0" u="none" strike="noStrike" kern="0" cap="none" spc="0" normalizeH="0" baseline="0" noProof="0" dirty="0">
                  <a:ln>
                    <a:noFill/>
                  </a:ln>
                  <a:solidFill>
                    <a:srgbClr val="FFFFFF"/>
                  </a:solidFill>
                  <a:effectLst/>
                  <a:uLnTx/>
                  <a:uFillTx/>
                  <a:latin typeface="+mn-lt"/>
                  <a:ea typeface="MS PGothic" panose="020B0600070205080204" pitchFamily="34" charset="-128"/>
                </a:rPr>
                <a:t>amazon 1678</a:t>
              </a:r>
              <a:endParaRPr kumimoji="0" lang="en-US" altLang="en-US" sz="1600" b="1" i="0" u="none" strike="noStrike" kern="0" cap="none" spc="0" normalizeH="0" baseline="0" noProof="0" dirty="0">
                <a:ln>
                  <a:noFill/>
                </a:ln>
                <a:solidFill>
                  <a:srgbClr val="FFFFFF"/>
                </a:solidFill>
                <a:effectLst/>
                <a:uLnTx/>
                <a:uFillTx/>
                <a:latin typeface="+mn-lt"/>
                <a:ea typeface="MS PGothic" panose="020B0600070205080204" pitchFamily="34" charset="-128"/>
              </a:endParaRPr>
            </a:p>
          </p:txBody>
        </p:sp>
      </p:grpSp>
      <p:sp>
        <p:nvSpPr>
          <p:cNvPr id="57" name="Text Box 80"/>
          <p:cNvSpPr txBox="true">
            <a:spLocks noChangeArrowheads="true"/>
          </p:cNvSpPr>
          <p:nvPr/>
        </p:nvSpPr>
        <p:spPr bwMode="auto">
          <a:xfrm>
            <a:off x="8297714" y="271463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CC0000"/>
                </a:solidFill>
                <a:effectLst/>
                <a:uLnTx/>
                <a:uFillTx/>
                <a:latin typeface="+mn-lt"/>
                <a:ea typeface="MS PGothic" panose="020B0600070205080204" pitchFamily="34" charset="-128"/>
              </a:rPr>
              <a:t>backend</a:t>
            </a:r>
            <a:endParaRPr kumimoji="0" lang="en-US" altLang="en-US" b="0" i="0" u="none" strike="noStrike" kern="0" cap="none" spc="0" normalizeH="0" baseline="0" noProof="0" dirty="0">
              <a:ln>
                <a:noFill/>
              </a:ln>
              <a:solidFill>
                <a:srgbClr val="CC0000"/>
              </a:solidFill>
              <a:effectLst/>
              <a:uLnTx/>
              <a:uFillTx/>
              <a:latin typeface="+mn-lt"/>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rgbClr val="CC0000"/>
                </a:solidFill>
                <a:effectLst/>
                <a:uLnTx/>
                <a:uFillTx/>
                <a:latin typeface="+mn-lt"/>
                <a:ea typeface="MS PGothic" panose="020B0600070205080204" pitchFamily="34" charset="-128"/>
              </a:rPr>
              <a:t>database</a:t>
            </a:r>
            <a:endParaRPr kumimoji="0" lang="en-US" altLang="en-US" b="0" i="0" u="none" strike="noStrike" kern="0" cap="none" spc="0" normalizeH="0" baseline="0" noProof="0" dirty="0">
              <a:ln>
                <a:noFill/>
              </a:ln>
              <a:solidFill>
                <a:srgbClr val="CC0000"/>
              </a:solidFill>
              <a:effectLst/>
              <a:uLnTx/>
              <a:uFillTx/>
              <a:latin typeface="+mn-lt"/>
              <a:ea typeface="MS PGothic" panose="020B0600070205080204" pitchFamily="34" charset="-128"/>
            </a:endParaRPr>
          </a:p>
        </p:txBody>
      </p:sp>
      <p:sp>
        <p:nvSpPr>
          <p:cNvPr id="58" name="AutoShape 327"/>
          <p:cNvSpPr>
            <a:spLocks noChangeArrowheads="true"/>
          </p:cNvSpPr>
          <p:nvPr/>
        </p:nvSpPr>
        <p:spPr bwMode="auto">
          <a:xfrm>
            <a:off x="8567589" y="3335344"/>
            <a:ext cx="592138" cy="908050"/>
          </a:xfrm>
          <a:prstGeom prst="can">
            <a:avLst>
              <a:gd name="adj" fmla="val 31004"/>
            </a:avLst>
          </a:prstGeom>
          <a:gradFill rotWithShape="true">
            <a:gsLst>
              <a:gs pos="0">
                <a:srgbClr val="000099"/>
              </a:gs>
              <a:gs pos="100000">
                <a:srgbClr val="FFFFFF"/>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endParaRPr kumimoji="0" lang="en-US" altLang="en-US" sz="2800" b="0" i="0" u="none" strike="noStrike" kern="0" cap="none" spc="0" normalizeH="0" baseline="0" noProof="0">
              <a:ln>
                <a:noFill/>
              </a:ln>
              <a:solidFill>
                <a:srgbClr val="000000"/>
              </a:solidFill>
              <a:effectLst/>
              <a:uLnTx/>
              <a:uFillTx/>
              <a:latin typeface="+mn-lt"/>
              <a:ea typeface="MS PGothic" panose="020B0600070205080204" pitchFamily="34" charset="-128"/>
              <a:cs typeface="Arial" panose="02080604020202020204" pitchFamily="34" charset="0"/>
            </a:endParaRPr>
          </a:p>
        </p:txBody>
      </p:sp>
      <p:grpSp>
        <p:nvGrpSpPr>
          <p:cNvPr id="59" name="Group 63"/>
          <p:cNvGrpSpPr/>
          <p:nvPr/>
        </p:nvGrpSpPr>
        <p:grpSpPr bwMode="auto">
          <a:xfrm>
            <a:off x="5171982" y="1407021"/>
            <a:ext cx="351110" cy="610396"/>
            <a:chOff x="4140" y="429"/>
            <a:chExt cx="1425" cy="2396"/>
          </a:xfrm>
        </p:grpSpPr>
        <p:sp>
          <p:nvSpPr>
            <p:cNvPr id="60" name="Freeform 64"/>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61" name="Rectangle 65"/>
            <p:cNvSpPr>
              <a:spLocks noChangeArrowheads="true"/>
            </p:cNvSpPr>
            <p:nvPr/>
          </p:nvSpPr>
          <p:spPr bwMode="auto">
            <a:xfrm>
              <a:off x="4206" y="429"/>
              <a:ext cx="1045"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62" name="Freeform 66"/>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63" name="Freeform 67"/>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64" name="Rectangle 68"/>
            <p:cNvSpPr>
              <a:spLocks noChangeArrowheads="true"/>
            </p:cNvSpPr>
            <p:nvPr/>
          </p:nvSpPr>
          <p:spPr bwMode="auto">
            <a:xfrm>
              <a:off x="4212" y="695"/>
              <a:ext cx="594" cy="44"/>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nvGrpSpPr>
            <p:cNvPr id="65" name="Group 69"/>
            <p:cNvGrpSpPr/>
            <p:nvPr/>
          </p:nvGrpSpPr>
          <p:grpSpPr bwMode="auto">
            <a:xfrm>
              <a:off x="4749" y="668"/>
              <a:ext cx="581" cy="145"/>
              <a:chOff x="614" y="2568"/>
              <a:chExt cx="725" cy="139"/>
            </a:xfrm>
          </p:grpSpPr>
          <p:sp>
            <p:nvSpPr>
              <p:cNvPr id="90" name="AutoShape 70"/>
              <p:cNvSpPr>
                <a:spLocks noChangeArrowheads="true"/>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91" name="AutoShape 71"/>
              <p:cNvSpPr>
                <a:spLocks noChangeArrowheads="true"/>
              </p:cNvSpPr>
              <p:nvPr/>
            </p:nvSpPr>
            <p:spPr bwMode="auto">
              <a:xfrm>
                <a:off x="630" y="2580"/>
                <a:ext cx="687"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sp>
          <p:nvSpPr>
            <p:cNvPr id="66" name="Rectangle 72"/>
            <p:cNvSpPr>
              <a:spLocks noChangeArrowheads="true"/>
            </p:cNvSpPr>
            <p:nvPr/>
          </p:nvSpPr>
          <p:spPr bwMode="auto">
            <a:xfrm>
              <a:off x="4223" y="1021"/>
              <a:ext cx="600" cy="44"/>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nvGrpSpPr>
            <p:cNvPr id="67" name="Group 73"/>
            <p:cNvGrpSpPr/>
            <p:nvPr/>
          </p:nvGrpSpPr>
          <p:grpSpPr bwMode="auto">
            <a:xfrm>
              <a:off x="4747" y="994"/>
              <a:ext cx="581" cy="134"/>
              <a:chOff x="614" y="2568"/>
              <a:chExt cx="725" cy="139"/>
            </a:xfrm>
          </p:grpSpPr>
          <p:sp>
            <p:nvSpPr>
              <p:cNvPr id="88" name="AutoShape 74"/>
              <p:cNvSpPr>
                <a:spLocks noChangeArrowheads="true"/>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89" name="AutoShape 75"/>
              <p:cNvSpPr>
                <a:spLocks noChangeArrowheads="true"/>
              </p:cNvSpPr>
              <p:nvPr/>
            </p:nvSpPr>
            <p:spPr bwMode="auto">
              <a:xfrm>
                <a:off x="625" y="2585"/>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sp>
          <p:nvSpPr>
            <p:cNvPr id="68" name="Rectangle 76"/>
            <p:cNvSpPr>
              <a:spLocks noChangeArrowheads="true"/>
            </p:cNvSpPr>
            <p:nvPr/>
          </p:nvSpPr>
          <p:spPr bwMode="auto">
            <a:xfrm>
              <a:off x="4217" y="1356"/>
              <a:ext cx="594" cy="49"/>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69" name="Rectangle 77"/>
            <p:cNvSpPr>
              <a:spLocks noChangeArrowheads="true"/>
            </p:cNvSpPr>
            <p:nvPr/>
          </p:nvSpPr>
          <p:spPr bwMode="auto">
            <a:xfrm>
              <a:off x="4228" y="1657"/>
              <a:ext cx="594" cy="44"/>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nvGrpSpPr>
            <p:cNvPr id="70" name="Group 78"/>
            <p:cNvGrpSpPr/>
            <p:nvPr/>
          </p:nvGrpSpPr>
          <p:grpSpPr bwMode="auto">
            <a:xfrm>
              <a:off x="4735" y="1627"/>
              <a:ext cx="582" cy="151"/>
              <a:chOff x="614" y="2568"/>
              <a:chExt cx="725" cy="139"/>
            </a:xfrm>
          </p:grpSpPr>
          <p:sp>
            <p:nvSpPr>
              <p:cNvPr id="86" name="AutoShape 79"/>
              <p:cNvSpPr>
                <a:spLocks noChangeArrowheads="true"/>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87" name="AutoShape 80"/>
              <p:cNvSpPr>
                <a:spLocks noChangeArrowheads="true"/>
              </p:cNvSpPr>
              <p:nvPr/>
            </p:nvSpPr>
            <p:spPr bwMode="auto">
              <a:xfrm>
                <a:off x="627" y="2586"/>
                <a:ext cx="692"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sp>
          <p:nvSpPr>
            <p:cNvPr id="71" name="Freeform 81"/>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grpSp>
          <p:nvGrpSpPr>
            <p:cNvPr id="72" name="Group 82"/>
            <p:cNvGrpSpPr/>
            <p:nvPr/>
          </p:nvGrpSpPr>
          <p:grpSpPr bwMode="auto">
            <a:xfrm>
              <a:off x="4739" y="1327"/>
              <a:ext cx="582" cy="139"/>
              <a:chOff x="614" y="2568"/>
              <a:chExt cx="725" cy="139"/>
            </a:xfrm>
          </p:grpSpPr>
          <p:sp>
            <p:nvSpPr>
              <p:cNvPr id="84" name="AutoShape 83"/>
              <p:cNvSpPr>
                <a:spLocks noChangeArrowheads="true"/>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85" name="AutoShape 84"/>
              <p:cNvSpPr>
                <a:spLocks noChangeArrowheads="true"/>
              </p:cNvSpPr>
              <p:nvPr/>
            </p:nvSpPr>
            <p:spPr bwMode="auto">
              <a:xfrm>
                <a:off x="629" y="2582"/>
                <a:ext cx="692"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sp>
          <p:nvSpPr>
            <p:cNvPr id="73" name="Rectangle 85"/>
            <p:cNvSpPr>
              <a:spLocks noChangeArrowheads="true"/>
            </p:cNvSpPr>
            <p:nvPr/>
          </p:nvSpPr>
          <p:spPr bwMode="auto">
            <a:xfrm>
              <a:off x="5251" y="429"/>
              <a:ext cx="66" cy="2288"/>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74" name="Freeform 86"/>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75" name="Freeform 87"/>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76" name="Oval 88"/>
            <p:cNvSpPr>
              <a:spLocks noChangeArrowheads="true"/>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77" name="Freeform 89"/>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78" name="AutoShape 90"/>
            <p:cNvSpPr>
              <a:spLocks noChangeArrowheads="true"/>
            </p:cNvSpPr>
            <p:nvPr/>
          </p:nvSpPr>
          <p:spPr bwMode="auto">
            <a:xfrm>
              <a:off x="4140" y="2677"/>
              <a:ext cx="1199"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79" name="AutoShape 91"/>
            <p:cNvSpPr>
              <a:spLocks noChangeArrowheads="true"/>
            </p:cNvSpPr>
            <p:nvPr/>
          </p:nvSpPr>
          <p:spPr bwMode="auto">
            <a:xfrm>
              <a:off x="4206" y="2712"/>
              <a:ext cx="1067" cy="84"/>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80" name="Oval 92"/>
            <p:cNvSpPr>
              <a:spLocks noChangeArrowheads="true"/>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81" name="Oval 93"/>
            <p:cNvSpPr>
              <a:spLocks noChangeArrowheads="true"/>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b="0" i="0" u="none" strike="noStrike" kern="0" cap="none" spc="0" normalizeH="0" baseline="0" noProof="0">
                <a:ln>
                  <a:noFill/>
                </a:ln>
                <a:solidFill>
                  <a:srgbClr val="FF0000"/>
                </a:solidFill>
                <a:effectLst/>
                <a:uLnTx/>
                <a:uFillTx/>
                <a:latin typeface="+mn-lt"/>
                <a:ea typeface="MS PGothic" panose="020B0600070205080204" pitchFamily="34" charset="-128"/>
                <a:cs typeface="Arial" panose="02080604020202020204" pitchFamily="34" charset="0"/>
              </a:endParaRPr>
            </a:p>
          </p:txBody>
        </p:sp>
        <p:sp>
          <p:nvSpPr>
            <p:cNvPr id="82" name="Oval 94"/>
            <p:cNvSpPr>
              <a:spLocks noChangeArrowheads="true"/>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sp>
          <p:nvSpPr>
            <p:cNvPr id="83" name="Rectangle 95"/>
            <p:cNvSpPr>
              <a:spLocks noChangeArrowheads="true"/>
            </p:cNvSpPr>
            <p:nvPr/>
          </p:nvSpPr>
          <p:spPr bwMode="auto">
            <a:xfrm>
              <a:off x="5064" y="1834"/>
              <a:ext cx="83" cy="764"/>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mn-lt"/>
                <a:ea typeface="MS PGothic" panose="020B0600070205080204" pitchFamily="34" charset="-128"/>
              </a:endParaRPr>
            </a:p>
          </p:txBody>
        </p:sp>
      </p:grpSp>
      <p:grpSp>
        <p:nvGrpSpPr>
          <p:cNvPr id="92" name="Group 96"/>
          <p:cNvGrpSpPr/>
          <p:nvPr/>
        </p:nvGrpSpPr>
        <p:grpSpPr bwMode="auto">
          <a:xfrm>
            <a:off x="1197274" y="1502008"/>
            <a:ext cx="667783" cy="586047"/>
            <a:chOff x="-44" y="1473"/>
            <a:chExt cx="981" cy="1105"/>
          </a:xfrm>
        </p:grpSpPr>
        <p:pic>
          <p:nvPicPr>
            <p:cNvPr id="93" name="Picture 97"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9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400" b="0" i="0" u="none" strike="noStrike" kern="0" cap="none" spc="0" normalizeH="0" baseline="0" noProof="0">
                <a:ln>
                  <a:noFill/>
                </a:ln>
                <a:solidFill>
                  <a:srgbClr val="000000"/>
                </a:solidFill>
                <a:effectLst/>
                <a:uLnTx/>
                <a:uFillTx/>
                <a:ea typeface="MS PGothic" panose="020B0600070205080204" pitchFamily="34" charset="-128"/>
              </a:endParaRPr>
            </a:p>
          </p:txBody>
        </p:sp>
      </p:grpSp>
      <p:sp>
        <p:nvSpPr>
          <p:cNvPr id="95" name="Line 15"/>
          <p:cNvSpPr>
            <a:spLocks noChangeShapeType="true"/>
          </p:cNvSpPr>
          <p:nvPr/>
        </p:nvSpPr>
        <p:spPr bwMode="auto">
          <a:xfrm flipH="true">
            <a:off x="1462648" y="2125659"/>
            <a:ext cx="510" cy="4465805"/>
          </a:xfrm>
          <a:prstGeom prst="line">
            <a:avLst/>
          </a:prstGeom>
          <a:noFill/>
          <a:ln w="9525">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96" name="Text Box 37"/>
          <p:cNvSpPr txBox="true">
            <a:spLocks noChangeArrowheads="true"/>
          </p:cNvSpPr>
          <p:nvPr/>
        </p:nvSpPr>
        <p:spPr bwMode="auto">
          <a:xfrm>
            <a:off x="1209458" y="659234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sz="1400" dirty="0">
                <a:solidFill>
                  <a:schemeClr val="bg1">
                    <a:lumMod val="65000"/>
                  </a:schemeClr>
                </a:solidFill>
                <a:latin typeface="+mn-lt"/>
              </a:rPr>
              <a:t>time</a:t>
            </a:r>
            <a:endParaRPr lang="en-US" altLang="en-US" sz="1400" dirty="0">
              <a:solidFill>
                <a:schemeClr val="bg1">
                  <a:lumMod val="65000"/>
                </a:schemeClr>
              </a:solidFill>
              <a:latin typeface="+mn-lt"/>
            </a:endParaRPr>
          </a:p>
        </p:txBody>
      </p:sp>
      <p:sp>
        <p:nvSpPr>
          <p:cNvPr id="97" name="Line 15"/>
          <p:cNvSpPr>
            <a:spLocks noChangeShapeType="true"/>
          </p:cNvSpPr>
          <p:nvPr/>
        </p:nvSpPr>
        <p:spPr bwMode="auto">
          <a:xfrm flipH="true">
            <a:off x="5330103" y="2134071"/>
            <a:ext cx="510" cy="4465805"/>
          </a:xfrm>
          <a:prstGeom prst="line">
            <a:avLst/>
          </a:prstGeom>
          <a:noFill/>
          <a:ln w="9525">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en-US" sz="2400"/>
          </a:p>
        </p:txBody>
      </p:sp>
      <p:sp>
        <p:nvSpPr>
          <p:cNvPr id="98" name="Text Box 37"/>
          <p:cNvSpPr txBox="true">
            <a:spLocks noChangeArrowheads="true"/>
          </p:cNvSpPr>
          <p:nvPr/>
        </p:nvSpPr>
        <p:spPr bwMode="auto">
          <a:xfrm>
            <a:off x="5076913" y="660075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nSpc>
                <a:spcPct val="85000"/>
              </a:lnSpc>
              <a:spcBef>
                <a:spcPct val="0"/>
              </a:spcBef>
              <a:buClrTx/>
              <a:buSzTx/>
              <a:buFontTx/>
              <a:buNone/>
            </a:pPr>
            <a:r>
              <a:rPr lang="en-US" altLang="en-US" sz="1400" dirty="0">
                <a:solidFill>
                  <a:schemeClr val="bg1">
                    <a:lumMod val="65000"/>
                  </a:schemeClr>
                </a:solidFill>
                <a:latin typeface="+mn-lt"/>
              </a:rPr>
              <a:t>time</a:t>
            </a:r>
            <a:endParaRPr lang="en-US" altLang="en-US" sz="1400" dirty="0">
              <a:solidFill>
                <a:schemeClr val="bg1">
                  <a:lumMod val="65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34"/>
                                        </p:tgtEl>
                                        <p:attrNameLst>
                                          <p:attrName>style.visibility</p:attrName>
                                        </p:attrNameLst>
                                      </p:cBhvr>
                                      <p:to>
                                        <p:strVal val="visible"/>
                                      </p:to>
                                    </p:set>
                                    <p:animEffect transition="in" filter="wipe(left)">
                                      <p:cBhvr>
                                        <p:cTn id="9" dur="20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right)">
                                      <p:cBhvr>
                                        <p:cTn id="14" dur="30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2000"/>
                                        <p:tgtEl>
                                          <p:spTgt spid="23"/>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1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2000"/>
                                        <p:tgtEl>
                                          <p:spTgt spid="48"/>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pPr algn="just"/>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pPr algn="just"/>
            <a:r>
              <a:rPr lang="en-IN" sz="2400" b="1" dirty="0">
                <a:solidFill>
                  <a:schemeClr val="accent2">
                    <a:lumMod val="75000"/>
                  </a:schemeClr>
                </a:solidFill>
              </a:rPr>
              <a:t>HTTP Cookies: Comments</a:t>
            </a:r>
            <a:endParaRPr lang="en-IN" sz="2400" b="1" dirty="0">
              <a:solidFill>
                <a:schemeClr val="accent2">
                  <a:lumMod val="75000"/>
                </a:schemeClr>
              </a:solidFill>
            </a:endParaRPr>
          </a:p>
        </p:txBody>
      </p:sp>
      <p:sp>
        <p:nvSpPr>
          <p:cNvPr id="8" name="Rectangle 3"/>
          <p:cNvSpPr txBox="true">
            <a:spLocks noChangeArrowheads="true"/>
          </p:cNvSpPr>
          <p:nvPr/>
        </p:nvSpPr>
        <p:spPr>
          <a:xfrm>
            <a:off x="587663" y="1556443"/>
            <a:ext cx="5179347" cy="49227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Font typeface="Wingdings" panose="05000000000000000000" pitchFamily="2" charset="2"/>
              <a:buNone/>
            </a:pPr>
            <a:r>
              <a:rPr lang="en-US" altLang="en-US" dirty="0">
                <a:solidFill>
                  <a:srgbClr val="CC0000"/>
                </a:solidFill>
                <a:ea typeface="MS PGothic" panose="020B0600070205080204" pitchFamily="34" charset="-128"/>
              </a:rPr>
              <a:t>What cookies can be used for:</a:t>
            </a:r>
            <a:endParaRPr lang="en-US" altLang="en-US" dirty="0">
              <a:solidFill>
                <a:srgbClr val="CC0000"/>
              </a:solidFill>
              <a:ea typeface="MS PGothic" panose="020B0600070205080204" pitchFamily="34" charset="-128"/>
            </a:endParaRPr>
          </a:p>
          <a:p>
            <a:pPr algn="just">
              <a:lnSpc>
                <a:spcPct val="75000"/>
              </a:lnSpc>
              <a:buClr>
                <a:schemeClr val="accent2">
                  <a:lumMod val="75000"/>
                </a:schemeClr>
              </a:buClr>
            </a:pPr>
            <a:r>
              <a:rPr lang="en-US" altLang="en-US" sz="2400" dirty="0">
                <a:ea typeface="MS PGothic" panose="020B0600070205080204" pitchFamily="34" charset="-128"/>
              </a:rPr>
              <a:t>track user’s browsing history </a:t>
            </a:r>
            <a:endParaRPr lang="en-US" altLang="en-US" sz="2400" dirty="0">
              <a:ea typeface="MS PGothic" panose="020B0600070205080204" pitchFamily="34" charset="-128"/>
            </a:endParaRPr>
          </a:p>
          <a:p>
            <a:pPr algn="just">
              <a:lnSpc>
                <a:spcPct val="75000"/>
              </a:lnSpc>
              <a:buClr>
                <a:schemeClr val="accent2">
                  <a:lumMod val="75000"/>
                </a:schemeClr>
              </a:buClr>
            </a:pPr>
            <a:r>
              <a:rPr lang="en-US" altLang="en-US" sz="2400" dirty="0">
                <a:ea typeface="MS PGothic" panose="020B0600070205080204" pitchFamily="34" charset="-128"/>
              </a:rPr>
              <a:t>remembering login details</a:t>
            </a:r>
            <a:endParaRPr lang="en-US" altLang="en-US" sz="2400" dirty="0">
              <a:ea typeface="MS PGothic" panose="020B0600070205080204" pitchFamily="34" charset="-128"/>
            </a:endParaRPr>
          </a:p>
          <a:p>
            <a:pPr algn="just">
              <a:lnSpc>
                <a:spcPct val="75000"/>
              </a:lnSpc>
              <a:buClr>
                <a:schemeClr val="accent2">
                  <a:lumMod val="75000"/>
                </a:schemeClr>
              </a:buClr>
            </a:pPr>
            <a:r>
              <a:rPr lang="en-US" altLang="en-US" sz="2400" dirty="0">
                <a:ea typeface="MS PGothic" panose="020B0600070205080204" pitchFamily="34" charset="-128"/>
              </a:rPr>
              <a:t>track visitor count</a:t>
            </a:r>
            <a:endParaRPr lang="en-US" altLang="en-US" sz="2400" dirty="0">
              <a:ea typeface="MS PGothic" panose="020B0600070205080204" pitchFamily="34" charset="-128"/>
            </a:endParaRPr>
          </a:p>
          <a:p>
            <a:pPr algn="just">
              <a:lnSpc>
                <a:spcPct val="75000"/>
              </a:lnSpc>
              <a:buClr>
                <a:schemeClr val="accent2">
                  <a:lumMod val="75000"/>
                </a:schemeClr>
              </a:buClr>
            </a:pPr>
            <a:r>
              <a:rPr lang="en-US" altLang="en-US" sz="2400" dirty="0">
                <a:ea typeface="MS PGothic" panose="020B0600070205080204" pitchFamily="34" charset="-128"/>
              </a:rPr>
              <a:t>shopping carts</a:t>
            </a:r>
            <a:endParaRPr lang="en-US" altLang="en-US" sz="2400" dirty="0">
              <a:ea typeface="MS PGothic" panose="020B0600070205080204" pitchFamily="34" charset="-128"/>
            </a:endParaRPr>
          </a:p>
          <a:p>
            <a:pPr algn="just">
              <a:lnSpc>
                <a:spcPct val="75000"/>
              </a:lnSpc>
              <a:buClr>
                <a:schemeClr val="accent2">
                  <a:lumMod val="75000"/>
                </a:schemeClr>
              </a:buClr>
            </a:pPr>
            <a:r>
              <a:rPr lang="en-US" altLang="en-US" sz="2400" dirty="0">
                <a:ea typeface="MS PGothic" panose="020B0600070205080204" pitchFamily="34" charset="-128"/>
              </a:rPr>
              <a:t>recommendations</a:t>
            </a:r>
            <a:endParaRPr lang="en-US" altLang="en-US" sz="2400" dirty="0">
              <a:ea typeface="MS PGothic" panose="020B0600070205080204" pitchFamily="34" charset="-128"/>
            </a:endParaRPr>
          </a:p>
          <a:p>
            <a:pPr algn="just">
              <a:lnSpc>
                <a:spcPct val="75000"/>
              </a:lnSpc>
              <a:buClr>
                <a:schemeClr val="accent2">
                  <a:lumMod val="75000"/>
                </a:schemeClr>
              </a:buClr>
            </a:pPr>
            <a:r>
              <a:rPr lang="en-US" altLang="en-US" sz="2400" dirty="0">
                <a:ea typeface="MS PGothic" panose="020B0600070205080204" pitchFamily="34" charset="-128"/>
              </a:rPr>
              <a:t>save coupon codes for you</a:t>
            </a:r>
            <a:endParaRPr lang="en-US" altLang="en-US" sz="2400" dirty="0">
              <a:ea typeface="MS PGothic" panose="020B0600070205080204" pitchFamily="34" charset="-128"/>
            </a:endParaRPr>
          </a:p>
          <a:p>
            <a:pPr marL="179705" indent="-179705" algn="just">
              <a:lnSpc>
                <a:spcPct val="100000"/>
              </a:lnSpc>
              <a:spcBef>
                <a:spcPts val="0"/>
              </a:spcBef>
              <a:buClr>
                <a:schemeClr val="accent2">
                  <a:lumMod val="75000"/>
                </a:schemeClr>
              </a:buClr>
              <a:buNone/>
            </a:pPr>
            <a:r>
              <a:rPr lang="en-US" altLang="en-US" dirty="0" smtClean="0">
                <a:solidFill>
                  <a:srgbClr val="CC0000"/>
                </a:solidFill>
              </a:rPr>
              <a:t>Challenge: How to keep </a:t>
            </a:r>
            <a:r>
              <a:rPr lang="en-US" altLang="ja-JP" dirty="0" smtClean="0">
                <a:solidFill>
                  <a:srgbClr val="CC0000"/>
                </a:solidFill>
              </a:rPr>
              <a:t>state:</a:t>
            </a:r>
            <a:endParaRPr lang="en-US" altLang="ja-JP" dirty="0" smtClean="0">
              <a:solidFill>
                <a:srgbClr val="CC0000"/>
              </a:solidFill>
            </a:endParaRPr>
          </a:p>
          <a:p>
            <a:pPr algn="just">
              <a:lnSpc>
                <a:spcPct val="100000"/>
              </a:lnSpc>
              <a:spcBef>
                <a:spcPts val="0"/>
              </a:spcBef>
              <a:buClr>
                <a:schemeClr val="accent2">
                  <a:lumMod val="75000"/>
                </a:schemeClr>
              </a:buClr>
              <a:buSzPct val="100000"/>
            </a:pPr>
            <a:r>
              <a:rPr lang="en-US" altLang="en-US" sz="2400" dirty="0" smtClean="0"/>
              <a:t>protocol endpoints: maintain state at sender/receiver over multiple transactions</a:t>
            </a:r>
            <a:endParaRPr lang="en-US" altLang="en-US" sz="2400" dirty="0" smtClean="0"/>
          </a:p>
          <a:p>
            <a:pPr algn="just">
              <a:lnSpc>
                <a:spcPct val="100000"/>
              </a:lnSpc>
              <a:spcBef>
                <a:spcPts val="0"/>
              </a:spcBef>
              <a:buClr>
                <a:schemeClr val="accent2">
                  <a:lumMod val="75000"/>
                </a:schemeClr>
              </a:buClr>
              <a:buSzPct val="100000"/>
            </a:pPr>
            <a:r>
              <a:rPr lang="en-US" altLang="en-US" sz="2400" dirty="0" smtClean="0"/>
              <a:t>cookies: HTTP messages carry state</a:t>
            </a:r>
            <a:endParaRPr lang="en-US" altLang="en-US" sz="2400" dirty="0" smtClean="0"/>
          </a:p>
        </p:txBody>
      </p:sp>
      <p:sp>
        <p:nvSpPr>
          <p:cNvPr id="9" name="Rectangle 13"/>
          <p:cNvSpPr>
            <a:spLocks noChangeArrowheads="true"/>
          </p:cNvSpPr>
          <p:nvPr/>
        </p:nvSpPr>
        <p:spPr bwMode="auto">
          <a:xfrm>
            <a:off x="6023842" y="1740466"/>
            <a:ext cx="3810000" cy="3553646"/>
          </a:xfrm>
          <a:prstGeom prst="rect">
            <a:avLst/>
          </a:prstGeom>
          <a:noFill/>
          <a:ln w="19050">
            <a:solidFill>
              <a:srgbClr val="000099"/>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r>
              <a:rPr lang="en-US" altLang="en-US" sz="2400" i="1" dirty="0">
                <a:solidFill>
                  <a:srgbClr val="CC0000"/>
                </a:solidFill>
                <a:latin typeface="+mn-lt"/>
              </a:rPr>
              <a:t>cookies and privacy:</a:t>
            </a:r>
            <a:endParaRPr lang="en-US" altLang="en-US" sz="2400" i="1" dirty="0">
              <a:solidFill>
                <a:srgbClr val="CC0000"/>
              </a:solidFill>
              <a:latin typeface="+mn-lt"/>
            </a:endParaRPr>
          </a:p>
          <a:p>
            <a:pPr algn="just">
              <a:lnSpc>
                <a:spcPct val="90000"/>
              </a:lnSpc>
              <a:buClr>
                <a:schemeClr val="accent2">
                  <a:lumMod val="75000"/>
                </a:schemeClr>
              </a:buClr>
              <a:buSzPct val="100000"/>
              <a:buFont typeface="Wingdings" panose="05000000000000000000" pitchFamily="2" charset="2"/>
              <a:buChar char="§"/>
            </a:pPr>
            <a:r>
              <a:rPr lang="en-US" altLang="en-US" sz="2400" dirty="0">
                <a:latin typeface="+mn-lt"/>
              </a:rPr>
              <a:t>cookies permit sites to </a:t>
            </a:r>
            <a:r>
              <a:rPr lang="en-US" altLang="en-US" sz="2400" i="1" dirty="0">
                <a:latin typeface="+mn-lt"/>
              </a:rPr>
              <a:t>learn</a:t>
            </a:r>
            <a:r>
              <a:rPr lang="en-US" altLang="en-US" sz="2400" dirty="0">
                <a:latin typeface="+mn-lt"/>
              </a:rPr>
              <a:t> a lot about you on their site.</a:t>
            </a:r>
            <a:endParaRPr lang="en-US" altLang="en-US" sz="2400" dirty="0">
              <a:latin typeface="+mn-lt"/>
            </a:endParaRPr>
          </a:p>
          <a:p>
            <a:pPr algn="just">
              <a:lnSpc>
                <a:spcPct val="90000"/>
              </a:lnSpc>
              <a:buClr>
                <a:schemeClr val="accent2">
                  <a:lumMod val="75000"/>
                </a:schemeClr>
              </a:buClr>
              <a:buSzPct val="100000"/>
              <a:buFont typeface="Wingdings" panose="05000000000000000000" pitchFamily="2" charset="2"/>
              <a:buChar char="§"/>
            </a:pPr>
            <a:r>
              <a:rPr lang="en-US" altLang="en-US" sz="2400" dirty="0">
                <a:latin typeface="+mn-lt"/>
              </a:rPr>
              <a:t>third party persistent cookies (tracking cookies) allow common identity (cookie value) to be tracked across multiple web sites</a:t>
            </a:r>
            <a:endParaRPr lang="en-US" altLang="en-US" sz="2400" dirty="0">
              <a:latin typeface="+mn-lt"/>
            </a:endParaRPr>
          </a:p>
        </p:txBody>
      </p:sp>
      <p:sp>
        <p:nvSpPr>
          <p:cNvPr id="11" name="Text Box 14"/>
          <p:cNvSpPr txBox="true">
            <a:spLocks noChangeArrowheads="true"/>
          </p:cNvSpPr>
          <p:nvPr/>
        </p:nvSpPr>
        <p:spPr bwMode="auto">
          <a:xfrm>
            <a:off x="8015969" y="1497888"/>
            <a:ext cx="8386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spcBef>
                <a:spcPct val="0"/>
              </a:spcBef>
              <a:buClrTx/>
              <a:buSzTx/>
              <a:buFontTx/>
              <a:buNone/>
            </a:pPr>
            <a:r>
              <a:rPr lang="en-US" altLang="en-US" sz="2400" dirty="0">
                <a:solidFill>
                  <a:srgbClr val="000099"/>
                </a:solidFill>
                <a:latin typeface="+mn-lt"/>
              </a:rPr>
              <a:t>aside</a:t>
            </a:r>
            <a:endParaRPr lang="en-US" altLang="en-US" sz="2400" dirty="0">
              <a:solidFill>
                <a:srgbClr val="000099"/>
              </a:solidFill>
              <a:latin typeface="+mn-lt"/>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pPr algn="just"/>
            <a:r>
              <a:rPr lang="en-US" sz="3600" b="1" cap="all" dirty="0">
                <a:solidFill>
                  <a:schemeClr val="accent2">
                    <a:lumMod val="75000"/>
                  </a:schemeClr>
                </a:solidFill>
              </a:rPr>
              <a:t>COMPUTER NETWORKS</a:t>
            </a:r>
            <a:endParaRPr lang="en-US" sz="3600" b="1" cap="all" dirty="0">
              <a:solidFill>
                <a:schemeClr val="accent2">
                  <a:lumMod val="75000"/>
                </a:schemeClr>
              </a:solidFill>
            </a:endParaRPr>
          </a:p>
        </p:txBody>
      </p:sp>
      <p:sp>
        <p:nvSpPr>
          <p:cNvPr id="13" name="Rectangle 12"/>
          <p:cNvSpPr/>
          <p:nvPr/>
        </p:nvSpPr>
        <p:spPr>
          <a:xfrm>
            <a:off x="598883" y="2888778"/>
            <a:ext cx="7497214" cy="646331"/>
          </a:xfrm>
          <a:prstGeom prst="rect">
            <a:avLst/>
          </a:prstGeom>
        </p:spPr>
        <p:txBody>
          <a:bodyPr wrap="square">
            <a:spAutoFit/>
          </a:bodyPr>
          <a:lstStyle/>
          <a:p>
            <a:pPr algn="just"/>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rgbClr val="0070C0"/>
                </a:solidFill>
              </a:rPr>
              <a:t>Department of Computer Science and Engineering</a:t>
            </a:r>
            <a:endParaRPr lang="en-IN" sz="2000" b="1" dirty="0">
              <a:solidFill>
                <a:srgbClr val="0070C0"/>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Web Caches (Proxy Servers)</a:t>
            </a:r>
            <a:endParaRPr lang="en-IN" sz="2400" b="1" dirty="0">
              <a:solidFill>
                <a:schemeClr val="accent2">
                  <a:lumMod val="75000"/>
                </a:schemeClr>
              </a:solidFill>
            </a:endParaRPr>
          </a:p>
        </p:txBody>
      </p:sp>
      <p:grpSp>
        <p:nvGrpSpPr>
          <p:cNvPr id="8" name="Group 171"/>
          <p:cNvGrpSpPr/>
          <p:nvPr/>
        </p:nvGrpSpPr>
        <p:grpSpPr bwMode="auto">
          <a:xfrm>
            <a:off x="4496422" y="2630616"/>
            <a:ext cx="687387" cy="763588"/>
            <a:chOff x="-44" y="1473"/>
            <a:chExt cx="981" cy="1105"/>
          </a:xfrm>
        </p:grpSpPr>
        <p:pic>
          <p:nvPicPr>
            <p:cNvPr id="9" name="Picture 172"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12" name="Group 102"/>
          <p:cNvGrpSpPr/>
          <p:nvPr/>
        </p:nvGrpSpPr>
        <p:grpSpPr bwMode="auto">
          <a:xfrm>
            <a:off x="4561509" y="4503866"/>
            <a:ext cx="687388" cy="763588"/>
            <a:chOff x="-44" y="1473"/>
            <a:chExt cx="981" cy="1105"/>
          </a:xfrm>
        </p:grpSpPr>
        <p:pic>
          <p:nvPicPr>
            <p:cNvPr id="14" name="Picture 103"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104"/>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nvGrpSpPr>
          <p:cNvPr id="16" name="Group 138"/>
          <p:cNvGrpSpPr/>
          <p:nvPr/>
        </p:nvGrpSpPr>
        <p:grpSpPr bwMode="auto">
          <a:xfrm>
            <a:off x="6699872" y="3392616"/>
            <a:ext cx="400050" cy="715963"/>
            <a:chOff x="4140" y="429"/>
            <a:chExt cx="1425" cy="2396"/>
          </a:xfrm>
        </p:grpSpPr>
        <p:sp>
          <p:nvSpPr>
            <p:cNvPr id="17" name="Freeform 139"/>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8" name="Rectangle 140"/>
            <p:cNvSpPr>
              <a:spLocks noChangeArrowheads="true"/>
            </p:cNvSpPr>
            <p:nvPr/>
          </p:nvSpPr>
          <p:spPr bwMode="auto">
            <a:xfrm>
              <a:off x="4208" y="429"/>
              <a:ext cx="1046"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9" name="Freeform 141"/>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0" name="Freeform 142"/>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1" name="Rectangle 143"/>
            <p:cNvSpPr>
              <a:spLocks noChangeArrowheads="true"/>
            </p:cNvSpPr>
            <p:nvPr/>
          </p:nvSpPr>
          <p:spPr bwMode="auto">
            <a:xfrm>
              <a:off x="4214" y="695"/>
              <a:ext cx="594"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22" name="Group 144"/>
            <p:cNvGrpSpPr/>
            <p:nvPr/>
          </p:nvGrpSpPr>
          <p:grpSpPr bwMode="auto">
            <a:xfrm>
              <a:off x="4749" y="668"/>
              <a:ext cx="581" cy="145"/>
              <a:chOff x="614" y="2568"/>
              <a:chExt cx="725" cy="139"/>
            </a:xfrm>
          </p:grpSpPr>
          <p:sp>
            <p:nvSpPr>
              <p:cNvPr id="47" name="AutoShape 145"/>
              <p:cNvSpPr>
                <a:spLocks noChangeArrowheads="true"/>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8" name="AutoShape 146"/>
              <p:cNvSpPr>
                <a:spLocks noChangeArrowheads="true"/>
              </p:cNvSpPr>
              <p:nvPr/>
            </p:nvSpPr>
            <p:spPr bwMode="auto">
              <a:xfrm>
                <a:off x="630" y="2583"/>
                <a:ext cx="670"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23" name="Rectangle 147"/>
            <p:cNvSpPr>
              <a:spLocks noChangeArrowheads="true"/>
            </p:cNvSpPr>
            <p:nvPr/>
          </p:nvSpPr>
          <p:spPr bwMode="auto">
            <a:xfrm>
              <a:off x="4225" y="1019"/>
              <a:ext cx="594"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24" name="Group 148"/>
            <p:cNvGrpSpPr/>
            <p:nvPr/>
          </p:nvGrpSpPr>
          <p:grpSpPr bwMode="auto">
            <a:xfrm>
              <a:off x="4747" y="994"/>
              <a:ext cx="581" cy="134"/>
              <a:chOff x="614" y="2568"/>
              <a:chExt cx="725" cy="139"/>
            </a:xfrm>
          </p:grpSpPr>
          <p:sp>
            <p:nvSpPr>
              <p:cNvPr id="45" name="AutoShape 149"/>
              <p:cNvSpPr>
                <a:spLocks noChangeArrowheads="true"/>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6" name="AutoShape 150"/>
              <p:cNvSpPr>
                <a:spLocks noChangeArrowheads="true"/>
              </p:cNvSpPr>
              <p:nvPr/>
            </p:nvSpPr>
            <p:spPr bwMode="auto">
              <a:xfrm>
                <a:off x="626" y="2583"/>
                <a:ext cx="692"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25" name="Rectangle 151"/>
            <p:cNvSpPr>
              <a:spLocks noChangeArrowheads="true"/>
            </p:cNvSpPr>
            <p:nvPr/>
          </p:nvSpPr>
          <p:spPr bwMode="auto">
            <a:xfrm>
              <a:off x="4219" y="1359"/>
              <a:ext cx="594"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26" name="Rectangle 152"/>
            <p:cNvSpPr>
              <a:spLocks noChangeArrowheads="true"/>
            </p:cNvSpPr>
            <p:nvPr/>
          </p:nvSpPr>
          <p:spPr bwMode="auto">
            <a:xfrm>
              <a:off x="4230" y="1656"/>
              <a:ext cx="594"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27" name="Group 153"/>
            <p:cNvGrpSpPr/>
            <p:nvPr/>
          </p:nvGrpSpPr>
          <p:grpSpPr bwMode="auto">
            <a:xfrm>
              <a:off x="4735" y="1627"/>
              <a:ext cx="582" cy="151"/>
              <a:chOff x="614" y="2568"/>
              <a:chExt cx="725" cy="139"/>
            </a:xfrm>
          </p:grpSpPr>
          <p:sp>
            <p:nvSpPr>
              <p:cNvPr id="43" name="AutoShape 154"/>
              <p:cNvSpPr>
                <a:spLocks noChangeArrowheads="true"/>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4" name="AutoShape 155"/>
              <p:cNvSpPr>
                <a:spLocks noChangeArrowheads="true"/>
              </p:cNvSpPr>
              <p:nvPr/>
            </p:nvSpPr>
            <p:spPr bwMode="auto">
              <a:xfrm>
                <a:off x="627" y="2585"/>
                <a:ext cx="690"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28" name="Freeform 156"/>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29" name="Group 157"/>
            <p:cNvGrpSpPr/>
            <p:nvPr/>
          </p:nvGrpSpPr>
          <p:grpSpPr bwMode="auto">
            <a:xfrm>
              <a:off x="4739" y="1327"/>
              <a:ext cx="582" cy="139"/>
              <a:chOff x="614" y="2568"/>
              <a:chExt cx="725" cy="139"/>
            </a:xfrm>
          </p:grpSpPr>
          <p:sp>
            <p:nvSpPr>
              <p:cNvPr id="41" name="AutoShape 158"/>
              <p:cNvSpPr>
                <a:spLocks noChangeArrowheads="true"/>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2" name="AutoShape 159"/>
              <p:cNvSpPr>
                <a:spLocks noChangeArrowheads="true"/>
              </p:cNvSpPr>
              <p:nvPr/>
            </p:nvSpPr>
            <p:spPr bwMode="auto">
              <a:xfrm>
                <a:off x="629" y="2584"/>
                <a:ext cx="690"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30" name="Rectangle 160"/>
            <p:cNvSpPr>
              <a:spLocks noChangeArrowheads="true"/>
            </p:cNvSpPr>
            <p:nvPr/>
          </p:nvSpPr>
          <p:spPr bwMode="auto">
            <a:xfrm>
              <a:off x="5248" y="429"/>
              <a:ext cx="68" cy="2290"/>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1" name="Freeform 161"/>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 name="Freeform 162"/>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 name="Oval 163"/>
            <p:cNvSpPr>
              <a:spLocks noChangeArrowheads="true"/>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4" name="Freeform 164"/>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5" name="AutoShape 165"/>
            <p:cNvSpPr>
              <a:spLocks noChangeArrowheads="true"/>
            </p:cNvSpPr>
            <p:nvPr/>
          </p:nvSpPr>
          <p:spPr bwMode="auto">
            <a:xfrm>
              <a:off x="4140" y="2676"/>
              <a:ext cx="1199" cy="149"/>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6" name="AutoShape 166"/>
            <p:cNvSpPr>
              <a:spLocks noChangeArrowheads="true"/>
            </p:cNvSpPr>
            <p:nvPr/>
          </p:nvSpPr>
          <p:spPr bwMode="auto">
            <a:xfrm>
              <a:off x="4208" y="2713"/>
              <a:ext cx="1069" cy="80"/>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7" name="Oval 167"/>
            <p:cNvSpPr>
              <a:spLocks noChangeArrowheads="true"/>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8" name="Oval 168"/>
            <p:cNvSpPr>
              <a:spLocks noChangeArrowheads="true"/>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80604020202020204" pitchFamily="34" charset="0"/>
              </a:endParaRPr>
            </a:p>
          </p:txBody>
        </p:sp>
        <p:sp>
          <p:nvSpPr>
            <p:cNvPr id="39" name="Oval 169"/>
            <p:cNvSpPr>
              <a:spLocks noChangeArrowheads="true"/>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0" name="Rectangle 170"/>
            <p:cNvSpPr>
              <a:spLocks noChangeArrowheads="true"/>
            </p:cNvSpPr>
            <p:nvPr/>
          </p:nvSpPr>
          <p:spPr bwMode="auto">
            <a:xfrm>
              <a:off x="5062" y="1837"/>
              <a:ext cx="85" cy="760"/>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grpSp>
        <p:nvGrpSpPr>
          <p:cNvPr id="49" name="Group 105"/>
          <p:cNvGrpSpPr/>
          <p:nvPr/>
        </p:nvGrpSpPr>
        <p:grpSpPr bwMode="auto">
          <a:xfrm>
            <a:off x="8647734" y="2771904"/>
            <a:ext cx="433388" cy="715962"/>
            <a:chOff x="4140" y="429"/>
            <a:chExt cx="1425" cy="2396"/>
          </a:xfrm>
        </p:grpSpPr>
        <p:sp>
          <p:nvSpPr>
            <p:cNvPr id="50" name="Freeform 106"/>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1" name="Rectangle 107"/>
            <p:cNvSpPr>
              <a:spLocks noChangeArrowheads="true"/>
            </p:cNvSpPr>
            <p:nvPr/>
          </p:nvSpPr>
          <p:spPr bwMode="auto">
            <a:xfrm>
              <a:off x="4208" y="429"/>
              <a:ext cx="1044"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2" name="Freeform 108"/>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3" name="Freeform 109"/>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4" name="Rectangle 110"/>
            <p:cNvSpPr>
              <a:spLocks noChangeArrowheads="true"/>
            </p:cNvSpPr>
            <p:nvPr/>
          </p:nvSpPr>
          <p:spPr bwMode="auto">
            <a:xfrm>
              <a:off x="4213" y="695"/>
              <a:ext cx="595"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55" name="Group 111"/>
            <p:cNvGrpSpPr/>
            <p:nvPr/>
          </p:nvGrpSpPr>
          <p:grpSpPr bwMode="auto">
            <a:xfrm>
              <a:off x="4749" y="668"/>
              <a:ext cx="581" cy="145"/>
              <a:chOff x="614" y="2568"/>
              <a:chExt cx="725" cy="139"/>
            </a:xfrm>
          </p:grpSpPr>
          <p:sp>
            <p:nvSpPr>
              <p:cNvPr id="80" name="AutoShape 112"/>
              <p:cNvSpPr>
                <a:spLocks noChangeArrowheads="true"/>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81" name="AutoShape 113"/>
              <p:cNvSpPr>
                <a:spLocks noChangeArrowheads="true"/>
              </p:cNvSpPr>
              <p:nvPr/>
            </p:nvSpPr>
            <p:spPr bwMode="auto">
              <a:xfrm>
                <a:off x="629" y="2583"/>
                <a:ext cx="690"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56" name="Rectangle 114"/>
            <p:cNvSpPr>
              <a:spLocks noChangeArrowheads="true"/>
            </p:cNvSpPr>
            <p:nvPr/>
          </p:nvSpPr>
          <p:spPr bwMode="auto">
            <a:xfrm>
              <a:off x="4224" y="1019"/>
              <a:ext cx="595"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57" name="Group 115"/>
            <p:cNvGrpSpPr/>
            <p:nvPr/>
          </p:nvGrpSpPr>
          <p:grpSpPr bwMode="auto">
            <a:xfrm>
              <a:off x="4747" y="994"/>
              <a:ext cx="581" cy="134"/>
              <a:chOff x="614" y="2568"/>
              <a:chExt cx="725" cy="139"/>
            </a:xfrm>
          </p:grpSpPr>
          <p:sp>
            <p:nvSpPr>
              <p:cNvPr id="78" name="AutoShape 116"/>
              <p:cNvSpPr>
                <a:spLocks noChangeArrowheads="true"/>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79" name="AutoShape 117"/>
              <p:cNvSpPr>
                <a:spLocks noChangeArrowheads="true"/>
              </p:cNvSpPr>
              <p:nvPr/>
            </p:nvSpPr>
            <p:spPr bwMode="auto">
              <a:xfrm>
                <a:off x="625" y="2583"/>
                <a:ext cx="697"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58" name="Rectangle 118"/>
            <p:cNvSpPr>
              <a:spLocks noChangeArrowheads="true"/>
            </p:cNvSpPr>
            <p:nvPr/>
          </p:nvSpPr>
          <p:spPr bwMode="auto">
            <a:xfrm>
              <a:off x="4218" y="1359"/>
              <a:ext cx="595"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9" name="Rectangle 119"/>
            <p:cNvSpPr>
              <a:spLocks noChangeArrowheads="true"/>
            </p:cNvSpPr>
            <p:nvPr/>
          </p:nvSpPr>
          <p:spPr bwMode="auto">
            <a:xfrm>
              <a:off x="4229" y="1656"/>
              <a:ext cx="595"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60" name="Group 120"/>
            <p:cNvGrpSpPr/>
            <p:nvPr/>
          </p:nvGrpSpPr>
          <p:grpSpPr bwMode="auto">
            <a:xfrm>
              <a:off x="4735" y="1627"/>
              <a:ext cx="582" cy="151"/>
              <a:chOff x="614" y="2568"/>
              <a:chExt cx="725" cy="139"/>
            </a:xfrm>
          </p:grpSpPr>
          <p:sp>
            <p:nvSpPr>
              <p:cNvPr id="76" name="AutoShape 121"/>
              <p:cNvSpPr>
                <a:spLocks noChangeArrowheads="true"/>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77" name="AutoShape 122"/>
              <p:cNvSpPr>
                <a:spLocks noChangeArrowheads="true"/>
              </p:cNvSpPr>
              <p:nvPr/>
            </p:nvSpPr>
            <p:spPr bwMode="auto">
              <a:xfrm>
                <a:off x="627" y="2585"/>
                <a:ext cx="683"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61" name="Freeform 123"/>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62" name="Group 124"/>
            <p:cNvGrpSpPr/>
            <p:nvPr/>
          </p:nvGrpSpPr>
          <p:grpSpPr bwMode="auto">
            <a:xfrm>
              <a:off x="4739" y="1327"/>
              <a:ext cx="582" cy="139"/>
              <a:chOff x="614" y="2568"/>
              <a:chExt cx="725" cy="139"/>
            </a:xfrm>
          </p:grpSpPr>
          <p:sp>
            <p:nvSpPr>
              <p:cNvPr id="74" name="AutoShape 125"/>
              <p:cNvSpPr>
                <a:spLocks noChangeArrowheads="true"/>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75" name="AutoShape 126"/>
              <p:cNvSpPr>
                <a:spLocks noChangeArrowheads="true"/>
              </p:cNvSpPr>
              <p:nvPr/>
            </p:nvSpPr>
            <p:spPr bwMode="auto">
              <a:xfrm>
                <a:off x="629" y="2584"/>
                <a:ext cx="689"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63" name="Rectangle 127"/>
            <p:cNvSpPr>
              <a:spLocks noChangeArrowheads="true"/>
            </p:cNvSpPr>
            <p:nvPr/>
          </p:nvSpPr>
          <p:spPr bwMode="auto">
            <a:xfrm>
              <a:off x="5252" y="429"/>
              <a:ext cx="68" cy="2290"/>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4" name="Freeform 128"/>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65" name="Freeform 129"/>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66" name="Oval 130"/>
            <p:cNvSpPr>
              <a:spLocks noChangeArrowheads="true"/>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7" name="Freeform 131"/>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68" name="AutoShape 132"/>
            <p:cNvSpPr>
              <a:spLocks noChangeArrowheads="true"/>
            </p:cNvSpPr>
            <p:nvPr/>
          </p:nvSpPr>
          <p:spPr bwMode="auto">
            <a:xfrm>
              <a:off x="4140" y="2676"/>
              <a:ext cx="1201" cy="149"/>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9" name="AutoShape 133"/>
            <p:cNvSpPr>
              <a:spLocks noChangeArrowheads="true"/>
            </p:cNvSpPr>
            <p:nvPr/>
          </p:nvSpPr>
          <p:spPr bwMode="auto">
            <a:xfrm>
              <a:off x="4208" y="2713"/>
              <a:ext cx="1070" cy="80"/>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70" name="Oval 134"/>
            <p:cNvSpPr>
              <a:spLocks noChangeArrowheads="true"/>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71" name="Oval 135"/>
            <p:cNvSpPr>
              <a:spLocks noChangeArrowheads="true"/>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80604020202020204" pitchFamily="34" charset="0"/>
              </a:endParaRPr>
            </a:p>
          </p:txBody>
        </p:sp>
        <p:sp>
          <p:nvSpPr>
            <p:cNvPr id="72" name="Oval 136"/>
            <p:cNvSpPr>
              <a:spLocks noChangeArrowheads="true"/>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73" name="Rectangle 137"/>
            <p:cNvSpPr>
              <a:spLocks noChangeArrowheads="true"/>
            </p:cNvSpPr>
            <p:nvPr/>
          </p:nvSpPr>
          <p:spPr bwMode="auto">
            <a:xfrm>
              <a:off x="5064" y="1837"/>
              <a:ext cx="84" cy="760"/>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82" name="Rectangle 3"/>
          <p:cNvSpPr txBox="true">
            <a:spLocks noChangeArrowheads="true"/>
          </p:cNvSpPr>
          <p:nvPr/>
        </p:nvSpPr>
        <p:spPr>
          <a:xfrm>
            <a:off x="225287" y="2211178"/>
            <a:ext cx="3806610"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33680" indent="-233680" algn="just">
              <a:buClr>
                <a:schemeClr val="accent2">
                  <a:lumMod val="75000"/>
                </a:schemeClr>
              </a:buClr>
            </a:pPr>
            <a:r>
              <a:rPr lang="en-US" altLang="en-US" sz="2400" dirty="0">
                <a:ea typeface="MS PGothic" panose="020B0600070205080204" pitchFamily="34" charset="-128"/>
              </a:rPr>
              <a:t>user configures browser to point to a </a:t>
            </a:r>
            <a:r>
              <a:rPr lang="en-US" altLang="en-US" sz="2400" i="1" dirty="0">
                <a:solidFill>
                  <a:srgbClr val="C00000"/>
                </a:solidFill>
                <a:ea typeface="MS PGothic" panose="020B0600070205080204" pitchFamily="34" charset="-128"/>
              </a:rPr>
              <a:t>Web cache</a:t>
            </a:r>
            <a:endParaRPr lang="en-US" altLang="en-US" sz="2400" i="1" dirty="0">
              <a:solidFill>
                <a:srgbClr val="C00000"/>
              </a:solidFill>
              <a:ea typeface="MS PGothic" panose="020B0600070205080204" pitchFamily="34" charset="-128"/>
            </a:endParaRPr>
          </a:p>
          <a:p>
            <a:pPr marL="233680" indent="-233680" algn="just">
              <a:buClr>
                <a:schemeClr val="accent2">
                  <a:lumMod val="75000"/>
                </a:schemeClr>
              </a:buClr>
            </a:pPr>
            <a:r>
              <a:rPr lang="en-US" altLang="en-US" sz="2400" dirty="0">
                <a:ea typeface="MS PGothic" panose="020B0600070205080204" pitchFamily="34" charset="-128"/>
              </a:rPr>
              <a:t>browser sends all HTTP requests to cache</a:t>
            </a:r>
            <a:endParaRPr lang="en-US" altLang="en-US" sz="2400" dirty="0">
              <a:ea typeface="MS PGothic" panose="020B0600070205080204" pitchFamily="34" charset="-128"/>
            </a:endParaRPr>
          </a:p>
          <a:p>
            <a:pPr marL="685800" lvl="1" indent="-228600" algn="just">
              <a:buClr>
                <a:schemeClr val="accent2">
                  <a:lumMod val="75000"/>
                </a:schemeClr>
              </a:buClr>
            </a:pPr>
            <a:r>
              <a:rPr lang="en-US" altLang="en-US" i="1" dirty="0">
                <a:solidFill>
                  <a:srgbClr val="0000A3"/>
                </a:solidFill>
                <a:ea typeface="MS PGothic" panose="020B0600070205080204" pitchFamily="34" charset="-128"/>
              </a:rPr>
              <a:t>if</a:t>
            </a:r>
            <a:r>
              <a:rPr lang="en-US" altLang="en-US" dirty="0">
                <a:ea typeface="MS PGothic" panose="020B0600070205080204" pitchFamily="34" charset="-128"/>
              </a:rPr>
              <a:t> object in cache: cache returns object to client</a:t>
            </a:r>
            <a:endParaRPr lang="en-US" altLang="en-US" dirty="0">
              <a:ea typeface="MS PGothic" panose="020B0600070205080204" pitchFamily="34" charset="-128"/>
            </a:endParaRPr>
          </a:p>
          <a:p>
            <a:pPr marL="685800" lvl="1" indent="-228600" algn="just">
              <a:buClr>
                <a:schemeClr val="accent2">
                  <a:lumMod val="75000"/>
                </a:schemeClr>
              </a:buClr>
            </a:pPr>
            <a:r>
              <a:rPr lang="en-US" altLang="en-US" i="1" dirty="0">
                <a:solidFill>
                  <a:srgbClr val="0000A3"/>
                </a:solidFill>
                <a:ea typeface="MS PGothic" panose="020B0600070205080204" pitchFamily="34" charset="-128"/>
              </a:rPr>
              <a:t>else</a:t>
            </a:r>
            <a:r>
              <a:rPr lang="en-US" altLang="en-US" dirty="0">
                <a:ea typeface="MS PGothic" panose="020B0600070205080204" pitchFamily="34" charset="-128"/>
              </a:rPr>
              <a:t> cache requests object from origin server, caches received object, then returns object to client</a:t>
            </a:r>
            <a:endParaRPr lang="en-US" altLang="en-US" dirty="0">
              <a:ea typeface="MS PGothic" panose="020B0600070205080204" pitchFamily="34" charset="-128"/>
            </a:endParaRPr>
          </a:p>
        </p:txBody>
      </p:sp>
      <p:sp>
        <p:nvSpPr>
          <p:cNvPr id="83" name="Rectangle 4"/>
          <p:cNvSpPr>
            <a:spLocks noChangeArrowheads="true"/>
          </p:cNvSpPr>
          <p:nvPr/>
        </p:nvSpPr>
        <p:spPr bwMode="auto">
          <a:xfrm>
            <a:off x="322042" y="1519028"/>
            <a:ext cx="87503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i="1" dirty="0">
                <a:solidFill>
                  <a:srgbClr val="CC0000"/>
                </a:solidFill>
                <a:latin typeface="+mn-lt"/>
              </a:rPr>
              <a:t>Goal:</a:t>
            </a:r>
            <a:r>
              <a:rPr lang="en-US" altLang="en-US" sz="2400" dirty="0">
                <a:latin typeface="+mn-lt"/>
              </a:rPr>
              <a:t> satisfy client request without involving origin server</a:t>
            </a:r>
            <a:endParaRPr lang="en-US" altLang="en-US" sz="2400" dirty="0">
              <a:latin typeface="+mn-lt"/>
            </a:endParaRPr>
          </a:p>
        </p:txBody>
      </p:sp>
      <p:sp>
        <p:nvSpPr>
          <p:cNvPr id="84" name="Text Box 6"/>
          <p:cNvSpPr txBox="true">
            <a:spLocks noChangeArrowheads="true"/>
          </p:cNvSpPr>
          <p:nvPr/>
        </p:nvSpPr>
        <p:spPr bwMode="auto">
          <a:xfrm>
            <a:off x="4640884" y="3303716"/>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600">
                <a:latin typeface="+mn-lt"/>
              </a:rPr>
              <a:t>client</a:t>
            </a:r>
            <a:endParaRPr lang="en-US" altLang="en-US" sz="2400">
              <a:latin typeface="+mn-lt"/>
            </a:endParaRPr>
          </a:p>
        </p:txBody>
      </p:sp>
      <p:sp>
        <p:nvSpPr>
          <p:cNvPr id="85" name="Text Box 8"/>
          <p:cNvSpPr txBox="true">
            <a:spLocks noChangeArrowheads="true"/>
          </p:cNvSpPr>
          <p:nvPr/>
        </p:nvSpPr>
        <p:spPr bwMode="auto">
          <a:xfrm>
            <a:off x="6452842" y="2709991"/>
            <a:ext cx="8369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lnSpc>
                <a:spcPct val="90000"/>
              </a:lnSpc>
              <a:spcBef>
                <a:spcPct val="0"/>
              </a:spcBef>
              <a:buClrTx/>
              <a:buSzTx/>
              <a:buFontTx/>
              <a:buNone/>
            </a:pPr>
            <a:r>
              <a:rPr lang="en-US" altLang="en-US" dirty="0">
                <a:latin typeface="+mn-lt"/>
              </a:rPr>
              <a:t>proxy</a:t>
            </a:r>
            <a:endParaRPr lang="en-US" altLang="en-US" dirty="0">
              <a:latin typeface="+mn-lt"/>
            </a:endParaRPr>
          </a:p>
          <a:p>
            <a:pPr algn="ctr">
              <a:lnSpc>
                <a:spcPct val="90000"/>
              </a:lnSpc>
              <a:spcBef>
                <a:spcPct val="0"/>
              </a:spcBef>
              <a:buClrTx/>
              <a:buSzTx/>
              <a:buFontTx/>
              <a:buNone/>
            </a:pPr>
            <a:r>
              <a:rPr lang="en-US" altLang="en-US" dirty="0">
                <a:latin typeface="+mn-lt"/>
              </a:rPr>
              <a:t>server</a:t>
            </a:r>
            <a:endParaRPr lang="en-US" altLang="en-US" sz="2400" dirty="0">
              <a:latin typeface="+mn-lt"/>
            </a:endParaRPr>
          </a:p>
        </p:txBody>
      </p:sp>
      <p:sp>
        <p:nvSpPr>
          <p:cNvPr id="86" name="Text Box 21"/>
          <p:cNvSpPr txBox="true">
            <a:spLocks noChangeArrowheads="true"/>
          </p:cNvSpPr>
          <p:nvPr/>
        </p:nvSpPr>
        <p:spPr bwMode="auto">
          <a:xfrm>
            <a:off x="4763122" y="5275391"/>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600">
                <a:latin typeface="+mn-lt"/>
              </a:rPr>
              <a:t>client</a:t>
            </a:r>
            <a:endParaRPr lang="en-US" altLang="en-US" sz="2400">
              <a:latin typeface="+mn-lt"/>
            </a:endParaRPr>
          </a:p>
        </p:txBody>
      </p:sp>
      <p:grpSp>
        <p:nvGrpSpPr>
          <p:cNvPr id="87" name="Group 53"/>
          <p:cNvGrpSpPr/>
          <p:nvPr/>
        </p:nvGrpSpPr>
        <p:grpSpPr bwMode="auto">
          <a:xfrm>
            <a:off x="5139359" y="4030791"/>
            <a:ext cx="1490663" cy="760413"/>
            <a:chOff x="2942" y="2580"/>
            <a:chExt cx="939" cy="479"/>
          </a:xfrm>
        </p:grpSpPr>
        <p:sp>
          <p:nvSpPr>
            <p:cNvPr id="88" name="Line 19"/>
            <p:cNvSpPr>
              <a:spLocks noChangeShapeType="true"/>
            </p:cNvSpPr>
            <p:nvPr/>
          </p:nvSpPr>
          <p:spPr bwMode="auto">
            <a:xfrm flipV="true">
              <a:off x="2998" y="2580"/>
              <a:ext cx="883" cy="47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 name="Text Box 23"/>
            <p:cNvSpPr txBox="true">
              <a:spLocks noChangeArrowheads="true"/>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600">
                  <a:solidFill>
                    <a:srgbClr val="CC0000"/>
                  </a:solidFill>
                  <a:latin typeface="+mn-lt"/>
                </a:rPr>
                <a:t>HTTP request</a:t>
              </a:r>
              <a:endParaRPr lang="en-US" altLang="en-US" sz="2400">
                <a:solidFill>
                  <a:srgbClr val="CC0000"/>
                </a:solidFill>
                <a:latin typeface="+mn-lt"/>
              </a:endParaRPr>
            </a:p>
          </p:txBody>
        </p:sp>
      </p:grpSp>
      <p:grpSp>
        <p:nvGrpSpPr>
          <p:cNvPr id="90" name="Group 54"/>
          <p:cNvGrpSpPr/>
          <p:nvPr/>
        </p:nvGrpSpPr>
        <p:grpSpPr bwMode="auto">
          <a:xfrm>
            <a:off x="5279059" y="4118104"/>
            <a:ext cx="1487488" cy="785812"/>
            <a:chOff x="3030" y="2635"/>
            <a:chExt cx="937" cy="495"/>
          </a:xfrm>
        </p:grpSpPr>
        <p:sp>
          <p:nvSpPr>
            <p:cNvPr id="91" name="Line 20"/>
            <p:cNvSpPr>
              <a:spLocks noChangeShapeType="true"/>
            </p:cNvSpPr>
            <p:nvPr/>
          </p:nvSpPr>
          <p:spPr bwMode="auto">
            <a:xfrm flipH="true">
              <a:off x="3030" y="2635"/>
              <a:ext cx="884" cy="495"/>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 name="Text Box 25"/>
            <p:cNvSpPr txBox="true">
              <a:spLocks noChangeArrowheads="true"/>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600">
                  <a:solidFill>
                    <a:srgbClr val="CC0000"/>
                  </a:solidFill>
                  <a:latin typeface="+mn-lt"/>
                </a:rPr>
                <a:t>HTTP response</a:t>
              </a:r>
              <a:endParaRPr lang="en-US" altLang="en-US" sz="2400">
                <a:solidFill>
                  <a:srgbClr val="CC0000"/>
                </a:solidFill>
                <a:latin typeface="+mn-lt"/>
              </a:endParaRPr>
            </a:p>
          </p:txBody>
        </p:sp>
      </p:grpSp>
      <p:grpSp>
        <p:nvGrpSpPr>
          <p:cNvPr id="93" name="Group 49"/>
          <p:cNvGrpSpPr/>
          <p:nvPr/>
        </p:nvGrpSpPr>
        <p:grpSpPr bwMode="auto">
          <a:xfrm>
            <a:off x="5234609" y="3059241"/>
            <a:ext cx="3251200" cy="730250"/>
            <a:chOff x="3002" y="1979"/>
            <a:chExt cx="2048" cy="460"/>
          </a:xfrm>
        </p:grpSpPr>
        <p:sp>
          <p:nvSpPr>
            <p:cNvPr id="94" name="Freeform 18"/>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Text Box 22"/>
            <p:cNvSpPr txBox="true">
              <a:spLocks noChangeArrowheads="true"/>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600">
                  <a:solidFill>
                    <a:srgbClr val="CC0000"/>
                  </a:solidFill>
                  <a:latin typeface="+mn-lt"/>
                </a:rPr>
                <a:t>HTTP request</a:t>
              </a:r>
              <a:endParaRPr lang="en-US" altLang="en-US" sz="2400">
                <a:solidFill>
                  <a:srgbClr val="CC0000"/>
                </a:solidFill>
                <a:latin typeface="+mn-lt"/>
              </a:endParaRPr>
            </a:p>
          </p:txBody>
        </p:sp>
        <p:sp>
          <p:nvSpPr>
            <p:cNvPr id="96" name="Text Box 45"/>
            <p:cNvSpPr txBox="true">
              <a:spLocks noChangeArrowheads="true"/>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600">
                  <a:solidFill>
                    <a:srgbClr val="CC0000"/>
                  </a:solidFill>
                  <a:latin typeface="+mn-lt"/>
                </a:rPr>
                <a:t>HTTP request</a:t>
              </a:r>
              <a:endParaRPr lang="en-US" altLang="en-US" sz="2400">
                <a:solidFill>
                  <a:srgbClr val="CC0000"/>
                </a:solidFill>
                <a:latin typeface="+mn-lt"/>
              </a:endParaRPr>
            </a:p>
          </p:txBody>
        </p:sp>
      </p:grpSp>
      <p:sp>
        <p:nvSpPr>
          <p:cNvPr id="97" name="Text Box 47"/>
          <p:cNvSpPr txBox="true">
            <a:spLocks noChangeArrowheads="true"/>
          </p:cNvSpPr>
          <p:nvPr/>
        </p:nvSpPr>
        <p:spPr bwMode="auto">
          <a:xfrm>
            <a:off x="8488573" y="5414410"/>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lnSpc>
                <a:spcPct val="90000"/>
              </a:lnSpc>
              <a:spcBef>
                <a:spcPct val="0"/>
              </a:spcBef>
              <a:buClrTx/>
              <a:buSzTx/>
              <a:buFontTx/>
              <a:buNone/>
            </a:pPr>
            <a:r>
              <a:rPr lang="en-US" altLang="en-US" sz="1600" dirty="0">
                <a:latin typeface="+mn-lt"/>
              </a:rPr>
              <a:t>origin </a:t>
            </a:r>
            <a:endParaRPr lang="en-US" altLang="en-US" sz="1600" dirty="0">
              <a:latin typeface="+mn-lt"/>
            </a:endParaRPr>
          </a:p>
          <a:p>
            <a:pPr algn="ctr">
              <a:lnSpc>
                <a:spcPct val="90000"/>
              </a:lnSpc>
              <a:spcBef>
                <a:spcPct val="0"/>
              </a:spcBef>
              <a:buClrTx/>
              <a:buSzTx/>
              <a:buFontTx/>
              <a:buNone/>
            </a:pPr>
            <a:r>
              <a:rPr lang="en-US" altLang="en-US" sz="1600" dirty="0">
                <a:latin typeface="+mn-lt"/>
              </a:rPr>
              <a:t>server</a:t>
            </a:r>
            <a:endParaRPr lang="en-US" altLang="en-US" sz="2400" dirty="0">
              <a:latin typeface="+mn-lt"/>
            </a:endParaRPr>
          </a:p>
        </p:txBody>
      </p:sp>
      <p:sp>
        <p:nvSpPr>
          <p:cNvPr id="98" name="Text Box 48"/>
          <p:cNvSpPr txBox="true">
            <a:spLocks noChangeArrowheads="true"/>
          </p:cNvSpPr>
          <p:nvPr/>
        </p:nvSpPr>
        <p:spPr bwMode="auto">
          <a:xfrm>
            <a:off x="8506035" y="3477660"/>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lnSpc>
                <a:spcPct val="90000"/>
              </a:lnSpc>
              <a:spcBef>
                <a:spcPct val="0"/>
              </a:spcBef>
              <a:buClrTx/>
              <a:buSzTx/>
              <a:buFontTx/>
              <a:buNone/>
            </a:pPr>
            <a:r>
              <a:rPr lang="en-US" altLang="en-US" sz="1600" dirty="0">
                <a:latin typeface="+mn-lt"/>
              </a:rPr>
              <a:t>origin </a:t>
            </a:r>
            <a:endParaRPr lang="en-US" altLang="en-US" sz="1600" dirty="0">
              <a:latin typeface="+mn-lt"/>
            </a:endParaRPr>
          </a:p>
          <a:p>
            <a:pPr algn="ctr">
              <a:lnSpc>
                <a:spcPct val="80000"/>
              </a:lnSpc>
              <a:spcBef>
                <a:spcPct val="0"/>
              </a:spcBef>
              <a:buClrTx/>
              <a:buSzTx/>
              <a:buFontTx/>
              <a:buNone/>
            </a:pPr>
            <a:r>
              <a:rPr lang="en-US" altLang="en-US" sz="1600" dirty="0">
                <a:latin typeface="+mn-lt"/>
              </a:rPr>
              <a:t>server</a:t>
            </a:r>
            <a:endParaRPr lang="en-US" altLang="en-US" sz="2400" dirty="0">
              <a:latin typeface="+mn-lt"/>
            </a:endParaRPr>
          </a:p>
        </p:txBody>
      </p:sp>
      <p:sp>
        <p:nvSpPr>
          <p:cNvPr id="99" name="Rectangle 55"/>
          <p:cNvSpPr>
            <a:spLocks noChangeArrowheads="true"/>
          </p:cNvSpPr>
          <p:nvPr/>
        </p:nvSpPr>
        <p:spPr bwMode="auto">
          <a:xfrm>
            <a:off x="7415834" y="4284791"/>
            <a:ext cx="406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pic>
        <p:nvPicPr>
          <p:cNvPr id="100" name="Picture 56"/>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8766797" y="2567116"/>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60"/>
          <p:cNvGrpSpPr/>
          <p:nvPr/>
        </p:nvGrpSpPr>
        <p:grpSpPr bwMode="auto">
          <a:xfrm>
            <a:off x="4461497" y="2606804"/>
            <a:ext cx="4110038" cy="1814512"/>
            <a:chOff x="2515" y="1687"/>
            <a:chExt cx="2589" cy="1143"/>
          </a:xfrm>
        </p:grpSpPr>
        <p:sp>
          <p:nvSpPr>
            <p:cNvPr id="102" name="Freeform 44"/>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Text Box 24"/>
            <p:cNvSpPr txBox="true">
              <a:spLocks noChangeArrowheads="true"/>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600">
                  <a:solidFill>
                    <a:srgbClr val="CC0000"/>
                  </a:solidFill>
                  <a:latin typeface="+mn-lt"/>
                </a:rPr>
                <a:t>HTTP response</a:t>
              </a:r>
              <a:endParaRPr lang="en-US" altLang="en-US" sz="2400">
                <a:solidFill>
                  <a:srgbClr val="CC0000"/>
                </a:solidFill>
                <a:latin typeface="+mn-lt"/>
              </a:endParaRPr>
            </a:p>
          </p:txBody>
        </p:sp>
        <p:sp>
          <p:nvSpPr>
            <p:cNvPr id="104" name="Text Box 46"/>
            <p:cNvSpPr txBox="true">
              <a:spLocks noChangeArrowheads="true"/>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600">
                  <a:solidFill>
                    <a:srgbClr val="CC0000"/>
                  </a:solidFill>
                  <a:latin typeface="+mn-lt"/>
                </a:rPr>
                <a:t>HTTP response</a:t>
              </a:r>
              <a:endParaRPr lang="en-US" altLang="en-US" sz="2400">
                <a:solidFill>
                  <a:srgbClr val="CC0000"/>
                </a:solidFill>
                <a:latin typeface="+mn-lt"/>
              </a:endParaRPr>
            </a:p>
          </p:txBody>
        </p:sp>
        <p:pic>
          <p:nvPicPr>
            <p:cNvPr id="105" name="Picture 57"/>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59"/>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7" name="Picture 61"/>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4509122" y="4548316"/>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 name="Group 69"/>
          <p:cNvGrpSpPr/>
          <p:nvPr/>
        </p:nvGrpSpPr>
        <p:grpSpPr bwMode="auto">
          <a:xfrm>
            <a:off x="8581059" y="4699129"/>
            <a:ext cx="433388" cy="715962"/>
            <a:chOff x="4140" y="429"/>
            <a:chExt cx="1425" cy="2396"/>
          </a:xfrm>
        </p:grpSpPr>
        <p:sp>
          <p:nvSpPr>
            <p:cNvPr id="109" name="Freeform 70"/>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0" name="Rectangle 71"/>
            <p:cNvSpPr>
              <a:spLocks noChangeArrowheads="true"/>
            </p:cNvSpPr>
            <p:nvPr/>
          </p:nvSpPr>
          <p:spPr bwMode="auto">
            <a:xfrm>
              <a:off x="4208" y="429"/>
              <a:ext cx="1044"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11" name="Freeform 72"/>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2" name="Freeform 73"/>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3" name="Rectangle 74"/>
            <p:cNvSpPr>
              <a:spLocks noChangeArrowheads="true"/>
            </p:cNvSpPr>
            <p:nvPr/>
          </p:nvSpPr>
          <p:spPr bwMode="auto">
            <a:xfrm>
              <a:off x="4213" y="695"/>
              <a:ext cx="595"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114" name="Group 75"/>
            <p:cNvGrpSpPr/>
            <p:nvPr/>
          </p:nvGrpSpPr>
          <p:grpSpPr bwMode="auto">
            <a:xfrm>
              <a:off x="4749" y="668"/>
              <a:ext cx="581" cy="145"/>
              <a:chOff x="614" y="2568"/>
              <a:chExt cx="725" cy="139"/>
            </a:xfrm>
          </p:grpSpPr>
          <p:sp>
            <p:nvSpPr>
              <p:cNvPr id="139" name="AutoShape 76"/>
              <p:cNvSpPr>
                <a:spLocks noChangeArrowheads="true"/>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40" name="AutoShape 77"/>
              <p:cNvSpPr>
                <a:spLocks noChangeArrowheads="true"/>
              </p:cNvSpPr>
              <p:nvPr/>
            </p:nvSpPr>
            <p:spPr bwMode="auto">
              <a:xfrm>
                <a:off x="629" y="2583"/>
                <a:ext cx="690"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115" name="Rectangle 78"/>
            <p:cNvSpPr>
              <a:spLocks noChangeArrowheads="true"/>
            </p:cNvSpPr>
            <p:nvPr/>
          </p:nvSpPr>
          <p:spPr bwMode="auto">
            <a:xfrm>
              <a:off x="4224" y="1019"/>
              <a:ext cx="595"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116" name="Group 79"/>
            <p:cNvGrpSpPr/>
            <p:nvPr/>
          </p:nvGrpSpPr>
          <p:grpSpPr bwMode="auto">
            <a:xfrm>
              <a:off x="4747" y="994"/>
              <a:ext cx="581" cy="134"/>
              <a:chOff x="614" y="2568"/>
              <a:chExt cx="725" cy="139"/>
            </a:xfrm>
          </p:grpSpPr>
          <p:sp>
            <p:nvSpPr>
              <p:cNvPr id="137" name="AutoShape 80"/>
              <p:cNvSpPr>
                <a:spLocks noChangeArrowheads="true"/>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38" name="AutoShape 81"/>
              <p:cNvSpPr>
                <a:spLocks noChangeArrowheads="true"/>
              </p:cNvSpPr>
              <p:nvPr/>
            </p:nvSpPr>
            <p:spPr bwMode="auto">
              <a:xfrm>
                <a:off x="625" y="2583"/>
                <a:ext cx="697"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117" name="Rectangle 82"/>
            <p:cNvSpPr>
              <a:spLocks noChangeArrowheads="true"/>
            </p:cNvSpPr>
            <p:nvPr/>
          </p:nvSpPr>
          <p:spPr bwMode="auto">
            <a:xfrm>
              <a:off x="4218" y="1359"/>
              <a:ext cx="595"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18" name="Rectangle 83"/>
            <p:cNvSpPr>
              <a:spLocks noChangeArrowheads="true"/>
            </p:cNvSpPr>
            <p:nvPr/>
          </p:nvSpPr>
          <p:spPr bwMode="auto">
            <a:xfrm>
              <a:off x="4229" y="1656"/>
              <a:ext cx="595" cy="48"/>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119" name="Group 84"/>
            <p:cNvGrpSpPr/>
            <p:nvPr/>
          </p:nvGrpSpPr>
          <p:grpSpPr bwMode="auto">
            <a:xfrm>
              <a:off x="4735" y="1627"/>
              <a:ext cx="582" cy="151"/>
              <a:chOff x="614" y="2568"/>
              <a:chExt cx="725" cy="139"/>
            </a:xfrm>
          </p:grpSpPr>
          <p:sp>
            <p:nvSpPr>
              <p:cNvPr id="135" name="AutoShape 85"/>
              <p:cNvSpPr>
                <a:spLocks noChangeArrowheads="true"/>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36" name="AutoShape 86"/>
              <p:cNvSpPr>
                <a:spLocks noChangeArrowheads="true"/>
              </p:cNvSpPr>
              <p:nvPr/>
            </p:nvSpPr>
            <p:spPr bwMode="auto">
              <a:xfrm>
                <a:off x="627" y="2585"/>
                <a:ext cx="683"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120" name="Freeform 87"/>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121" name="Group 88"/>
            <p:cNvGrpSpPr/>
            <p:nvPr/>
          </p:nvGrpSpPr>
          <p:grpSpPr bwMode="auto">
            <a:xfrm>
              <a:off x="4739" y="1327"/>
              <a:ext cx="582" cy="139"/>
              <a:chOff x="614" y="2568"/>
              <a:chExt cx="725" cy="139"/>
            </a:xfrm>
          </p:grpSpPr>
          <p:sp>
            <p:nvSpPr>
              <p:cNvPr id="133" name="AutoShape 89"/>
              <p:cNvSpPr>
                <a:spLocks noChangeArrowheads="true"/>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34" name="AutoShape 90"/>
              <p:cNvSpPr>
                <a:spLocks noChangeArrowheads="true"/>
              </p:cNvSpPr>
              <p:nvPr/>
            </p:nvSpPr>
            <p:spPr bwMode="auto">
              <a:xfrm>
                <a:off x="629" y="2584"/>
                <a:ext cx="689"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122" name="Rectangle 91"/>
            <p:cNvSpPr>
              <a:spLocks noChangeArrowheads="true"/>
            </p:cNvSpPr>
            <p:nvPr/>
          </p:nvSpPr>
          <p:spPr bwMode="auto">
            <a:xfrm>
              <a:off x="5252" y="429"/>
              <a:ext cx="68" cy="2290"/>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23" name="Freeform 92"/>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4" name="Freeform 93"/>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5" name="Oval 94"/>
            <p:cNvSpPr>
              <a:spLocks noChangeArrowheads="true"/>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26" name="Freeform 95"/>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7" name="AutoShape 96"/>
            <p:cNvSpPr>
              <a:spLocks noChangeArrowheads="true"/>
            </p:cNvSpPr>
            <p:nvPr/>
          </p:nvSpPr>
          <p:spPr bwMode="auto">
            <a:xfrm>
              <a:off x="4140" y="2676"/>
              <a:ext cx="1201" cy="149"/>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28" name="AutoShape 97"/>
            <p:cNvSpPr>
              <a:spLocks noChangeArrowheads="true"/>
            </p:cNvSpPr>
            <p:nvPr/>
          </p:nvSpPr>
          <p:spPr bwMode="auto">
            <a:xfrm>
              <a:off x="4208" y="2713"/>
              <a:ext cx="1070" cy="80"/>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29" name="Oval 98"/>
            <p:cNvSpPr>
              <a:spLocks noChangeArrowheads="true"/>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30" name="Oval 99"/>
            <p:cNvSpPr>
              <a:spLocks noChangeArrowheads="true"/>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80604020202020204" pitchFamily="34" charset="0"/>
              </a:endParaRPr>
            </a:p>
          </p:txBody>
        </p:sp>
        <p:sp>
          <p:nvSpPr>
            <p:cNvPr id="131" name="Oval 100"/>
            <p:cNvSpPr>
              <a:spLocks noChangeArrowheads="true"/>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132" name="Rectangle 101"/>
            <p:cNvSpPr>
              <a:spLocks noChangeArrowheads="true"/>
            </p:cNvSpPr>
            <p:nvPr/>
          </p:nvSpPr>
          <p:spPr bwMode="auto">
            <a:xfrm>
              <a:off x="5064" y="1837"/>
              <a:ext cx="84" cy="760"/>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2000"/>
                                        <p:tgtEl>
                                          <p:spTgt spid="93"/>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right)">
                                      <p:cBhvr>
                                        <p:cTn id="11" dur="2000"/>
                                        <p:tgtEl>
                                          <p:spTgt spid="10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left)">
                                      <p:cBhvr>
                                        <p:cTn id="16" dur="2000"/>
                                        <p:tgtEl>
                                          <p:spTgt spid="87"/>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right)">
                                      <p:cBhvr>
                                        <p:cTn id="20" dur="2000"/>
                                        <p:tgtEl>
                                          <p:spTgt spid="90"/>
                                        </p:tgtEl>
                                      </p:cBhvr>
                                    </p:animEffect>
                                  </p:childTnLst>
                                </p:cTn>
                              </p:par>
                            </p:childTnLst>
                          </p:cTn>
                        </p:par>
                        <p:par>
                          <p:cTn id="21" fill="hold">
                            <p:stCondLst>
                              <p:cond delay="4000"/>
                            </p:stCondLst>
                            <p:childTnLst>
                              <p:par>
                                <p:cTn id="22" presetID="22" presetClass="entr" presetSubtype="2" fill="hold" nodeType="after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wipe(right)">
                                      <p:cBhvr>
                                        <p:cTn id="2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Web Caches (Proxy Servers)</a:t>
            </a:r>
            <a:endParaRPr lang="en-IN" sz="2400" b="1" dirty="0">
              <a:solidFill>
                <a:schemeClr val="accent2">
                  <a:lumMod val="75000"/>
                </a:schemeClr>
              </a:solidFill>
            </a:endParaRPr>
          </a:p>
        </p:txBody>
      </p:sp>
      <p:sp>
        <p:nvSpPr>
          <p:cNvPr id="9" name="Rectangle 3"/>
          <p:cNvSpPr txBox="true">
            <a:spLocks noChangeArrowheads="true"/>
          </p:cNvSpPr>
          <p:nvPr/>
        </p:nvSpPr>
        <p:spPr>
          <a:xfrm>
            <a:off x="52414" y="1565300"/>
            <a:ext cx="417516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08305" indent="-278130" algn="just">
              <a:buClr>
                <a:schemeClr val="accent2">
                  <a:lumMod val="75000"/>
                </a:schemeClr>
              </a:buClr>
            </a:pPr>
            <a:r>
              <a:rPr lang="en-US" altLang="en-US" sz="2400" dirty="0">
                <a:ea typeface="MS PGothic" panose="020B0600070205080204" pitchFamily="34" charset="-128"/>
              </a:rPr>
              <a:t>Web cache acts as both client and server</a:t>
            </a:r>
            <a:endParaRPr lang="en-US" altLang="en-US" sz="24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server for original requesting client</a:t>
            </a:r>
            <a:endParaRPr lang="en-US" altLang="en-US" sz="22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client to origin server</a:t>
            </a:r>
            <a:endParaRPr lang="en-US" altLang="en-US" sz="2200" dirty="0">
              <a:ea typeface="MS PGothic" panose="020B0600070205080204" pitchFamily="34" charset="-128"/>
            </a:endParaRPr>
          </a:p>
          <a:p>
            <a:pPr marL="408305" indent="-278130" algn="just">
              <a:buClr>
                <a:schemeClr val="accent2">
                  <a:lumMod val="75000"/>
                </a:schemeClr>
              </a:buClr>
            </a:pPr>
            <a:r>
              <a:rPr lang="en-US" altLang="en-US" sz="2400" dirty="0">
                <a:ea typeface="MS PGothic" panose="020B0600070205080204" pitchFamily="34" charset="-128"/>
              </a:rPr>
              <a:t>typically cache is installed by ISP (university, company, residential ISP)</a:t>
            </a:r>
            <a:endParaRPr lang="en-US" altLang="en-US" sz="2400" dirty="0">
              <a:ea typeface="MS PGothic" panose="020B0600070205080204" pitchFamily="34" charset="-128"/>
            </a:endParaRPr>
          </a:p>
        </p:txBody>
      </p:sp>
      <p:sp>
        <p:nvSpPr>
          <p:cNvPr id="11" name="Rectangle 4"/>
          <p:cNvSpPr txBox="true">
            <a:spLocks noChangeArrowheads="true"/>
          </p:cNvSpPr>
          <p:nvPr/>
        </p:nvSpPr>
        <p:spPr>
          <a:xfrm>
            <a:off x="4227582" y="1557902"/>
            <a:ext cx="555649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buFont typeface="Wingdings" panose="05000000000000000000" pitchFamily="2" charset="2"/>
              <a:buNone/>
            </a:pPr>
            <a:r>
              <a:rPr lang="en-US" altLang="en-US" sz="2400" i="1" dirty="0">
                <a:solidFill>
                  <a:srgbClr val="CC0000"/>
                </a:solidFill>
                <a:ea typeface="MS PGothic" panose="020B0600070205080204" pitchFamily="34" charset="-128"/>
              </a:rPr>
              <a:t>Why </a:t>
            </a:r>
            <a:r>
              <a:rPr lang="en-US" altLang="en-US" sz="2400" dirty="0">
                <a:ea typeface="MS PGothic" panose="020B0600070205080204" pitchFamily="34" charset="-128"/>
              </a:rPr>
              <a:t>Web caching?</a:t>
            </a:r>
            <a:endParaRPr lang="en-US" altLang="en-US" sz="2400" dirty="0">
              <a:ea typeface="MS PGothic" panose="020B0600070205080204" pitchFamily="34" charset="-128"/>
            </a:endParaRPr>
          </a:p>
          <a:p>
            <a:pPr marL="408305" indent="-287655" algn="just">
              <a:buClr>
                <a:schemeClr val="accent2">
                  <a:lumMod val="75000"/>
                </a:schemeClr>
              </a:buClr>
            </a:pPr>
            <a:r>
              <a:rPr lang="en-US" altLang="en-US" sz="2400" dirty="0">
                <a:ea typeface="MS PGothic" panose="020B0600070205080204" pitchFamily="34" charset="-128"/>
              </a:rPr>
              <a:t>reduce response time for client request (speed)</a:t>
            </a:r>
            <a:endParaRPr lang="en-US" altLang="en-US" sz="2400" dirty="0">
              <a:ea typeface="MS PGothic" panose="020B0600070205080204" pitchFamily="34" charset="-128"/>
            </a:endParaRPr>
          </a:p>
          <a:p>
            <a:pPr marL="751205" lvl="1" indent="-287655" algn="just">
              <a:buClr>
                <a:schemeClr val="accent2">
                  <a:lumMod val="75000"/>
                </a:schemeClr>
              </a:buClr>
            </a:pPr>
            <a:r>
              <a:rPr lang="en-US" altLang="en-US" sz="2200" dirty="0">
                <a:ea typeface="MS PGothic" panose="020B0600070205080204" pitchFamily="34" charset="-128"/>
              </a:rPr>
              <a:t>cache is closer to client</a:t>
            </a:r>
            <a:endParaRPr lang="en-US" altLang="en-US" sz="2200" dirty="0">
              <a:ea typeface="MS PGothic" panose="020B0600070205080204" pitchFamily="34" charset="-128"/>
            </a:endParaRPr>
          </a:p>
          <a:p>
            <a:pPr marL="408305" indent="-287655" algn="just">
              <a:buClr>
                <a:schemeClr val="accent2">
                  <a:lumMod val="75000"/>
                </a:schemeClr>
              </a:buClr>
            </a:pPr>
            <a:r>
              <a:rPr lang="en-US" altLang="en-US" sz="2400" dirty="0">
                <a:ea typeface="MS PGothic" panose="020B0600070205080204" pitchFamily="34" charset="-128"/>
              </a:rPr>
              <a:t>reduce traffic on an institution</a:t>
            </a:r>
            <a:r>
              <a:rPr lang="ja-JP" altLang="en-US" sz="2400" dirty="0">
                <a:ea typeface="MS PGothic" panose="020B0600070205080204" pitchFamily="34" charset="-128"/>
              </a:rPr>
              <a:t>’</a:t>
            </a:r>
            <a:r>
              <a:rPr lang="en-US" altLang="ja-JP" sz="2400" dirty="0">
                <a:ea typeface="MS PGothic" panose="020B0600070205080204" pitchFamily="34" charset="-128"/>
              </a:rPr>
              <a:t>s access link (saves bandwidth)</a:t>
            </a:r>
            <a:endParaRPr lang="en-US" altLang="ja-JP" sz="2400" dirty="0">
              <a:ea typeface="MS PGothic" panose="020B0600070205080204" pitchFamily="34" charset="-128"/>
            </a:endParaRPr>
          </a:p>
          <a:p>
            <a:pPr marL="408305" indent="-287655" algn="just">
              <a:buClr>
                <a:schemeClr val="accent2">
                  <a:lumMod val="75000"/>
                </a:schemeClr>
              </a:buClr>
            </a:pPr>
            <a:r>
              <a:rPr lang="en-US" altLang="en-US" sz="2400" dirty="0">
                <a:ea typeface="MS PGothic" panose="020B0600070205080204" pitchFamily="34" charset="-128"/>
              </a:rPr>
              <a:t>internet is dense with caches </a:t>
            </a:r>
            <a:endParaRPr lang="en-US" altLang="en-US" sz="2400" dirty="0">
              <a:ea typeface="MS PGothic" panose="020B0600070205080204" pitchFamily="34" charset="-128"/>
            </a:endParaRPr>
          </a:p>
          <a:p>
            <a:pPr marL="751205" lvl="1" indent="-287655" algn="just">
              <a:buClr>
                <a:schemeClr val="accent2">
                  <a:lumMod val="75000"/>
                </a:schemeClr>
              </a:buClr>
            </a:pPr>
            <a:r>
              <a:rPr lang="en-US" altLang="en-US" sz="2200" dirty="0">
                <a:ea typeface="MS PGothic" panose="020B0600070205080204" pitchFamily="34" charset="-128"/>
              </a:rPr>
              <a:t>enables “</a:t>
            </a:r>
            <a:r>
              <a:rPr lang="en-US" altLang="ja-JP" sz="2200" dirty="0">
                <a:ea typeface="MS PGothic" panose="020B0600070205080204" pitchFamily="34" charset="-128"/>
              </a:rPr>
              <a:t>poor” content providers to more effectively deliver content</a:t>
            </a:r>
            <a:endParaRPr lang="en-US" altLang="ja-JP" sz="2200" dirty="0">
              <a:ea typeface="MS PGothic" panose="020B0600070205080204" pitchFamily="34" charset="-128"/>
            </a:endParaRPr>
          </a:p>
          <a:p>
            <a:pPr marL="408305" lvl="1" indent="-287655" algn="just">
              <a:spcBef>
                <a:spcPts val="1000"/>
              </a:spcBef>
              <a:buClr>
                <a:schemeClr val="accent2">
                  <a:lumMod val="75000"/>
                </a:schemeClr>
              </a:buClr>
              <a:buFont typeface="Wingdings" panose="05000000000000000000" pitchFamily="2" charset="2"/>
              <a:buChar char="§"/>
            </a:pPr>
            <a:r>
              <a:rPr lang="en-US" altLang="en-US" dirty="0">
                <a:ea typeface="MS PGothic" panose="020B0600070205080204" pitchFamily="34" charset="-128"/>
              </a:rPr>
              <a:t>privacy – surf the internet anonymously</a:t>
            </a:r>
            <a:endParaRPr lang="en-US" altLang="en-US" dirty="0">
              <a:ea typeface="MS PGothic" panose="020B0600070205080204" pitchFamily="34" charset="-128"/>
            </a:endParaRPr>
          </a:p>
          <a:p>
            <a:pPr marL="408305" lvl="1" indent="-287655" algn="just">
              <a:spcBef>
                <a:spcPts val="1000"/>
              </a:spcBef>
              <a:buClr>
                <a:schemeClr val="accent2">
                  <a:lumMod val="75000"/>
                </a:schemeClr>
              </a:buClr>
              <a:buFont typeface="Wingdings" panose="05000000000000000000" pitchFamily="2" charset="2"/>
              <a:buChar char="§"/>
            </a:pPr>
            <a:r>
              <a:rPr lang="en-US" altLang="en-US" dirty="0">
                <a:ea typeface="MS PGothic" panose="020B0600070205080204" pitchFamily="34" charset="-128"/>
              </a:rPr>
              <a:t>activity logging</a:t>
            </a:r>
            <a:endParaRPr lang="en-US" altLang="en-US" dirty="0">
              <a:ea typeface="MS PGothic" panose="020B0600070205080204" pitchFamily="34" charset="-128"/>
            </a:endParaRPr>
          </a:p>
          <a:p>
            <a:pPr marL="751205" lvl="1" indent="-287655" algn="just">
              <a:buClr>
                <a:schemeClr val="accent2">
                  <a:lumMod val="75000"/>
                </a:schemeClr>
              </a:buClr>
            </a:pPr>
            <a:endParaRPr lang="en-US" altLang="en-US" sz="2000" dirty="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Caching example</a:t>
            </a:r>
            <a:endParaRPr lang="en-IN" sz="2400" b="1" dirty="0">
              <a:solidFill>
                <a:schemeClr val="accent2">
                  <a:lumMod val="75000"/>
                </a:schemeClr>
              </a:solidFill>
            </a:endParaRPr>
          </a:p>
        </p:txBody>
      </p:sp>
      <p:sp>
        <p:nvSpPr>
          <p:cNvPr id="8" name="Line 2"/>
          <p:cNvSpPr>
            <a:spLocks noChangeShapeType="true"/>
          </p:cNvSpPr>
          <p:nvPr/>
        </p:nvSpPr>
        <p:spPr bwMode="auto">
          <a:xfrm>
            <a:off x="6432832" y="2752925"/>
            <a:ext cx="285750" cy="11430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 name="Text Box 50"/>
          <p:cNvSpPr txBox="true">
            <a:spLocks noChangeArrowheads="true"/>
          </p:cNvSpPr>
          <p:nvPr/>
        </p:nvSpPr>
        <p:spPr bwMode="auto">
          <a:xfrm>
            <a:off x="8861707" y="216713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origin</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servers</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 name="Line 51"/>
          <p:cNvSpPr>
            <a:spLocks noChangeShapeType="true"/>
          </p:cNvSpPr>
          <p:nvPr/>
        </p:nvSpPr>
        <p:spPr bwMode="auto">
          <a:xfrm>
            <a:off x="7242457" y="2371925"/>
            <a:ext cx="66675" cy="2762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 name="Line 52"/>
          <p:cNvSpPr>
            <a:spLocks noChangeShapeType="true"/>
          </p:cNvSpPr>
          <p:nvPr/>
        </p:nvSpPr>
        <p:spPr bwMode="auto">
          <a:xfrm flipH="true">
            <a:off x="7871107" y="2410025"/>
            <a:ext cx="9525" cy="2381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 name="Line 53"/>
          <p:cNvSpPr>
            <a:spLocks noChangeShapeType="true"/>
          </p:cNvSpPr>
          <p:nvPr/>
        </p:nvSpPr>
        <p:spPr bwMode="auto">
          <a:xfrm flipH="true">
            <a:off x="8328307" y="2571950"/>
            <a:ext cx="133350" cy="20955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 name="Line 54"/>
          <p:cNvSpPr>
            <a:spLocks noChangeShapeType="true"/>
          </p:cNvSpPr>
          <p:nvPr/>
        </p:nvSpPr>
        <p:spPr bwMode="auto">
          <a:xfrm flipH="true" flipV="true">
            <a:off x="8490232" y="3333950"/>
            <a:ext cx="247650" cy="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 name="Freeform 55"/>
          <p:cNvSpPr/>
          <p:nvPr/>
        </p:nvSpPr>
        <p:spPr bwMode="auto">
          <a:xfrm>
            <a:off x="6507444" y="2376106"/>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7" name="Text Box 70"/>
          <p:cNvSpPr txBox="true">
            <a:spLocks noChangeArrowheads="true"/>
          </p:cNvSpPr>
          <p:nvPr/>
        </p:nvSpPr>
        <p:spPr bwMode="auto">
          <a:xfrm>
            <a:off x="7223407" y="2697363"/>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public</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 Internet</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18" name="Freeform 71"/>
          <p:cNvSpPr/>
          <p:nvPr/>
        </p:nvSpPr>
        <p:spPr bwMode="auto">
          <a:xfrm>
            <a:off x="6112157" y="4781750"/>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9" name="Line 77"/>
          <p:cNvSpPr>
            <a:spLocks noChangeShapeType="true"/>
          </p:cNvSpPr>
          <p:nvPr/>
        </p:nvSpPr>
        <p:spPr bwMode="auto">
          <a:xfrm flipH="true">
            <a:off x="6547132" y="5045275"/>
            <a:ext cx="855662" cy="4318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0" name="Line 78"/>
          <p:cNvSpPr>
            <a:spLocks noChangeShapeType="true"/>
          </p:cNvSpPr>
          <p:nvPr/>
        </p:nvSpPr>
        <p:spPr bwMode="auto">
          <a:xfrm flipH="true">
            <a:off x="7056719" y="5092900"/>
            <a:ext cx="563563" cy="3937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1" name="Line 79"/>
          <p:cNvSpPr>
            <a:spLocks noChangeShapeType="true"/>
          </p:cNvSpPr>
          <p:nvPr/>
        </p:nvSpPr>
        <p:spPr bwMode="auto">
          <a:xfrm flipH="true">
            <a:off x="7594882" y="5099250"/>
            <a:ext cx="149225" cy="38258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 name="Line 95"/>
          <p:cNvSpPr>
            <a:spLocks noChangeShapeType="true"/>
          </p:cNvSpPr>
          <p:nvPr/>
        </p:nvSpPr>
        <p:spPr bwMode="auto">
          <a:xfrm>
            <a:off x="7756807" y="3810200"/>
            <a:ext cx="0" cy="106203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 name="Text Box 97"/>
          <p:cNvSpPr txBox="true">
            <a:spLocks noChangeArrowheads="true"/>
          </p:cNvSpPr>
          <p:nvPr/>
        </p:nvSpPr>
        <p:spPr bwMode="auto">
          <a:xfrm>
            <a:off x="6124857" y="4623000"/>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institutional</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network</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4" name="Text Box 98"/>
          <p:cNvSpPr txBox="true">
            <a:spLocks noChangeArrowheads="true"/>
          </p:cNvSpPr>
          <p:nvPr/>
        </p:nvSpPr>
        <p:spPr bwMode="auto">
          <a:xfrm>
            <a:off x="8133044" y="5004000"/>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1 Gbps LAN</a:t>
            </a:r>
            <a:endParaRPr kumimoji="0" lang="en-US" altLang="en-US" sz="2400" b="0" i="0" u="none" strike="noStrike" kern="0" cap="none" spc="0" normalizeH="0" baseline="0" noProof="0">
              <a:ln>
                <a:noFill/>
              </a:ln>
              <a:solidFill>
                <a:srgbClr val="3333CC"/>
              </a:solidFill>
              <a:effectLst/>
              <a:uLnTx/>
              <a:uFillTx/>
              <a:latin typeface="Arial" panose="02080604020202020204" pitchFamily="34" charset="0"/>
              <a:ea typeface="MS PGothic" panose="020B0600070205080204" pitchFamily="34" charset="-128"/>
            </a:endParaRPr>
          </a:p>
        </p:txBody>
      </p:sp>
      <p:sp>
        <p:nvSpPr>
          <p:cNvPr id="25" name="Text Box 99"/>
          <p:cNvSpPr txBox="true">
            <a:spLocks noChangeArrowheads="true"/>
          </p:cNvSpPr>
          <p:nvPr/>
        </p:nvSpPr>
        <p:spPr bwMode="auto">
          <a:xfrm>
            <a:off x="7758394" y="399911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1.54 Mbps </a:t>
            </a:r>
            <a:endPar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access link</a:t>
            </a:r>
            <a:endParaRPr kumimoji="0" lang="en-US" altLang="en-US" sz="2400" b="0" i="0" u="none" strike="noStrike" kern="0" cap="none" spc="0" normalizeH="0" baseline="0" noProof="0">
              <a:ln>
                <a:noFill/>
              </a:ln>
              <a:solidFill>
                <a:srgbClr val="3333CC"/>
              </a:solidFill>
              <a:effectLst/>
              <a:uLnTx/>
              <a:uFillTx/>
              <a:latin typeface="Arial" panose="02080604020202020204" pitchFamily="34" charset="0"/>
              <a:ea typeface="MS PGothic" panose="020B0600070205080204" pitchFamily="34" charset="-128"/>
            </a:endParaRPr>
          </a:p>
        </p:txBody>
      </p:sp>
      <p:grpSp>
        <p:nvGrpSpPr>
          <p:cNvPr id="28" name="Group 139"/>
          <p:cNvGrpSpPr/>
          <p:nvPr/>
        </p:nvGrpSpPr>
        <p:grpSpPr bwMode="auto">
          <a:xfrm>
            <a:off x="6085169" y="2300488"/>
            <a:ext cx="377825" cy="576262"/>
            <a:chOff x="4140" y="429"/>
            <a:chExt cx="1425" cy="2396"/>
          </a:xfrm>
        </p:grpSpPr>
        <p:sp>
          <p:nvSpPr>
            <p:cNvPr id="29" name="Freeform 140"/>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0" name="Rectangle 141"/>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1" name="Freeform 142"/>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Freeform 143"/>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3" name="Rectangle 144"/>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4" name="Group 145"/>
            <p:cNvGrpSpPr/>
            <p:nvPr/>
          </p:nvGrpSpPr>
          <p:grpSpPr bwMode="auto">
            <a:xfrm>
              <a:off x="4749" y="668"/>
              <a:ext cx="581" cy="145"/>
              <a:chOff x="614" y="2568"/>
              <a:chExt cx="725" cy="139"/>
            </a:xfrm>
          </p:grpSpPr>
          <p:sp>
            <p:nvSpPr>
              <p:cNvPr id="59" name="AutoShape 146"/>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0" name="AutoShape 147"/>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5" name="Rectangle 148"/>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6" name="Group 149"/>
            <p:cNvGrpSpPr/>
            <p:nvPr/>
          </p:nvGrpSpPr>
          <p:grpSpPr bwMode="auto">
            <a:xfrm>
              <a:off x="4747" y="994"/>
              <a:ext cx="581" cy="134"/>
              <a:chOff x="614" y="2568"/>
              <a:chExt cx="725" cy="139"/>
            </a:xfrm>
          </p:grpSpPr>
          <p:sp>
            <p:nvSpPr>
              <p:cNvPr id="57" name="AutoShape 150"/>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8" name="AutoShape 151"/>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7" name="Rectangle 152"/>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8" name="Rectangle 153"/>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9" name="Group 154"/>
            <p:cNvGrpSpPr/>
            <p:nvPr/>
          </p:nvGrpSpPr>
          <p:grpSpPr bwMode="auto">
            <a:xfrm>
              <a:off x="4735" y="1627"/>
              <a:ext cx="582" cy="151"/>
              <a:chOff x="614" y="2568"/>
              <a:chExt cx="725" cy="139"/>
            </a:xfrm>
          </p:grpSpPr>
          <p:sp>
            <p:nvSpPr>
              <p:cNvPr id="55" name="AutoShape 155"/>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6" name="AutoShape 156"/>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0" name="Freeform 157"/>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1" name="Group 158"/>
            <p:cNvGrpSpPr/>
            <p:nvPr/>
          </p:nvGrpSpPr>
          <p:grpSpPr bwMode="auto">
            <a:xfrm>
              <a:off x="4739" y="1327"/>
              <a:ext cx="582" cy="139"/>
              <a:chOff x="614" y="2568"/>
              <a:chExt cx="725" cy="139"/>
            </a:xfrm>
          </p:grpSpPr>
          <p:sp>
            <p:nvSpPr>
              <p:cNvPr id="53" name="AutoShape 159"/>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4" name="AutoShape 160"/>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2" name="Rectangle 161"/>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3" name="Freeform 162"/>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4" name="Freeform 163"/>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Oval 164"/>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6" name="Freeform 165"/>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7" name="AutoShape 166"/>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8" name="AutoShape 167"/>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9" name="Oval 168"/>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0" name="Oval 169"/>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51" name="Oval 170"/>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2" name="Rectangle 171"/>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61" name="Group 172"/>
          <p:cNvGrpSpPr/>
          <p:nvPr/>
        </p:nvGrpSpPr>
        <p:grpSpPr bwMode="auto">
          <a:xfrm>
            <a:off x="6234394" y="5413575"/>
            <a:ext cx="525463" cy="557213"/>
            <a:chOff x="-44" y="1473"/>
            <a:chExt cx="981" cy="1105"/>
          </a:xfrm>
        </p:grpSpPr>
        <p:pic>
          <p:nvPicPr>
            <p:cNvPr id="62" name="Picture 173"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174"/>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64" name="Group 175"/>
          <p:cNvGrpSpPr/>
          <p:nvPr/>
        </p:nvGrpSpPr>
        <p:grpSpPr bwMode="auto">
          <a:xfrm>
            <a:off x="6999569" y="1822650"/>
            <a:ext cx="377825" cy="576263"/>
            <a:chOff x="4140" y="429"/>
            <a:chExt cx="1425" cy="2396"/>
          </a:xfrm>
        </p:grpSpPr>
        <p:sp>
          <p:nvSpPr>
            <p:cNvPr id="65" name="Freeform 176"/>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6" name="Rectangle 177"/>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7" name="Freeform 178"/>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8" name="Freeform 179"/>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9" name="Rectangle 180"/>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0" name="Group 181"/>
            <p:cNvGrpSpPr/>
            <p:nvPr/>
          </p:nvGrpSpPr>
          <p:grpSpPr bwMode="auto">
            <a:xfrm>
              <a:off x="4749" y="668"/>
              <a:ext cx="581" cy="145"/>
              <a:chOff x="614" y="2568"/>
              <a:chExt cx="725" cy="139"/>
            </a:xfrm>
          </p:grpSpPr>
          <p:sp>
            <p:nvSpPr>
              <p:cNvPr id="95" name="AutoShape 182"/>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6" name="AutoShape 183"/>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1" name="Rectangle 184"/>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2" name="Group 185"/>
            <p:cNvGrpSpPr/>
            <p:nvPr/>
          </p:nvGrpSpPr>
          <p:grpSpPr bwMode="auto">
            <a:xfrm>
              <a:off x="4747" y="994"/>
              <a:ext cx="581" cy="134"/>
              <a:chOff x="614" y="2568"/>
              <a:chExt cx="725" cy="139"/>
            </a:xfrm>
          </p:grpSpPr>
          <p:sp>
            <p:nvSpPr>
              <p:cNvPr id="93" name="AutoShape 186"/>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4" name="AutoShape 187"/>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3" name="Rectangle 188"/>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4" name="Rectangle 189"/>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5" name="Group 190"/>
            <p:cNvGrpSpPr/>
            <p:nvPr/>
          </p:nvGrpSpPr>
          <p:grpSpPr bwMode="auto">
            <a:xfrm>
              <a:off x="4735" y="1627"/>
              <a:ext cx="582" cy="151"/>
              <a:chOff x="614" y="2568"/>
              <a:chExt cx="725" cy="139"/>
            </a:xfrm>
          </p:grpSpPr>
          <p:sp>
            <p:nvSpPr>
              <p:cNvPr id="91" name="AutoShape 191"/>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2" name="AutoShape 192"/>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6" name="Freeform 193"/>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7" name="Group 194"/>
            <p:cNvGrpSpPr/>
            <p:nvPr/>
          </p:nvGrpSpPr>
          <p:grpSpPr bwMode="auto">
            <a:xfrm>
              <a:off x="4739" y="1327"/>
              <a:ext cx="582" cy="139"/>
              <a:chOff x="614" y="2568"/>
              <a:chExt cx="725" cy="139"/>
            </a:xfrm>
          </p:grpSpPr>
          <p:sp>
            <p:nvSpPr>
              <p:cNvPr id="89" name="AutoShape 195"/>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0" name="AutoShape 196"/>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8" name="Rectangle 197"/>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9" name="Freeform 198"/>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0" name="Freeform 199"/>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1" name="Oval 200"/>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2" name="Freeform 201"/>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3" name="AutoShape 202"/>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4" name="AutoShape 203"/>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5" name="Oval 204"/>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6" name="Oval 205"/>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87" name="Oval 206"/>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8" name="Rectangle 207"/>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97" name="Group 208"/>
          <p:cNvGrpSpPr/>
          <p:nvPr/>
        </p:nvGrpSpPr>
        <p:grpSpPr bwMode="auto">
          <a:xfrm>
            <a:off x="7752044" y="1854400"/>
            <a:ext cx="377825" cy="576263"/>
            <a:chOff x="4140" y="429"/>
            <a:chExt cx="1425" cy="2396"/>
          </a:xfrm>
        </p:grpSpPr>
        <p:sp>
          <p:nvSpPr>
            <p:cNvPr id="98" name="Freeform 209"/>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9" name="Rectangle 210"/>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0" name="Freeform 211"/>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1" name="Freeform 212"/>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2" name="Rectangle 213"/>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3" name="Group 214"/>
            <p:cNvGrpSpPr/>
            <p:nvPr/>
          </p:nvGrpSpPr>
          <p:grpSpPr bwMode="auto">
            <a:xfrm>
              <a:off x="4749" y="668"/>
              <a:ext cx="581" cy="145"/>
              <a:chOff x="614" y="2568"/>
              <a:chExt cx="725" cy="139"/>
            </a:xfrm>
          </p:grpSpPr>
          <p:sp>
            <p:nvSpPr>
              <p:cNvPr id="128" name="AutoShape 215"/>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9" name="AutoShape 216"/>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4" name="Rectangle 217"/>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5" name="Group 218"/>
            <p:cNvGrpSpPr/>
            <p:nvPr/>
          </p:nvGrpSpPr>
          <p:grpSpPr bwMode="auto">
            <a:xfrm>
              <a:off x="4747" y="994"/>
              <a:ext cx="581" cy="134"/>
              <a:chOff x="614" y="2568"/>
              <a:chExt cx="725" cy="139"/>
            </a:xfrm>
          </p:grpSpPr>
          <p:sp>
            <p:nvSpPr>
              <p:cNvPr id="126" name="AutoShape 219"/>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7" name="AutoShape 220"/>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6" name="Rectangle 221"/>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7" name="Rectangle 222"/>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8" name="Group 223"/>
            <p:cNvGrpSpPr/>
            <p:nvPr/>
          </p:nvGrpSpPr>
          <p:grpSpPr bwMode="auto">
            <a:xfrm>
              <a:off x="4735" y="1627"/>
              <a:ext cx="582" cy="151"/>
              <a:chOff x="614" y="2568"/>
              <a:chExt cx="725" cy="139"/>
            </a:xfrm>
          </p:grpSpPr>
          <p:sp>
            <p:nvSpPr>
              <p:cNvPr id="124" name="AutoShape 224"/>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5" name="AutoShape 225"/>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9" name="Freeform 226"/>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10" name="Group 227"/>
            <p:cNvGrpSpPr/>
            <p:nvPr/>
          </p:nvGrpSpPr>
          <p:grpSpPr bwMode="auto">
            <a:xfrm>
              <a:off x="4739" y="1327"/>
              <a:ext cx="582" cy="139"/>
              <a:chOff x="614" y="2568"/>
              <a:chExt cx="725" cy="139"/>
            </a:xfrm>
          </p:grpSpPr>
          <p:sp>
            <p:nvSpPr>
              <p:cNvPr id="122" name="AutoShape 228"/>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3" name="AutoShape 229"/>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11" name="Rectangle 230"/>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2" name="Freeform 231"/>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3" name="Freeform 232"/>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4" name="Oval 233"/>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5" name="Freeform 234"/>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6" name="AutoShape 235"/>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7" name="AutoShape 236"/>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8" name="Oval 237"/>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9" name="Oval 238"/>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20" name="Oval 239"/>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1" name="Rectangle 240"/>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30" name="Group 241"/>
          <p:cNvGrpSpPr/>
          <p:nvPr/>
        </p:nvGrpSpPr>
        <p:grpSpPr bwMode="auto">
          <a:xfrm>
            <a:off x="8361644" y="2006800"/>
            <a:ext cx="377825" cy="576263"/>
            <a:chOff x="4140" y="429"/>
            <a:chExt cx="1425" cy="2396"/>
          </a:xfrm>
        </p:grpSpPr>
        <p:sp>
          <p:nvSpPr>
            <p:cNvPr id="131" name="Freeform 242"/>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2" name="Rectangle 243"/>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3" name="Freeform 244"/>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4" name="Freeform 245"/>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5" name="Rectangle 246"/>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36" name="Group 247"/>
            <p:cNvGrpSpPr/>
            <p:nvPr/>
          </p:nvGrpSpPr>
          <p:grpSpPr bwMode="auto">
            <a:xfrm>
              <a:off x="4749" y="668"/>
              <a:ext cx="581" cy="145"/>
              <a:chOff x="614" y="2568"/>
              <a:chExt cx="725" cy="139"/>
            </a:xfrm>
          </p:grpSpPr>
          <p:sp>
            <p:nvSpPr>
              <p:cNvPr id="161" name="AutoShape 248"/>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2" name="AutoShape 249"/>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37" name="Rectangle 250"/>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38" name="Group 251"/>
            <p:cNvGrpSpPr/>
            <p:nvPr/>
          </p:nvGrpSpPr>
          <p:grpSpPr bwMode="auto">
            <a:xfrm>
              <a:off x="4747" y="994"/>
              <a:ext cx="581" cy="134"/>
              <a:chOff x="614" y="2568"/>
              <a:chExt cx="725" cy="139"/>
            </a:xfrm>
          </p:grpSpPr>
          <p:sp>
            <p:nvSpPr>
              <p:cNvPr id="159" name="AutoShape 252"/>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0" name="AutoShape 253"/>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39" name="Rectangle 254"/>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0" name="Rectangle 255"/>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1" name="Group 256"/>
            <p:cNvGrpSpPr/>
            <p:nvPr/>
          </p:nvGrpSpPr>
          <p:grpSpPr bwMode="auto">
            <a:xfrm>
              <a:off x="4735" y="1627"/>
              <a:ext cx="582" cy="151"/>
              <a:chOff x="614" y="2568"/>
              <a:chExt cx="725" cy="139"/>
            </a:xfrm>
          </p:grpSpPr>
          <p:sp>
            <p:nvSpPr>
              <p:cNvPr id="157" name="AutoShape 257"/>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8" name="AutoShape 258"/>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2" name="Freeform 259"/>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3" name="Group 260"/>
            <p:cNvGrpSpPr/>
            <p:nvPr/>
          </p:nvGrpSpPr>
          <p:grpSpPr bwMode="auto">
            <a:xfrm>
              <a:off x="4739" y="1327"/>
              <a:ext cx="582" cy="139"/>
              <a:chOff x="614" y="2568"/>
              <a:chExt cx="725" cy="139"/>
            </a:xfrm>
          </p:grpSpPr>
          <p:sp>
            <p:nvSpPr>
              <p:cNvPr id="155" name="AutoShape 261"/>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6" name="AutoShape 262"/>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4" name="Rectangle 263"/>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5" name="Freeform 264"/>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6" name="Freeform 265"/>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7" name="Oval 266"/>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8" name="Freeform 267"/>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9" name="AutoShape 268"/>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0" name="AutoShape 269"/>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1" name="Oval 270"/>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2" name="Oval 271"/>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53" name="Oval 272"/>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4" name="Rectangle 273"/>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63" name="Group 274"/>
          <p:cNvGrpSpPr/>
          <p:nvPr/>
        </p:nvGrpSpPr>
        <p:grpSpPr bwMode="auto">
          <a:xfrm>
            <a:off x="8690257" y="2952950"/>
            <a:ext cx="377825" cy="576263"/>
            <a:chOff x="4140" y="429"/>
            <a:chExt cx="1425" cy="2396"/>
          </a:xfrm>
        </p:grpSpPr>
        <p:sp>
          <p:nvSpPr>
            <p:cNvPr id="164" name="Freeform 27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5" name="Rectangle 276"/>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6" name="Freeform 27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7" name="Freeform 27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8" name="Rectangle 279"/>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69" name="Group 280"/>
            <p:cNvGrpSpPr/>
            <p:nvPr/>
          </p:nvGrpSpPr>
          <p:grpSpPr bwMode="auto">
            <a:xfrm>
              <a:off x="4749" y="668"/>
              <a:ext cx="581" cy="145"/>
              <a:chOff x="614" y="2568"/>
              <a:chExt cx="725" cy="139"/>
            </a:xfrm>
          </p:grpSpPr>
          <p:sp>
            <p:nvSpPr>
              <p:cNvPr id="194" name="AutoShape 281"/>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5" name="AutoShape 282"/>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0" name="Rectangle 283"/>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1" name="Group 284"/>
            <p:cNvGrpSpPr/>
            <p:nvPr/>
          </p:nvGrpSpPr>
          <p:grpSpPr bwMode="auto">
            <a:xfrm>
              <a:off x="4747" y="994"/>
              <a:ext cx="581" cy="134"/>
              <a:chOff x="614" y="2568"/>
              <a:chExt cx="725" cy="139"/>
            </a:xfrm>
          </p:grpSpPr>
          <p:sp>
            <p:nvSpPr>
              <p:cNvPr id="192" name="AutoShape 285"/>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3" name="AutoShape 286"/>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2" name="Rectangle 287"/>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3" name="Rectangle 288"/>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4" name="Group 289"/>
            <p:cNvGrpSpPr/>
            <p:nvPr/>
          </p:nvGrpSpPr>
          <p:grpSpPr bwMode="auto">
            <a:xfrm>
              <a:off x="4735" y="1627"/>
              <a:ext cx="582" cy="151"/>
              <a:chOff x="614" y="2568"/>
              <a:chExt cx="725" cy="139"/>
            </a:xfrm>
          </p:grpSpPr>
          <p:sp>
            <p:nvSpPr>
              <p:cNvPr id="190" name="AutoShape 290"/>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1" name="AutoShape 291"/>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5" name="Freeform 29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6" name="Group 293"/>
            <p:cNvGrpSpPr/>
            <p:nvPr/>
          </p:nvGrpSpPr>
          <p:grpSpPr bwMode="auto">
            <a:xfrm>
              <a:off x="4739" y="1327"/>
              <a:ext cx="582" cy="139"/>
              <a:chOff x="614" y="2568"/>
              <a:chExt cx="725" cy="139"/>
            </a:xfrm>
          </p:grpSpPr>
          <p:sp>
            <p:nvSpPr>
              <p:cNvPr id="188" name="AutoShape 294"/>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9" name="AutoShape 295"/>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7" name="Rectangle 296"/>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8" name="Freeform 29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9" name="Freeform 29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0" name="Oval 299"/>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1" name="Freeform 30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2" name="AutoShape 301"/>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3" name="AutoShape 302"/>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4" name="Oval 303"/>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5" name="Oval 304"/>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86" name="Oval 305"/>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7" name="Rectangle 306"/>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96" name="Group 340"/>
          <p:cNvGrpSpPr/>
          <p:nvPr/>
        </p:nvGrpSpPr>
        <p:grpSpPr bwMode="auto">
          <a:xfrm>
            <a:off x="6745569" y="5435800"/>
            <a:ext cx="525463" cy="557213"/>
            <a:chOff x="-44" y="1473"/>
            <a:chExt cx="981" cy="1105"/>
          </a:xfrm>
        </p:grpSpPr>
        <p:pic>
          <p:nvPicPr>
            <p:cNvPr id="197" name="Picture 341"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Freeform 342"/>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99" name="Group 343"/>
          <p:cNvGrpSpPr/>
          <p:nvPr/>
        </p:nvGrpSpPr>
        <p:grpSpPr bwMode="auto">
          <a:xfrm>
            <a:off x="7269444" y="5424688"/>
            <a:ext cx="525463" cy="557212"/>
            <a:chOff x="-44" y="1473"/>
            <a:chExt cx="981" cy="1105"/>
          </a:xfrm>
        </p:grpSpPr>
        <p:pic>
          <p:nvPicPr>
            <p:cNvPr id="200" name="Picture 344"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Freeform 345"/>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202" name="Group 201"/>
          <p:cNvGrpSpPr/>
          <p:nvPr/>
        </p:nvGrpSpPr>
        <p:grpSpPr>
          <a:xfrm>
            <a:off x="7316953" y="4702259"/>
            <a:ext cx="889089" cy="466491"/>
            <a:chOff x="7493876" y="2774731"/>
            <a:chExt cx="1481958" cy="894622"/>
          </a:xfrm>
        </p:grpSpPr>
        <p:sp>
          <p:nvSpPr>
            <p:cNvPr id="203" name="Freeform 51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04" name="Oval 20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05" name="Group 204"/>
            <p:cNvGrpSpPr/>
            <p:nvPr/>
          </p:nvGrpSpPr>
          <p:grpSpPr>
            <a:xfrm>
              <a:off x="7713663" y="2848339"/>
              <a:ext cx="1042107" cy="425543"/>
              <a:chOff x="7786941" y="2884917"/>
              <a:chExt cx="897649" cy="353919"/>
            </a:xfrm>
          </p:grpSpPr>
          <p:sp>
            <p:nvSpPr>
              <p:cNvPr id="206" name="Freeform 51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51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51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51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 name="Group 209"/>
          <p:cNvGrpSpPr/>
          <p:nvPr/>
        </p:nvGrpSpPr>
        <p:grpSpPr>
          <a:xfrm>
            <a:off x="7338290" y="3360706"/>
            <a:ext cx="889089" cy="466491"/>
            <a:chOff x="7493876" y="2774731"/>
            <a:chExt cx="1481958" cy="894622"/>
          </a:xfrm>
        </p:grpSpPr>
        <p:sp>
          <p:nvSpPr>
            <p:cNvPr id="211" name="Freeform 52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2" name="Oval 21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13" name="Group 212"/>
            <p:cNvGrpSpPr/>
            <p:nvPr/>
          </p:nvGrpSpPr>
          <p:grpSpPr>
            <a:xfrm>
              <a:off x="7713663" y="2848339"/>
              <a:ext cx="1042107" cy="425543"/>
              <a:chOff x="7786941" y="2884917"/>
              <a:chExt cx="897649" cy="353919"/>
            </a:xfrm>
          </p:grpSpPr>
          <p:sp>
            <p:nvSpPr>
              <p:cNvPr id="214" name="Freeform 52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52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52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reeform 52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9" name="Rectangle 4"/>
          <p:cNvSpPr>
            <a:spLocks noChangeArrowheads="true"/>
          </p:cNvSpPr>
          <p:nvPr/>
        </p:nvSpPr>
        <p:spPr bwMode="auto">
          <a:xfrm>
            <a:off x="35839" y="1428567"/>
            <a:ext cx="5212022" cy="2519263"/>
          </a:xfrm>
          <a:prstGeom prst="rect">
            <a:avLst/>
          </a:prstGeom>
          <a:noFill/>
          <a:ln>
            <a:noFill/>
          </a:ln>
        </p:spPr>
        <p:txBody>
          <a:bodyPr/>
          <a:lstStyle/>
          <a:p>
            <a:pPr marL="342900" indent="-342900" algn="just" eaLnBrk="0" fontAlgn="base" hangingPunct="0">
              <a:lnSpc>
                <a:spcPct val="85000"/>
              </a:lnSpc>
              <a:spcBef>
                <a:spcPct val="20000"/>
              </a:spcBef>
              <a:spcAft>
                <a:spcPct val="0"/>
              </a:spcAft>
              <a:buClr>
                <a:schemeClr val="accent2">
                  <a:lumMod val="75000"/>
                </a:schemeClr>
              </a:buClr>
              <a:buSzPct val="65000"/>
              <a:buFont typeface="Wingdings" charset="0"/>
              <a:buNone/>
              <a:defRPr/>
            </a:pPr>
            <a:r>
              <a:rPr lang="en-US" sz="2400" i="1" dirty="0">
                <a:solidFill>
                  <a:srgbClr val="CC0000"/>
                </a:solidFill>
                <a:latin typeface="Calibri" panose="020F0502020204030204" pitchFamily="34" charset="0"/>
                <a:ea typeface="MS PGothic" charset="0"/>
                <a:cs typeface="Calibri" panose="020F0502020204030204" pitchFamily="34" charset="0"/>
              </a:rPr>
              <a:t>Scenario:</a:t>
            </a:r>
            <a:endParaRPr lang="en-US" sz="2400" i="1" dirty="0">
              <a:solidFill>
                <a:srgbClr val="CC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access link rate: 1.54 Mbps</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RTT from institutional router to server: 2 sec</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Web object size: 100K bits</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Average request rate from browsers to origin servers: 15/sec</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800100" lvl="1"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average data rate to browsers: 1.50 Mbps</a:t>
            </a:r>
            <a:endParaRPr lang="en-US" sz="2400" dirty="0">
              <a:solidFill>
                <a:srgbClr val="000000"/>
              </a:solidFill>
              <a:latin typeface="Calibri" panose="020F0502020204030204" pitchFamily="34" charset="0"/>
              <a:ea typeface="MS PGothic" charset="0"/>
              <a:cs typeface="Calibri" panose="020F0502020204030204" pitchFamily="34" charset="0"/>
            </a:endParaRPr>
          </a:p>
        </p:txBody>
      </p:sp>
      <p:sp>
        <p:nvSpPr>
          <p:cNvPr id="432" name="Rectangle 4"/>
          <p:cNvSpPr>
            <a:spLocks noChangeArrowheads="true"/>
          </p:cNvSpPr>
          <p:nvPr/>
        </p:nvSpPr>
        <p:spPr bwMode="auto">
          <a:xfrm>
            <a:off x="60315" y="4413678"/>
            <a:ext cx="6093805" cy="2302427"/>
          </a:xfrm>
          <a:prstGeom prst="rect">
            <a:avLst/>
          </a:prstGeom>
          <a:noFill/>
          <a:ln>
            <a:noFill/>
          </a:ln>
        </p:spPr>
        <p:txBody>
          <a:bodyPr/>
          <a:lstStyle/>
          <a:p>
            <a:pPr marL="342900" indent="-342900" algn="just" eaLnBrk="0" fontAlgn="base" hangingPunct="0">
              <a:lnSpc>
                <a:spcPct val="85000"/>
              </a:lnSpc>
              <a:spcBef>
                <a:spcPct val="45000"/>
              </a:spcBef>
              <a:spcAft>
                <a:spcPct val="0"/>
              </a:spcAft>
              <a:buClr>
                <a:srgbClr val="000099"/>
              </a:buClr>
              <a:buSzPct val="65000"/>
              <a:buFont typeface="Wingdings" charset="0"/>
              <a:buNone/>
              <a:defRPr/>
            </a:pPr>
            <a:r>
              <a:rPr lang="en-US" sz="2400" i="1" dirty="0">
                <a:solidFill>
                  <a:srgbClr val="CC0000"/>
                </a:solidFill>
                <a:latin typeface="Calibri" panose="020F0502020204030204" pitchFamily="34" charset="0"/>
                <a:ea typeface="MS PGothic" charset="0"/>
                <a:cs typeface="Calibri" panose="020F0502020204030204" pitchFamily="34" charset="0"/>
              </a:rPr>
              <a:t>Performance:</a:t>
            </a:r>
            <a:endParaRPr lang="en-US" sz="2400" i="1" dirty="0">
              <a:solidFill>
                <a:srgbClr val="CC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ct val="200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LAN utilization: .0015</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ct val="200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access link utilization = </a:t>
            </a:r>
            <a:r>
              <a:rPr lang="en-US" sz="2400" dirty="0">
                <a:solidFill>
                  <a:srgbClr val="C00000"/>
                </a:solidFill>
                <a:latin typeface="Calibri" panose="020F0502020204030204" pitchFamily="34" charset="0"/>
                <a:ea typeface="MS PGothic" charset="0"/>
                <a:cs typeface="Calibri" panose="020F0502020204030204" pitchFamily="34" charset="0"/>
              </a:rPr>
              <a:t>.97</a:t>
            </a:r>
            <a:endParaRPr lang="en-US" sz="2400" dirty="0">
              <a:solidFill>
                <a:srgbClr val="C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600"/>
              </a:spcBef>
              <a:spcAft>
                <a:spcPct val="0"/>
              </a:spcAft>
              <a:buClr>
                <a:schemeClr val="accent2">
                  <a:lumMod val="75000"/>
                </a:schemeClr>
              </a:buClr>
              <a:buSzPct val="100000"/>
              <a:buFont typeface="Wingdings" panose="05000000000000000000" pitchFamily="2" charset="2"/>
              <a:buChar char="§"/>
              <a:defRPr/>
            </a:pPr>
            <a:r>
              <a:rPr lang="en-US" sz="2400" dirty="0" smtClean="0">
                <a:solidFill>
                  <a:srgbClr val="000000"/>
                </a:solidFill>
                <a:latin typeface="Calibri" panose="020F0502020204030204" pitchFamily="34" charset="0"/>
                <a:ea typeface="MS PGothic" charset="0"/>
                <a:cs typeface="Calibri" panose="020F0502020204030204" pitchFamily="34" charset="0"/>
              </a:rPr>
              <a:t>end–to–end </a:t>
            </a:r>
            <a:r>
              <a:rPr lang="en-US" sz="2400" dirty="0">
                <a:solidFill>
                  <a:srgbClr val="000000"/>
                </a:solidFill>
                <a:latin typeface="Calibri" panose="020F0502020204030204" pitchFamily="34" charset="0"/>
                <a:ea typeface="MS PGothic" charset="0"/>
                <a:cs typeface="Calibri" panose="020F0502020204030204" pitchFamily="34" charset="0"/>
              </a:rPr>
              <a:t>delay  =  Internet delay </a:t>
            </a:r>
            <a:r>
              <a:rPr lang="en-US" sz="2400" dirty="0" smtClean="0">
                <a:solidFill>
                  <a:srgbClr val="000000"/>
                </a:solidFill>
                <a:latin typeface="Calibri" panose="020F0502020204030204" pitchFamily="34" charset="0"/>
                <a:ea typeface="MS PGothic" charset="0"/>
                <a:cs typeface="Calibri" panose="020F0502020204030204" pitchFamily="34" charset="0"/>
              </a:rPr>
              <a:t>+ access </a:t>
            </a:r>
            <a:r>
              <a:rPr lang="en-US" sz="2400" dirty="0">
                <a:solidFill>
                  <a:srgbClr val="000000"/>
                </a:solidFill>
                <a:latin typeface="Calibri" panose="020F0502020204030204" pitchFamily="34" charset="0"/>
                <a:ea typeface="MS PGothic" charset="0"/>
                <a:cs typeface="Calibri" panose="020F0502020204030204" pitchFamily="34" charset="0"/>
              </a:rPr>
              <a:t>link delay + LAN delay </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algn="just" eaLnBrk="0" fontAlgn="base" hangingPunct="0">
              <a:lnSpc>
                <a:spcPct val="85000"/>
              </a:lnSpc>
              <a:spcBef>
                <a:spcPts val="600"/>
              </a:spcBef>
              <a:spcAft>
                <a:spcPct val="0"/>
              </a:spcAft>
              <a:buClr>
                <a:srgbClr val="000099"/>
              </a:buClr>
              <a:buSzPct val="100000"/>
              <a:defRPr/>
            </a:pPr>
            <a:r>
              <a:rPr lang="en-US" sz="2400" dirty="0">
                <a:solidFill>
                  <a:srgbClr val="000000"/>
                </a:solidFill>
                <a:latin typeface="Calibri" panose="020F0502020204030204" pitchFamily="34" charset="0"/>
                <a:ea typeface="MS PGothic" charset="0"/>
                <a:cs typeface="Calibri" panose="020F0502020204030204" pitchFamily="34" charset="0"/>
              </a:rPr>
              <a:t>                                </a:t>
            </a:r>
            <a:r>
              <a:rPr lang="en-US" sz="2400" dirty="0" smtClean="0">
                <a:solidFill>
                  <a:srgbClr val="000000"/>
                </a:solidFill>
                <a:latin typeface="Calibri" panose="020F0502020204030204" pitchFamily="34" charset="0"/>
                <a:ea typeface="MS PGothic" charset="0"/>
                <a:cs typeface="Calibri" panose="020F0502020204030204" pitchFamily="34" charset="0"/>
              </a:rPr>
              <a:t>        </a:t>
            </a:r>
            <a:r>
              <a:rPr lang="en-US" sz="2400" dirty="0">
                <a:solidFill>
                  <a:srgbClr val="000000"/>
                </a:solidFill>
                <a:latin typeface="Calibri" panose="020F0502020204030204" pitchFamily="34" charset="0"/>
                <a:ea typeface="MS PGothic" charset="0"/>
                <a:cs typeface="Calibri" panose="020F0502020204030204" pitchFamily="34" charset="0"/>
              </a:rPr>
              <a:t>=  2 sec + minutes + </a:t>
            </a:r>
            <a:r>
              <a:rPr lang="en-US" sz="2400" dirty="0" err="1">
                <a:solidFill>
                  <a:srgbClr val="000000"/>
                </a:solidFill>
                <a:latin typeface="Calibri" panose="020F0502020204030204" pitchFamily="34" charset="0"/>
                <a:ea typeface="MS PGothic" charset="0"/>
                <a:cs typeface="Calibri" panose="020F0502020204030204" pitchFamily="34" charset="0"/>
              </a:rPr>
              <a:t>usecs</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ct val="20000"/>
              </a:spcBef>
              <a:spcAft>
                <a:spcPct val="0"/>
              </a:spcAft>
              <a:buClr>
                <a:srgbClr val="000099"/>
              </a:buClr>
              <a:buSzPct val="65000"/>
              <a:buFont typeface="Wingdings" charset="0"/>
              <a:buChar char="v"/>
              <a:defRPr/>
            </a:pPr>
            <a:endParaRPr lang="en-US" sz="2400" dirty="0">
              <a:solidFill>
                <a:srgbClr val="000000"/>
              </a:solidFill>
              <a:latin typeface="Calibri" panose="020F0502020204030204" pitchFamily="34" charset="0"/>
              <a:ea typeface="MS PGothic" charset="0"/>
              <a:cs typeface="Calibri" panose="020F0502020204030204" pitchFamily="34" charset="0"/>
            </a:endParaRPr>
          </a:p>
        </p:txBody>
      </p:sp>
      <p:sp>
        <p:nvSpPr>
          <p:cNvPr id="433" name="Oval 137"/>
          <p:cNvSpPr>
            <a:spLocks noChangeArrowheads="true"/>
          </p:cNvSpPr>
          <p:nvPr/>
        </p:nvSpPr>
        <p:spPr bwMode="auto">
          <a:xfrm>
            <a:off x="3217057" y="5100685"/>
            <a:ext cx="940980" cy="509975"/>
          </a:xfrm>
          <a:prstGeom prst="ellipse">
            <a:avLst/>
          </a:prstGeom>
          <a:noFill/>
          <a:ln w="19050">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34" name="Text Box 138"/>
          <p:cNvSpPr txBox="true">
            <a:spLocks noChangeArrowheads="true"/>
          </p:cNvSpPr>
          <p:nvPr/>
        </p:nvSpPr>
        <p:spPr bwMode="auto">
          <a:xfrm>
            <a:off x="4144785" y="4526278"/>
            <a:ext cx="1933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9525" marR="0" lvl="0" indent="0" defTabSz="914400" eaLnBrk="0" fontAlgn="base" latinLnBrk="0" hangingPunct="0">
              <a:lnSpc>
                <a:spcPct val="90000"/>
              </a:lnSpc>
              <a:spcBef>
                <a:spcPct val="20000"/>
              </a:spcBef>
              <a:spcAft>
                <a:spcPct val="0"/>
              </a:spcAft>
              <a:buClr>
                <a:srgbClr val="3333CC"/>
              </a:buClr>
              <a:buSzPct val="85000"/>
              <a:buFont typeface="ZapfDingbats" pitchFamily="82" charset="2"/>
              <a:buNone/>
              <a:defRPr/>
            </a:pPr>
            <a:r>
              <a:rPr kumimoji="0" lang="en-US" altLang="en-US" sz="2000" b="0" i="1" u="none" strike="noStrike" kern="0" cap="none" spc="0" normalizeH="0" baseline="0" noProof="0" dirty="0">
                <a:ln>
                  <a:noFill/>
                </a:ln>
                <a:solidFill>
                  <a:srgbClr val="CC0000"/>
                </a:solidFill>
                <a:effectLst/>
                <a:uLnTx/>
                <a:uFillTx/>
                <a:latin typeface="+mn-lt"/>
                <a:ea typeface="MS PGothic" panose="020B0600070205080204" pitchFamily="34" charset="-128"/>
              </a:rPr>
              <a:t>problem:</a:t>
            </a:r>
            <a:r>
              <a:rPr kumimoji="0" lang="en-US" altLang="en-US" sz="2000" b="0" i="1" u="none" strike="noStrike" kern="0" cap="none" spc="0" normalizeH="0" noProof="0" dirty="0">
                <a:ln>
                  <a:noFill/>
                </a:ln>
                <a:solidFill>
                  <a:srgbClr val="CC0000"/>
                </a:solidFill>
                <a:effectLst/>
                <a:uLnTx/>
                <a:uFillTx/>
                <a:latin typeface="+mn-lt"/>
                <a:ea typeface="MS PGothic" panose="020B0600070205080204" pitchFamily="34" charset="-128"/>
              </a:rPr>
              <a:t> </a:t>
            </a:r>
            <a:r>
              <a:rPr kumimoji="0" lang="en-US" altLang="en-US" sz="2000" b="0" u="none" strike="noStrike" kern="0" cap="none" spc="0" normalizeH="0" baseline="0" noProof="0" dirty="0">
                <a:ln>
                  <a:noFill/>
                </a:ln>
                <a:solidFill>
                  <a:srgbClr val="CC0000"/>
                </a:solidFill>
                <a:effectLst/>
                <a:uLnTx/>
                <a:uFillTx/>
                <a:latin typeface="+mn-lt"/>
                <a:ea typeface="MS PGothic" panose="020B0600070205080204" pitchFamily="34" charset="-128"/>
              </a:rPr>
              <a:t>large delays at high utilization!</a:t>
            </a:r>
            <a:endParaRPr kumimoji="0" lang="en-US" altLang="en-US" sz="2000" b="0" u="none" strike="noStrike" kern="0" cap="none" spc="0" normalizeH="0" baseline="0" noProof="0" dirty="0">
              <a:ln>
                <a:noFill/>
              </a:ln>
              <a:solidFill>
                <a:srgbClr val="CC0000"/>
              </a:solidFill>
              <a:effectLst/>
              <a:uLnTx/>
              <a:uFillTx/>
              <a:latin typeface="+mn-lt"/>
              <a:ea typeface="MS PGothic" panose="020B0600070205080204" pitchFamily="34" charset="-128"/>
            </a:endParaRPr>
          </a:p>
        </p:txBody>
      </p:sp>
      <p:sp>
        <p:nvSpPr>
          <p:cNvPr id="2" name="Rectangle 1"/>
          <p:cNvSpPr/>
          <p:nvPr/>
        </p:nvSpPr>
        <p:spPr>
          <a:xfrm>
            <a:off x="4262513" y="1209770"/>
            <a:ext cx="5959888" cy="523220"/>
          </a:xfrm>
          <a:prstGeom prst="rect">
            <a:avLst/>
          </a:prstGeom>
        </p:spPr>
        <p:txBody>
          <a:bodyPr wrap="square">
            <a:spAutoFit/>
          </a:bodyPr>
          <a:lstStyle/>
          <a:p>
            <a:r>
              <a:rPr lang="en-IN" b="1" dirty="0">
                <a:solidFill>
                  <a:srgbClr val="FF0000"/>
                </a:solidFill>
                <a:latin typeface="Times New Roman" pitchFamily="18" charset="0"/>
              </a:rPr>
              <a:t>(15 </a:t>
            </a:r>
            <a:r>
              <a:rPr lang="en-IN" b="1" dirty="0" err="1">
                <a:solidFill>
                  <a:srgbClr val="FF0000"/>
                </a:solidFill>
                <a:latin typeface="Times New Roman" pitchFamily="18" charset="0"/>
              </a:rPr>
              <a:t>req</a:t>
            </a:r>
            <a:r>
              <a:rPr lang="en-IN" b="1" dirty="0">
                <a:solidFill>
                  <a:srgbClr val="FF0000"/>
                </a:solidFill>
                <a:latin typeface="Times New Roman" pitchFamily="18" charset="0"/>
              </a:rPr>
              <a:t>/sec) * (100 Kbits/</a:t>
            </a:r>
            <a:r>
              <a:rPr lang="en-IN" b="1" dirty="0" err="1">
                <a:solidFill>
                  <a:srgbClr val="FF0000"/>
                </a:solidFill>
                <a:latin typeface="Times New Roman" pitchFamily="18" charset="0"/>
              </a:rPr>
              <a:t>req</a:t>
            </a:r>
            <a:r>
              <a:rPr lang="en-IN" b="1" dirty="0">
                <a:solidFill>
                  <a:srgbClr val="FF0000"/>
                </a:solidFill>
                <a:latin typeface="Times New Roman" pitchFamily="18" charset="0"/>
              </a:rPr>
              <a:t>)/(1 Gbps) </a:t>
            </a:r>
            <a:r>
              <a:rPr lang="en-IN" sz="2800" b="1" dirty="0">
                <a:solidFill>
                  <a:srgbClr val="FF0000"/>
                </a:solidFill>
                <a:latin typeface="Times New Roman" pitchFamily="18" charset="0"/>
              </a:rPr>
              <a:t>= </a:t>
            </a:r>
            <a:r>
              <a:rPr lang="en-IN" b="1" dirty="0">
                <a:solidFill>
                  <a:srgbClr val="FF0000"/>
                </a:solidFill>
                <a:latin typeface="Times New Roman" pitchFamily="18" charset="0"/>
              </a:rPr>
              <a:t>0.0015</a:t>
            </a:r>
            <a:endParaRPr lang="en-IN" b="1" dirty="0">
              <a:solidFill>
                <a:srgbClr val="FF0000"/>
              </a:solidFill>
            </a:endParaRPr>
          </a:p>
        </p:txBody>
      </p:sp>
      <p:sp>
        <p:nvSpPr>
          <p:cNvPr id="218" name="Rectangle 217"/>
          <p:cNvSpPr/>
          <p:nvPr/>
        </p:nvSpPr>
        <p:spPr>
          <a:xfrm>
            <a:off x="4255888" y="699564"/>
            <a:ext cx="5959888" cy="523220"/>
          </a:xfrm>
          <a:prstGeom prst="rect">
            <a:avLst/>
          </a:prstGeom>
        </p:spPr>
        <p:txBody>
          <a:bodyPr wrap="square">
            <a:spAutoFit/>
          </a:bodyPr>
          <a:lstStyle/>
          <a:p>
            <a:r>
              <a:rPr lang="en-IN" b="1" dirty="0">
                <a:solidFill>
                  <a:srgbClr val="FF0000"/>
                </a:solidFill>
                <a:latin typeface="Times New Roman" pitchFamily="18" charset="0"/>
              </a:rPr>
              <a:t>(15 </a:t>
            </a:r>
            <a:r>
              <a:rPr lang="en-IN" b="1" dirty="0" err="1">
                <a:solidFill>
                  <a:srgbClr val="FF0000"/>
                </a:solidFill>
                <a:latin typeface="Times New Roman" pitchFamily="18" charset="0"/>
              </a:rPr>
              <a:t>req</a:t>
            </a:r>
            <a:r>
              <a:rPr lang="en-IN" b="1" dirty="0">
                <a:solidFill>
                  <a:srgbClr val="FF0000"/>
                </a:solidFill>
                <a:latin typeface="Times New Roman" pitchFamily="18" charset="0"/>
              </a:rPr>
              <a:t>/sec) * (100 Kbits/</a:t>
            </a:r>
            <a:r>
              <a:rPr lang="en-IN" b="1" dirty="0" err="1">
                <a:solidFill>
                  <a:srgbClr val="FF0000"/>
                </a:solidFill>
                <a:latin typeface="Times New Roman" pitchFamily="18" charset="0"/>
              </a:rPr>
              <a:t>req</a:t>
            </a:r>
            <a:r>
              <a:rPr lang="en-IN" b="1" dirty="0">
                <a:solidFill>
                  <a:srgbClr val="FF0000"/>
                </a:solidFill>
                <a:latin typeface="Times New Roman" pitchFamily="18" charset="0"/>
              </a:rPr>
              <a:t>)/(1.54 Mbps) </a:t>
            </a:r>
            <a:r>
              <a:rPr lang="en-IN" sz="2800" b="1" dirty="0">
                <a:solidFill>
                  <a:srgbClr val="FF0000"/>
                </a:solidFill>
                <a:latin typeface="Times New Roman" pitchFamily="18" charset="0"/>
              </a:rPr>
              <a:t>= </a:t>
            </a:r>
            <a:r>
              <a:rPr lang="en-IN" b="1" dirty="0">
                <a:solidFill>
                  <a:srgbClr val="FF0000"/>
                </a:solidFill>
                <a:latin typeface="Times New Roman" pitchFamily="18" charset="0"/>
              </a:rPr>
              <a:t>0.974</a:t>
            </a:r>
            <a:endParaRPr lang="en-I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dissolve">
                                      <p:cBhvr>
                                        <p:cTn id="7" dur="5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3"/>
                                        </p:tgtEl>
                                        <p:attrNameLst>
                                          <p:attrName>style.visibility</p:attrName>
                                        </p:attrNameLst>
                                      </p:cBhvr>
                                      <p:to>
                                        <p:strVal val="visible"/>
                                      </p:to>
                                    </p:set>
                                    <p:animEffect transition="in" filter="dissolve">
                                      <p:cBhvr>
                                        <p:cTn id="12" dur="500"/>
                                        <p:tgtEl>
                                          <p:spTgt spid="4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dissolve">
                                      <p:cBhvr>
                                        <p:cTn id="15" dur="500"/>
                                        <p:tgtEl>
                                          <p:spTgt spid="43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80">
                                          <p:stCondLst>
                                            <p:cond delay="0"/>
                                          </p:stCondLst>
                                        </p:cTn>
                                        <p:tgtEl>
                                          <p:spTgt spid="2"/>
                                        </p:tgtEl>
                                      </p:cBhvr>
                                    </p:animEffect>
                                    <p:anim calcmode="lin" valueType="num">
                                      <p:cBhvr>
                                        <p:cTn id="2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6" dur="26">
                                          <p:stCondLst>
                                            <p:cond delay="650"/>
                                          </p:stCondLst>
                                        </p:cTn>
                                        <p:tgtEl>
                                          <p:spTgt spid="2"/>
                                        </p:tgtEl>
                                      </p:cBhvr>
                                      <p:to x="100000" y="60000"/>
                                    </p:animScale>
                                    <p:animScale>
                                      <p:cBhvr>
                                        <p:cTn id="27" dur="166" decel="50000">
                                          <p:stCondLst>
                                            <p:cond delay="676"/>
                                          </p:stCondLst>
                                        </p:cTn>
                                        <p:tgtEl>
                                          <p:spTgt spid="2"/>
                                        </p:tgtEl>
                                      </p:cBhvr>
                                      <p:to x="100000" y="100000"/>
                                    </p:animScale>
                                    <p:animScale>
                                      <p:cBhvr>
                                        <p:cTn id="28" dur="26">
                                          <p:stCondLst>
                                            <p:cond delay="1312"/>
                                          </p:stCondLst>
                                        </p:cTn>
                                        <p:tgtEl>
                                          <p:spTgt spid="2"/>
                                        </p:tgtEl>
                                      </p:cBhvr>
                                      <p:to x="100000" y="80000"/>
                                    </p:animScale>
                                    <p:animScale>
                                      <p:cBhvr>
                                        <p:cTn id="29" dur="166" decel="50000">
                                          <p:stCondLst>
                                            <p:cond delay="1338"/>
                                          </p:stCondLst>
                                        </p:cTn>
                                        <p:tgtEl>
                                          <p:spTgt spid="2"/>
                                        </p:tgtEl>
                                      </p:cBhvr>
                                      <p:to x="100000" y="100000"/>
                                    </p:animScale>
                                    <p:animScale>
                                      <p:cBhvr>
                                        <p:cTn id="30" dur="26">
                                          <p:stCondLst>
                                            <p:cond delay="1642"/>
                                          </p:stCondLst>
                                        </p:cTn>
                                        <p:tgtEl>
                                          <p:spTgt spid="2"/>
                                        </p:tgtEl>
                                      </p:cBhvr>
                                      <p:to x="100000" y="90000"/>
                                    </p:animScale>
                                    <p:animScale>
                                      <p:cBhvr>
                                        <p:cTn id="31" dur="166" decel="50000">
                                          <p:stCondLst>
                                            <p:cond delay="1668"/>
                                          </p:stCondLst>
                                        </p:cTn>
                                        <p:tgtEl>
                                          <p:spTgt spid="2"/>
                                        </p:tgtEl>
                                      </p:cBhvr>
                                      <p:to x="100000" y="100000"/>
                                    </p:animScale>
                                    <p:animScale>
                                      <p:cBhvr>
                                        <p:cTn id="32" dur="26">
                                          <p:stCondLst>
                                            <p:cond delay="1808"/>
                                          </p:stCondLst>
                                        </p:cTn>
                                        <p:tgtEl>
                                          <p:spTgt spid="2"/>
                                        </p:tgtEl>
                                      </p:cBhvr>
                                      <p:to x="100000" y="95000"/>
                                    </p:animScale>
                                    <p:animScale>
                                      <p:cBhvr>
                                        <p:cTn id="33" dur="166" decel="50000">
                                          <p:stCondLst>
                                            <p:cond delay="1834"/>
                                          </p:stCondLst>
                                        </p:cTn>
                                        <p:tgtEl>
                                          <p:spTgt spid="2"/>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down)">
                                      <p:cBhvr>
                                        <p:cTn id="38" dur="580">
                                          <p:stCondLst>
                                            <p:cond delay="0"/>
                                          </p:stCondLst>
                                        </p:cTn>
                                        <p:tgtEl>
                                          <p:spTgt spid="218"/>
                                        </p:tgtEl>
                                      </p:cBhvr>
                                    </p:animEffect>
                                    <p:anim calcmode="lin" valueType="num">
                                      <p:cBhvr>
                                        <p:cTn id="39"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44" dur="26">
                                          <p:stCondLst>
                                            <p:cond delay="650"/>
                                          </p:stCondLst>
                                        </p:cTn>
                                        <p:tgtEl>
                                          <p:spTgt spid="218"/>
                                        </p:tgtEl>
                                      </p:cBhvr>
                                      <p:to x="100000" y="60000"/>
                                    </p:animScale>
                                    <p:animScale>
                                      <p:cBhvr>
                                        <p:cTn id="45" dur="166" decel="50000">
                                          <p:stCondLst>
                                            <p:cond delay="676"/>
                                          </p:stCondLst>
                                        </p:cTn>
                                        <p:tgtEl>
                                          <p:spTgt spid="218"/>
                                        </p:tgtEl>
                                      </p:cBhvr>
                                      <p:to x="100000" y="100000"/>
                                    </p:animScale>
                                    <p:animScale>
                                      <p:cBhvr>
                                        <p:cTn id="46" dur="26">
                                          <p:stCondLst>
                                            <p:cond delay="1312"/>
                                          </p:stCondLst>
                                        </p:cTn>
                                        <p:tgtEl>
                                          <p:spTgt spid="218"/>
                                        </p:tgtEl>
                                      </p:cBhvr>
                                      <p:to x="100000" y="80000"/>
                                    </p:animScale>
                                    <p:animScale>
                                      <p:cBhvr>
                                        <p:cTn id="47" dur="166" decel="50000">
                                          <p:stCondLst>
                                            <p:cond delay="1338"/>
                                          </p:stCondLst>
                                        </p:cTn>
                                        <p:tgtEl>
                                          <p:spTgt spid="218"/>
                                        </p:tgtEl>
                                      </p:cBhvr>
                                      <p:to x="100000" y="100000"/>
                                    </p:animScale>
                                    <p:animScale>
                                      <p:cBhvr>
                                        <p:cTn id="48" dur="26">
                                          <p:stCondLst>
                                            <p:cond delay="1642"/>
                                          </p:stCondLst>
                                        </p:cTn>
                                        <p:tgtEl>
                                          <p:spTgt spid="218"/>
                                        </p:tgtEl>
                                      </p:cBhvr>
                                      <p:to x="100000" y="90000"/>
                                    </p:animScale>
                                    <p:animScale>
                                      <p:cBhvr>
                                        <p:cTn id="49" dur="166" decel="50000">
                                          <p:stCondLst>
                                            <p:cond delay="1668"/>
                                          </p:stCondLst>
                                        </p:cTn>
                                        <p:tgtEl>
                                          <p:spTgt spid="218"/>
                                        </p:tgtEl>
                                      </p:cBhvr>
                                      <p:to x="100000" y="100000"/>
                                    </p:animScale>
                                    <p:animScale>
                                      <p:cBhvr>
                                        <p:cTn id="50" dur="26">
                                          <p:stCondLst>
                                            <p:cond delay="1808"/>
                                          </p:stCondLst>
                                        </p:cTn>
                                        <p:tgtEl>
                                          <p:spTgt spid="218"/>
                                        </p:tgtEl>
                                      </p:cBhvr>
                                      <p:to x="100000" y="95000"/>
                                    </p:animScale>
                                    <p:animScale>
                                      <p:cBhvr>
                                        <p:cTn id="51" dur="166" decel="50000">
                                          <p:stCondLst>
                                            <p:cond delay="1834"/>
                                          </p:stCondLst>
                                        </p:cTn>
                                        <p:tgtEl>
                                          <p:spTgt spid="2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p:bldP spid="433" grpId="0" animBg="true"/>
      <p:bldP spid="434" grpId="0"/>
      <p:bldP spid="2" grpId="0"/>
      <p:bldP spid="2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Caching example: buy a faster access link</a:t>
            </a:r>
            <a:endParaRPr lang="en-IN" sz="2400" b="1" dirty="0">
              <a:solidFill>
                <a:schemeClr val="accent2">
                  <a:lumMod val="75000"/>
                </a:schemeClr>
              </a:solidFill>
            </a:endParaRPr>
          </a:p>
        </p:txBody>
      </p:sp>
      <p:sp>
        <p:nvSpPr>
          <p:cNvPr id="9" name="Line 2"/>
          <p:cNvSpPr>
            <a:spLocks noChangeShapeType="true"/>
          </p:cNvSpPr>
          <p:nvPr/>
        </p:nvSpPr>
        <p:spPr bwMode="auto">
          <a:xfrm>
            <a:off x="6962923" y="2567395"/>
            <a:ext cx="285750" cy="11430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 name="Text Box 50"/>
          <p:cNvSpPr txBox="true">
            <a:spLocks noChangeArrowheads="true"/>
          </p:cNvSpPr>
          <p:nvPr/>
        </p:nvSpPr>
        <p:spPr bwMode="auto">
          <a:xfrm>
            <a:off x="9391798" y="198160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origin</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servers</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 name="Line 51"/>
          <p:cNvSpPr>
            <a:spLocks noChangeShapeType="true"/>
          </p:cNvSpPr>
          <p:nvPr/>
        </p:nvSpPr>
        <p:spPr bwMode="auto">
          <a:xfrm>
            <a:off x="7772548" y="2186395"/>
            <a:ext cx="66675" cy="2762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 name="Line 52"/>
          <p:cNvSpPr>
            <a:spLocks noChangeShapeType="true"/>
          </p:cNvSpPr>
          <p:nvPr/>
        </p:nvSpPr>
        <p:spPr bwMode="auto">
          <a:xfrm flipH="true">
            <a:off x="8401198" y="2224495"/>
            <a:ext cx="9525" cy="2381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 name="Line 53"/>
          <p:cNvSpPr>
            <a:spLocks noChangeShapeType="true"/>
          </p:cNvSpPr>
          <p:nvPr/>
        </p:nvSpPr>
        <p:spPr bwMode="auto">
          <a:xfrm flipH="true">
            <a:off x="8858398" y="2386420"/>
            <a:ext cx="133350" cy="20955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 name="Line 54"/>
          <p:cNvSpPr>
            <a:spLocks noChangeShapeType="true"/>
          </p:cNvSpPr>
          <p:nvPr/>
        </p:nvSpPr>
        <p:spPr bwMode="auto">
          <a:xfrm flipH="true" flipV="true">
            <a:off x="9020323" y="3148420"/>
            <a:ext cx="247650" cy="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 name="Freeform 55"/>
          <p:cNvSpPr/>
          <p:nvPr/>
        </p:nvSpPr>
        <p:spPr bwMode="auto">
          <a:xfrm>
            <a:off x="7037535" y="2190576"/>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8" name="Text Box 70"/>
          <p:cNvSpPr txBox="true">
            <a:spLocks noChangeArrowheads="true"/>
          </p:cNvSpPr>
          <p:nvPr/>
        </p:nvSpPr>
        <p:spPr bwMode="auto">
          <a:xfrm>
            <a:off x="7753498" y="2511833"/>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public</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 Internet</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19" name="Freeform 71"/>
          <p:cNvSpPr/>
          <p:nvPr/>
        </p:nvSpPr>
        <p:spPr bwMode="auto">
          <a:xfrm>
            <a:off x="6642248" y="4596220"/>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20" name="Line 77"/>
          <p:cNvSpPr>
            <a:spLocks noChangeShapeType="true"/>
          </p:cNvSpPr>
          <p:nvPr/>
        </p:nvSpPr>
        <p:spPr bwMode="auto">
          <a:xfrm flipH="true">
            <a:off x="7077223" y="4859745"/>
            <a:ext cx="855662" cy="4318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1" name="Line 78"/>
          <p:cNvSpPr>
            <a:spLocks noChangeShapeType="true"/>
          </p:cNvSpPr>
          <p:nvPr/>
        </p:nvSpPr>
        <p:spPr bwMode="auto">
          <a:xfrm flipH="true">
            <a:off x="7586810" y="4907370"/>
            <a:ext cx="563563" cy="3937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 name="Line 79"/>
          <p:cNvSpPr>
            <a:spLocks noChangeShapeType="true"/>
          </p:cNvSpPr>
          <p:nvPr/>
        </p:nvSpPr>
        <p:spPr bwMode="auto">
          <a:xfrm flipH="true">
            <a:off x="8124973" y="4913720"/>
            <a:ext cx="149225" cy="38258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 name="Line 95"/>
          <p:cNvSpPr>
            <a:spLocks noChangeShapeType="true"/>
          </p:cNvSpPr>
          <p:nvPr/>
        </p:nvSpPr>
        <p:spPr bwMode="auto">
          <a:xfrm>
            <a:off x="8286898" y="3624670"/>
            <a:ext cx="0" cy="106203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 name="Text Box 97"/>
          <p:cNvSpPr txBox="true">
            <a:spLocks noChangeArrowheads="true"/>
          </p:cNvSpPr>
          <p:nvPr/>
        </p:nvSpPr>
        <p:spPr bwMode="auto">
          <a:xfrm>
            <a:off x="6654948" y="4437470"/>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institutional</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network</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5" name="Text Box 98"/>
          <p:cNvSpPr txBox="true">
            <a:spLocks noChangeArrowheads="true"/>
          </p:cNvSpPr>
          <p:nvPr/>
        </p:nvSpPr>
        <p:spPr bwMode="auto">
          <a:xfrm>
            <a:off x="8663135" y="4818470"/>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1 Gbps LAN</a:t>
            </a:r>
            <a:endParaRPr kumimoji="0" lang="en-US" altLang="en-US" sz="2400" b="0" i="0" u="none" strike="noStrike" kern="0" cap="none" spc="0" normalizeH="0" baseline="0" noProof="0">
              <a:ln>
                <a:noFill/>
              </a:ln>
              <a:solidFill>
                <a:srgbClr val="3333CC"/>
              </a:solidFill>
              <a:effectLst/>
              <a:uLnTx/>
              <a:uFillTx/>
              <a:latin typeface="Arial" panose="02080604020202020204" pitchFamily="34" charset="0"/>
              <a:ea typeface="MS PGothic" panose="020B0600070205080204" pitchFamily="34" charset="-128"/>
            </a:endParaRPr>
          </a:p>
        </p:txBody>
      </p:sp>
      <p:sp>
        <p:nvSpPr>
          <p:cNvPr id="26" name="Text Box 99"/>
          <p:cNvSpPr txBox="true">
            <a:spLocks noChangeArrowheads="true"/>
          </p:cNvSpPr>
          <p:nvPr/>
        </p:nvSpPr>
        <p:spPr bwMode="auto">
          <a:xfrm>
            <a:off x="8288485" y="381358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1.54 Mbps </a:t>
            </a:r>
            <a:endPar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access link</a:t>
            </a:r>
            <a:endParaRPr kumimoji="0" lang="en-US" altLang="en-US" sz="2400" b="0" i="0" u="none" strike="noStrike" kern="0" cap="none" spc="0" normalizeH="0" baseline="0" noProof="0">
              <a:ln>
                <a:noFill/>
              </a:ln>
              <a:solidFill>
                <a:srgbClr val="3333CC"/>
              </a:solidFill>
              <a:effectLst/>
              <a:uLnTx/>
              <a:uFillTx/>
              <a:latin typeface="Arial" panose="02080604020202020204" pitchFamily="34" charset="0"/>
              <a:ea typeface="MS PGothic" panose="020B0600070205080204" pitchFamily="34" charset="-128"/>
            </a:endParaRPr>
          </a:p>
        </p:txBody>
      </p:sp>
      <p:grpSp>
        <p:nvGrpSpPr>
          <p:cNvPr id="27" name="Group 139"/>
          <p:cNvGrpSpPr/>
          <p:nvPr/>
        </p:nvGrpSpPr>
        <p:grpSpPr bwMode="auto">
          <a:xfrm>
            <a:off x="6615260" y="2114958"/>
            <a:ext cx="377825" cy="576262"/>
            <a:chOff x="4140" y="429"/>
            <a:chExt cx="1425" cy="2396"/>
          </a:xfrm>
        </p:grpSpPr>
        <p:sp>
          <p:nvSpPr>
            <p:cNvPr id="28" name="Freeform 140"/>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9" name="Rectangle 141"/>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0" name="Freeform 142"/>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1" name="Freeform 143"/>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Rectangle 144"/>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3" name="Group 145"/>
            <p:cNvGrpSpPr/>
            <p:nvPr/>
          </p:nvGrpSpPr>
          <p:grpSpPr bwMode="auto">
            <a:xfrm>
              <a:off x="4749" y="668"/>
              <a:ext cx="581" cy="145"/>
              <a:chOff x="614" y="2568"/>
              <a:chExt cx="725" cy="139"/>
            </a:xfrm>
          </p:grpSpPr>
          <p:sp>
            <p:nvSpPr>
              <p:cNvPr id="58" name="AutoShape 146"/>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9" name="AutoShape 147"/>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4" name="Rectangle 148"/>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5" name="Group 149"/>
            <p:cNvGrpSpPr/>
            <p:nvPr/>
          </p:nvGrpSpPr>
          <p:grpSpPr bwMode="auto">
            <a:xfrm>
              <a:off x="4747" y="994"/>
              <a:ext cx="581" cy="134"/>
              <a:chOff x="614" y="2568"/>
              <a:chExt cx="725" cy="139"/>
            </a:xfrm>
          </p:grpSpPr>
          <p:sp>
            <p:nvSpPr>
              <p:cNvPr id="56" name="AutoShape 150"/>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7" name="AutoShape 151"/>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6" name="Rectangle 152"/>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7" name="Rectangle 153"/>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8" name="Group 154"/>
            <p:cNvGrpSpPr/>
            <p:nvPr/>
          </p:nvGrpSpPr>
          <p:grpSpPr bwMode="auto">
            <a:xfrm>
              <a:off x="4735" y="1627"/>
              <a:ext cx="582" cy="151"/>
              <a:chOff x="614" y="2568"/>
              <a:chExt cx="725" cy="139"/>
            </a:xfrm>
          </p:grpSpPr>
          <p:sp>
            <p:nvSpPr>
              <p:cNvPr id="54" name="AutoShape 155"/>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5" name="AutoShape 156"/>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9" name="Freeform 157"/>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0" name="Group 158"/>
            <p:cNvGrpSpPr/>
            <p:nvPr/>
          </p:nvGrpSpPr>
          <p:grpSpPr bwMode="auto">
            <a:xfrm>
              <a:off x="4739" y="1327"/>
              <a:ext cx="582" cy="139"/>
              <a:chOff x="614" y="2568"/>
              <a:chExt cx="725" cy="139"/>
            </a:xfrm>
          </p:grpSpPr>
          <p:sp>
            <p:nvSpPr>
              <p:cNvPr id="52" name="AutoShape 159"/>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3" name="AutoShape 160"/>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1" name="Rectangle 161"/>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2" name="Freeform 162"/>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3" name="Freeform 163"/>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4" name="Oval 164"/>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Freeform 165"/>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6" name="AutoShape 166"/>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7" name="AutoShape 167"/>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8" name="Oval 168"/>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9" name="Oval 169"/>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50" name="Oval 170"/>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1" name="Rectangle 171"/>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60" name="Group 172"/>
          <p:cNvGrpSpPr/>
          <p:nvPr/>
        </p:nvGrpSpPr>
        <p:grpSpPr bwMode="auto">
          <a:xfrm>
            <a:off x="6764485" y="5228045"/>
            <a:ext cx="525463" cy="557213"/>
            <a:chOff x="-44" y="1473"/>
            <a:chExt cx="981" cy="1105"/>
          </a:xfrm>
        </p:grpSpPr>
        <p:pic>
          <p:nvPicPr>
            <p:cNvPr id="61" name="Picture 173"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174"/>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63" name="Group 175"/>
          <p:cNvGrpSpPr/>
          <p:nvPr/>
        </p:nvGrpSpPr>
        <p:grpSpPr bwMode="auto">
          <a:xfrm>
            <a:off x="7529660" y="1637120"/>
            <a:ext cx="377825" cy="576263"/>
            <a:chOff x="4140" y="429"/>
            <a:chExt cx="1425" cy="2396"/>
          </a:xfrm>
        </p:grpSpPr>
        <p:sp>
          <p:nvSpPr>
            <p:cNvPr id="64" name="Freeform 176"/>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5" name="Rectangle 177"/>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6" name="Freeform 178"/>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7" name="Freeform 179"/>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8" name="Rectangle 180"/>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69" name="Group 181"/>
            <p:cNvGrpSpPr/>
            <p:nvPr/>
          </p:nvGrpSpPr>
          <p:grpSpPr bwMode="auto">
            <a:xfrm>
              <a:off x="4749" y="668"/>
              <a:ext cx="581" cy="145"/>
              <a:chOff x="614" y="2568"/>
              <a:chExt cx="725" cy="139"/>
            </a:xfrm>
          </p:grpSpPr>
          <p:sp>
            <p:nvSpPr>
              <p:cNvPr id="94" name="AutoShape 182"/>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5" name="AutoShape 183"/>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0" name="Rectangle 184"/>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1" name="Group 185"/>
            <p:cNvGrpSpPr/>
            <p:nvPr/>
          </p:nvGrpSpPr>
          <p:grpSpPr bwMode="auto">
            <a:xfrm>
              <a:off x="4747" y="994"/>
              <a:ext cx="581" cy="134"/>
              <a:chOff x="614" y="2568"/>
              <a:chExt cx="725" cy="139"/>
            </a:xfrm>
          </p:grpSpPr>
          <p:sp>
            <p:nvSpPr>
              <p:cNvPr id="92" name="AutoShape 186"/>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3" name="AutoShape 187"/>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2" name="Rectangle 188"/>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3" name="Rectangle 189"/>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4" name="Group 190"/>
            <p:cNvGrpSpPr/>
            <p:nvPr/>
          </p:nvGrpSpPr>
          <p:grpSpPr bwMode="auto">
            <a:xfrm>
              <a:off x="4735" y="1627"/>
              <a:ext cx="582" cy="151"/>
              <a:chOff x="614" y="2568"/>
              <a:chExt cx="725" cy="139"/>
            </a:xfrm>
          </p:grpSpPr>
          <p:sp>
            <p:nvSpPr>
              <p:cNvPr id="90" name="AutoShape 191"/>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1" name="AutoShape 192"/>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5" name="Freeform 193"/>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6" name="Group 194"/>
            <p:cNvGrpSpPr/>
            <p:nvPr/>
          </p:nvGrpSpPr>
          <p:grpSpPr bwMode="auto">
            <a:xfrm>
              <a:off x="4739" y="1327"/>
              <a:ext cx="582" cy="139"/>
              <a:chOff x="614" y="2568"/>
              <a:chExt cx="725" cy="139"/>
            </a:xfrm>
          </p:grpSpPr>
          <p:sp>
            <p:nvSpPr>
              <p:cNvPr id="88" name="AutoShape 195"/>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9" name="AutoShape 196"/>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7" name="Rectangle 197"/>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8" name="Freeform 198"/>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9" name="Freeform 199"/>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0" name="Oval 200"/>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1" name="Freeform 201"/>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2" name="AutoShape 202"/>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3" name="AutoShape 203"/>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4" name="Oval 204"/>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5" name="Oval 205"/>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86" name="Oval 206"/>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7" name="Rectangle 207"/>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96" name="Group 208"/>
          <p:cNvGrpSpPr/>
          <p:nvPr/>
        </p:nvGrpSpPr>
        <p:grpSpPr bwMode="auto">
          <a:xfrm>
            <a:off x="8282135" y="1668870"/>
            <a:ext cx="377825" cy="576263"/>
            <a:chOff x="4140" y="429"/>
            <a:chExt cx="1425" cy="2396"/>
          </a:xfrm>
        </p:grpSpPr>
        <p:sp>
          <p:nvSpPr>
            <p:cNvPr id="97" name="Freeform 209"/>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8" name="Rectangle 210"/>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9" name="Freeform 211"/>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0" name="Freeform 212"/>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1" name="Rectangle 213"/>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2" name="Group 214"/>
            <p:cNvGrpSpPr/>
            <p:nvPr/>
          </p:nvGrpSpPr>
          <p:grpSpPr bwMode="auto">
            <a:xfrm>
              <a:off x="4749" y="668"/>
              <a:ext cx="581" cy="145"/>
              <a:chOff x="614" y="2568"/>
              <a:chExt cx="725" cy="139"/>
            </a:xfrm>
          </p:grpSpPr>
          <p:sp>
            <p:nvSpPr>
              <p:cNvPr id="127" name="AutoShape 215"/>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8" name="AutoShape 216"/>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3" name="Rectangle 217"/>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4" name="Group 218"/>
            <p:cNvGrpSpPr/>
            <p:nvPr/>
          </p:nvGrpSpPr>
          <p:grpSpPr bwMode="auto">
            <a:xfrm>
              <a:off x="4747" y="994"/>
              <a:ext cx="581" cy="134"/>
              <a:chOff x="614" y="2568"/>
              <a:chExt cx="725" cy="139"/>
            </a:xfrm>
          </p:grpSpPr>
          <p:sp>
            <p:nvSpPr>
              <p:cNvPr id="125" name="AutoShape 219"/>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6" name="AutoShape 220"/>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5" name="Rectangle 221"/>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6" name="Rectangle 222"/>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7" name="Group 223"/>
            <p:cNvGrpSpPr/>
            <p:nvPr/>
          </p:nvGrpSpPr>
          <p:grpSpPr bwMode="auto">
            <a:xfrm>
              <a:off x="4735" y="1627"/>
              <a:ext cx="582" cy="151"/>
              <a:chOff x="614" y="2568"/>
              <a:chExt cx="725" cy="139"/>
            </a:xfrm>
          </p:grpSpPr>
          <p:sp>
            <p:nvSpPr>
              <p:cNvPr id="123" name="AutoShape 224"/>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4" name="AutoShape 225"/>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8" name="Freeform 226"/>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9" name="Group 227"/>
            <p:cNvGrpSpPr/>
            <p:nvPr/>
          </p:nvGrpSpPr>
          <p:grpSpPr bwMode="auto">
            <a:xfrm>
              <a:off x="4739" y="1327"/>
              <a:ext cx="582" cy="139"/>
              <a:chOff x="614" y="2568"/>
              <a:chExt cx="725" cy="139"/>
            </a:xfrm>
          </p:grpSpPr>
          <p:sp>
            <p:nvSpPr>
              <p:cNvPr id="121" name="AutoShape 228"/>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2" name="AutoShape 229"/>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10" name="Rectangle 230"/>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1" name="Freeform 231"/>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2" name="Freeform 232"/>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3" name="Oval 233"/>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4" name="Freeform 234"/>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5" name="AutoShape 235"/>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6" name="AutoShape 236"/>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7" name="Oval 237"/>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8" name="Oval 238"/>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19" name="Oval 239"/>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0" name="Rectangle 240"/>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29" name="Group 241"/>
          <p:cNvGrpSpPr/>
          <p:nvPr/>
        </p:nvGrpSpPr>
        <p:grpSpPr bwMode="auto">
          <a:xfrm>
            <a:off x="8891735" y="1821270"/>
            <a:ext cx="377825" cy="576263"/>
            <a:chOff x="4140" y="429"/>
            <a:chExt cx="1425" cy="2396"/>
          </a:xfrm>
        </p:grpSpPr>
        <p:sp>
          <p:nvSpPr>
            <p:cNvPr id="130" name="Freeform 242"/>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1" name="Rectangle 243"/>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2" name="Freeform 244"/>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3" name="Freeform 245"/>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4" name="Rectangle 246"/>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35" name="Group 247"/>
            <p:cNvGrpSpPr/>
            <p:nvPr/>
          </p:nvGrpSpPr>
          <p:grpSpPr bwMode="auto">
            <a:xfrm>
              <a:off x="4749" y="668"/>
              <a:ext cx="581" cy="145"/>
              <a:chOff x="614" y="2568"/>
              <a:chExt cx="725" cy="139"/>
            </a:xfrm>
          </p:grpSpPr>
          <p:sp>
            <p:nvSpPr>
              <p:cNvPr id="160" name="AutoShape 248"/>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1" name="AutoShape 249"/>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36" name="Rectangle 250"/>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37" name="Group 251"/>
            <p:cNvGrpSpPr/>
            <p:nvPr/>
          </p:nvGrpSpPr>
          <p:grpSpPr bwMode="auto">
            <a:xfrm>
              <a:off x="4747" y="994"/>
              <a:ext cx="581" cy="134"/>
              <a:chOff x="614" y="2568"/>
              <a:chExt cx="725" cy="139"/>
            </a:xfrm>
          </p:grpSpPr>
          <p:sp>
            <p:nvSpPr>
              <p:cNvPr id="158" name="AutoShape 252"/>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9" name="AutoShape 253"/>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38" name="Rectangle 254"/>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9" name="Rectangle 255"/>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0" name="Group 256"/>
            <p:cNvGrpSpPr/>
            <p:nvPr/>
          </p:nvGrpSpPr>
          <p:grpSpPr bwMode="auto">
            <a:xfrm>
              <a:off x="4735" y="1627"/>
              <a:ext cx="582" cy="151"/>
              <a:chOff x="614" y="2568"/>
              <a:chExt cx="725" cy="139"/>
            </a:xfrm>
          </p:grpSpPr>
          <p:sp>
            <p:nvSpPr>
              <p:cNvPr id="156" name="AutoShape 257"/>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7" name="AutoShape 258"/>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1" name="Freeform 259"/>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2" name="Group 260"/>
            <p:cNvGrpSpPr/>
            <p:nvPr/>
          </p:nvGrpSpPr>
          <p:grpSpPr bwMode="auto">
            <a:xfrm>
              <a:off x="4739" y="1327"/>
              <a:ext cx="582" cy="139"/>
              <a:chOff x="614" y="2568"/>
              <a:chExt cx="725" cy="139"/>
            </a:xfrm>
          </p:grpSpPr>
          <p:sp>
            <p:nvSpPr>
              <p:cNvPr id="154" name="AutoShape 261"/>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5" name="AutoShape 262"/>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3" name="Rectangle 263"/>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4" name="Freeform 264"/>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5" name="Freeform 265"/>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6" name="Oval 266"/>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7" name="Freeform 267"/>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8" name="AutoShape 268"/>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9" name="AutoShape 269"/>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0" name="Oval 270"/>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1" name="Oval 271"/>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52" name="Oval 272"/>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3" name="Rectangle 273"/>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62" name="Group 274"/>
          <p:cNvGrpSpPr/>
          <p:nvPr/>
        </p:nvGrpSpPr>
        <p:grpSpPr bwMode="auto">
          <a:xfrm>
            <a:off x="9220348" y="2767420"/>
            <a:ext cx="377825" cy="576263"/>
            <a:chOff x="4140" y="429"/>
            <a:chExt cx="1425" cy="2396"/>
          </a:xfrm>
        </p:grpSpPr>
        <p:sp>
          <p:nvSpPr>
            <p:cNvPr id="163" name="Freeform 27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4" name="Rectangle 276"/>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5" name="Freeform 27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6" name="Freeform 27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7" name="Rectangle 279"/>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68" name="Group 280"/>
            <p:cNvGrpSpPr/>
            <p:nvPr/>
          </p:nvGrpSpPr>
          <p:grpSpPr bwMode="auto">
            <a:xfrm>
              <a:off x="4749" y="668"/>
              <a:ext cx="581" cy="145"/>
              <a:chOff x="614" y="2568"/>
              <a:chExt cx="725" cy="139"/>
            </a:xfrm>
          </p:grpSpPr>
          <p:sp>
            <p:nvSpPr>
              <p:cNvPr id="193" name="AutoShape 281"/>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4" name="AutoShape 282"/>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69" name="Rectangle 283"/>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0" name="Group 284"/>
            <p:cNvGrpSpPr/>
            <p:nvPr/>
          </p:nvGrpSpPr>
          <p:grpSpPr bwMode="auto">
            <a:xfrm>
              <a:off x="4747" y="994"/>
              <a:ext cx="581" cy="134"/>
              <a:chOff x="614" y="2568"/>
              <a:chExt cx="725" cy="139"/>
            </a:xfrm>
          </p:grpSpPr>
          <p:sp>
            <p:nvSpPr>
              <p:cNvPr id="191" name="AutoShape 285"/>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2" name="AutoShape 286"/>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1" name="Rectangle 287"/>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2" name="Rectangle 288"/>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3" name="Group 289"/>
            <p:cNvGrpSpPr/>
            <p:nvPr/>
          </p:nvGrpSpPr>
          <p:grpSpPr bwMode="auto">
            <a:xfrm>
              <a:off x="4735" y="1627"/>
              <a:ext cx="582" cy="151"/>
              <a:chOff x="614" y="2568"/>
              <a:chExt cx="725" cy="139"/>
            </a:xfrm>
          </p:grpSpPr>
          <p:sp>
            <p:nvSpPr>
              <p:cNvPr id="189" name="AutoShape 290"/>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0" name="AutoShape 291"/>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4" name="Freeform 29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5" name="Group 293"/>
            <p:cNvGrpSpPr/>
            <p:nvPr/>
          </p:nvGrpSpPr>
          <p:grpSpPr bwMode="auto">
            <a:xfrm>
              <a:off x="4739" y="1327"/>
              <a:ext cx="582" cy="139"/>
              <a:chOff x="614" y="2568"/>
              <a:chExt cx="725" cy="139"/>
            </a:xfrm>
          </p:grpSpPr>
          <p:sp>
            <p:nvSpPr>
              <p:cNvPr id="187" name="AutoShape 294"/>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8" name="AutoShape 295"/>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6" name="Rectangle 296"/>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7" name="Freeform 29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8" name="Freeform 29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9" name="Oval 299"/>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0" name="Freeform 30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1" name="AutoShape 301"/>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2" name="AutoShape 302"/>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3" name="Oval 303"/>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4" name="Oval 304"/>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85" name="Oval 305"/>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6" name="Rectangle 306"/>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95" name="Group 340"/>
          <p:cNvGrpSpPr/>
          <p:nvPr/>
        </p:nvGrpSpPr>
        <p:grpSpPr bwMode="auto">
          <a:xfrm>
            <a:off x="7275660" y="5250270"/>
            <a:ext cx="525463" cy="557213"/>
            <a:chOff x="-44" y="1473"/>
            <a:chExt cx="981" cy="1105"/>
          </a:xfrm>
        </p:grpSpPr>
        <p:pic>
          <p:nvPicPr>
            <p:cNvPr id="196" name="Picture 341"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Freeform 342"/>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98" name="Group 343"/>
          <p:cNvGrpSpPr/>
          <p:nvPr/>
        </p:nvGrpSpPr>
        <p:grpSpPr bwMode="auto">
          <a:xfrm>
            <a:off x="7799535" y="5239158"/>
            <a:ext cx="525463" cy="557212"/>
            <a:chOff x="-44" y="1473"/>
            <a:chExt cx="981" cy="1105"/>
          </a:xfrm>
        </p:grpSpPr>
        <p:pic>
          <p:nvPicPr>
            <p:cNvPr id="199" name="Picture 344"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Freeform 345"/>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201" name="Group 200"/>
          <p:cNvGrpSpPr/>
          <p:nvPr/>
        </p:nvGrpSpPr>
        <p:grpSpPr>
          <a:xfrm>
            <a:off x="7847044" y="4516729"/>
            <a:ext cx="889089" cy="466491"/>
            <a:chOff x="7493876" y="2774731"/>
            <a:chExt cx="1481958" cy="894622"/>
          </a:xfrm>
        </p:grpSpPr>
        <p:sp>
          <p:nvSpPr>
            <p:cNvPr id="202" name="Freeform 51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03" name="Oval 20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04" name="Group 203"/>
            <p:cNvGrpSpPr/>
            <p:nvPr/>
          </p:nvGrpSpPr>
          <p:grpSpPr>
            <a:xfrm>
              <a:off x="7713663" y="2848339"/>
              <a:ext cx="1042107" cy="425543"/>
              <a:chOff x="7786941" y="2884917"/>
              <a:chExt cx="897649" cy="353919"/>
            </a:xfrm>
          </p:grpSpPr>
          <p:sp>
            <p:nvSpPr>
              <p:cNvPr id="205" name="Freeform 51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51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51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51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 name="Group 208"/>
          <p:cNvGrpSpPr/>
          <p:nvPr/>
        </p:nvGrpSpPr>
        <p:grpSpPr>
          <a:xfrm>
            <a:off x="7868381" y="3175176"/>
            <a:ext cx="889089" cy="466491"/>
            <a:chOff x="7493876" y="2774731"/>
            <a:chExt cx="1481958" cy="894622"/>
          </a:xfrm>
        </p:grpSpPr>
        <p:sp>
          <p:nvSpPr>
            <p:cNvPr id="210" name="Freeform 52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1" name="Oval 21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12" name="Group 211"/>
            <p:cNvGrpSpPr/>
            <p:nvPr/>
          </p:nvGrpSpPr>
          <p:grpSpPr>
            <a:xfrm>
              <a:off x="7713663" y="2848339"/>
              <a:ext cx="1042107" cy="425543"/>
              <a:chOff x="7786941" y="2884917"/>
              <a:chExt cx="897649" cy="353919"/>
            </a:xfrm>
          </p:grpSpPr>
          <p:sp>
            <p:nvSpPr>
              <p:cNvPr id="213" name="Freeform 52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52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52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52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7" name="Rectangle 4"/>
          <p:cNvSpPr>
            <a:spLocks noChangeArrowheads="true"/>
          </p:cNvSpPr>
          <p:nvPr/>
        </p:nvSpPr>
        <p:spPr bwMode="auto">
          <a:xfrm>
            <a:off x="73574" y="4122134"/>
            <a:ext cx="6361287" cy="2302427"/>
          </a:xfrm>
          <a:prstGeom prst="rect">
            <a:avLst/>
          </a:prstGeom>
          <a:noFill/>
          <a:ln>
            <a:noFill/>
          </a:ln>
        </p:spPr>
        <p:txBody>
          <a:bodyPr/>
          <a:lstStyle/>
          <a:p>
            <a:pPr marL="342900" indent="-342900" eaLnBrk="0" fontAlgn="base" hangingPunct="0">
              <a:lnSpc>
                <a:spcPct val="85000"/>
              </a:lnSpc>
              <a:spcBef>
                <a:spcPct val="45000"/>
              </a:spcBef>
              <a:spcAft>
                <a:spcPct val="0"/>
              </a:spcAft>
              <a:buClr>
                <a:srgbClr val="000099"/>
              </a:buClr>
              <a:buSzPct val="65000"/>
              <a:buFont typeface="Wingdings" charset="0"/>
              <a:buNone/>
              <a:defRPr/>
            </a:pPr>
            <a:r>
              <a:rPr lang="en-US" sz="2400" i="1" dirty="0">
                <a:solidFill>
                  <a:srgbClr val="CC0000"/>
                </a:solidFill>
                <a:latin typeface="Calibri" panose="020F0502020204030204" pitchFamily="34" charset="0"/>
                <a:ea typeface="MS PGothic" charset="0"/>
                <a:cs typeface="Calibri" panose="020F0502020204030204" pitchFamily="34" charset="0"/>
              </a:rPr>
              <a:t>Performance:</a:t>
            </a:r>
            <a:endParaRPr lang="en-US" sz="2400" i="1" dirty="0">
              <a:solidFill>
                <a:srgbClr val="CC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ct val="200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LAN utilization: .0015</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ct val="200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access link utilization = .</a:t>
            </a:r>
            <a:r>
              <a:rPr lang="en-US" sz="2400" dirty="0">
                <a:solidFill>
                  <a:srgbClr val="CC0000"/>
                </a:solidFill>
                <a:latin typeface="Calibri" panose="020F0502020204030204" pitchFamily="34" charset="0"/>
                <a:ea typeface="MS PGothic" charset="0"/>
                <a:cs typeface="Calibri" panose="020F0502020204030204" pitchFamily="34" charset="0"/>
              </a:rPr>
              <a:t>97</a:t>
            </a:r>
            <a:endParaRPr lang="en-US" sz="2400" dirty="0">
              <a:solidFill>
                <a:srgbClr val="CC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6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end-end delay  =  Internet delay +</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algn="just" eaLnBrk="0" fontAlgn="base" hangingPunct="0">
              <a:lnSpc>
                <a:spcPct val="85000"/>
              </a:lnSpc>
              <a:spcAft>
                <a:spcPct val="0"/>
              </a:spcAft>
              <a:buClr>
                <a:schemeClr val="accent2">
                  <a:lumMod val="75000"/>
                </a:schemeClr>
              </a:buClr>
              <a:buSzPct val="100000"/>
              <a:defRPr/>
            </a:pPr>
            <a:r>
              <a:rPr lang="en-US" sz="2400" dirty="0">
                <a:solidFill>
                  <a:srgbClr val="000000"/>
                </a:solidFill>
                <a:latin typeface="Calibri" panose="020F0502020204030204" pitchFamily="34" charset="0"/>
                <a:ea typeface="MS PGothic" charset="0"/>
                <a:cs typeface="Calibri" panose="020F0502020204030204" pitchFamily="34" charset="0"/>
              </a:rPr>
              <a:t>                                     access link delay + LAN delay </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algn="just" eaLnBrk="0" fontAlgn="base" hangingPunct="0">
              <a:lnSpc>
                <a:spcPct val="85000"/>
              </a:lnSpc>
              <a:spcBef>
                <a:spcPts val="600"/>
              </a:spcBef>
              <a:spcAft>
                <a:spcPct val="0"/>
              </a:spcAft>
              <a:buClr>
                <a:srgbClr val="000099"/>
              </a:buClr>
              <a:buSzPct val="100000"/>
              <a:defRPr/>
            </a:pPr>
            <a:r>
              <a:rPr lang="en-US" sz="2400" dirty="0">
                <a:solidFill>
                  <a:srgbClr val="000000"/>
                </a:solidFill>
                <a:latin typeface="Calibri" panose="020F0502020204030204" pitchFamily="34" charset="0"/>
                <a:ea typeface="MS PGothic" charset="0"/>
                <a:cs typeface="Calibri" panose="020F0502020204030204" pitchFamily="34" charset="0"/>
              </a:rPr>
              <a:t>                                 =  2 sec + minutes + </a:t>
            </a:r>
            <a:r>
              <a:rPr lang="en-US" sz="2400" dirty="0" err="1">
                <a:solidFill>
                  <a:srgbClr val="000000"/>
                </a:solidFill>
                <a:latin typeface="Calibri" panose="020F0502020204030204" pitchFamily="34" charset="0"/>
                <a:ea typeface="MS PGothic" charset="0"/>
                <a:cs typeface="Calibri" panose="020F0502020204030204" pitchFamily="34" charset="0"/>
              </a:rPr>
              <a:t>usecs</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ct val="20000"/>
              </a:spcBef>
              <a:spcAft>
                <a:spcPct val="0"/>
              </a:spcAft>
              <a:buClr>
                <a:srgbClr val="000099"/>
              </a:buClr>
              <a:buSzPct val="65000"/>
              <a:buFont typeface="Wingdings" charset="0"/>
              <a:buChar char="v"/>
              <a:defRPr/>
            </a:pPr>
            <a:endParaRPr lang="en-US" sz="2400" dirty="0">
              <a:solidFill>
                <a:srgbClr val="000000"/>
              </a:solidFill>
              <a:latin typeface="Calibri" panose="020F0502020204030204" pitchFamily="34" charset="0"/>
              <a:ea typeface="MS PGothic" charset="0"/>
              <a:cs typeface="Calibri" panose="020F0502020204030204" pitchFamily="34" charset="0"/>
            </a:endParaRPr>
          </a:p>
        </p:txBody>
      </p:sp>
      <p:sp>
        <p:nvSpPr>
          <p:cNvPr id="218" name="Rectangle 4"/>
          <p:cNvSpPr>
            <a:spLocks noChangeArrowheads="true"/>
          </p:cNvSpPr>
          <p:nvPr/>
        </p:nvSpPr>
        <p:spPr bwMode="auto">
          <a:xfrm>
            <a:off x="88852" y="1441819"/>
            <a:ext cx="6123957" cy="2519263"/>
          </a:xfrm>
          <a:prstGeom prst="rect">
            <a:avLst/>
          </a:prstGeom>
          <a:noFill/>
          <a:ln>
            <a:noFill/>
          </a:ln>
        </p:spPr>
        <p:txBody>
          <a:bodyPr/>
          <a:lstStyle/>
          <a:p>
            <a:pPr marL="342900" indent="-342900" algn="just" eaLnBrk="0" fontAlgn="base" hangingPunct="0">
              <a:lnSpc>
                <a:spcPct val="85000"/>
              </a:lnSpc>
              <a:spcBef>
                <a:spcPct val="20000"/>
              </a:spcBef>
              <a:spcAft>
                <a:spcPct val="0"/>
              </a:spcAft>
              <a:buClr>
                <a:schemeClr val="accent2">
                  <a:lumMod val="75000"/>
                </a:schemeClr>
              </a:buClr>
              <a:buSzPct val="65000"/>
              <a:buFont typeface="Wingdings" charset="0"/>
              <a:buNone/>
              <a:defRPr/>
            </a:pPr>
            <a:r>
              <a:rPr lang="en-US" sz="2800" i="1" dirty="0">
                <a:solidFill>
                  <a:srgbClr val="CC0000"/>
                </a:solidFill>
                <a:latin typeface="Calibri" panose="020F0502020204030204" pitchFamily="34" charset="0"/>
                <a:ea typeface="MS PGothic" charset="0"/>
                <a:cs typeface="Calibri" panose="020F0502020204030204" pitchFamily="34" charset="0"/>
              </a:rPr>
              <a:t>Scenario:</a:t>
            </a:r>
            <a:endParaRPr lang="en-US" sz="2800" i="1" dirty="0">
              <a:solidFill>
                <a:srgbClr val="CC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access link rate: 1.54 Mbps</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RTT from institutional router to server: 2 sec</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Web object size: 100K bits</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Avg request rate from browsers to origin servers: 15/sec</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800100" lvl="1"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avg data rate to browsers: 1.50 Mbps</a:t>
            </a:r>
            <a:endParaRPr lang="en-US" sz="2400" dirty="0">
              <a:solidFill>
                <a:srgbClr val="000000"/>
              </a:solidFill>
              <a:latin typeface="Calibri" panose="020F0502020204030204" pitchFamily="34" charset="0"/>
              <a:ea typeface="MS PGothic" charset="0"/>
              <a:cs typeface="Calibri" panose="020F0502020204030204" pitchFamily="34" charset="0"/>
            </a:endParaRPr>
          </a:p>
        </p:txBody>
      </p:sp>
      <p:grpSp>
        <p:nvGrpSpPr>
          <p:cNvPr id="219" name="Group 218"/>
          <p:cNvGrpSpPr/>
          <p:nvPr/>
        </p:nvGrpSpPr>
        <p:grpSpPr>
          <a:xfrm>
            <a:off x="2487333" y="1449987"/>
            <a:ext cx="7974440" cy="2642996"/>
            <a:chOff x="3269205" y="1370475"/>
            <a:chExt cx="7974440" cy="2642996"/>
          </a:xfrm>
        </p:grpSpPr>
        <p:grpSp>
          <p:nvGrpSpPr>
            <p:cNvPr id="220" name="Group 219"/>
            <p:cNvGrpSpPr/>
            <p:nvPr/>
          </p:nvGrpSpPr>
          <p:grpSpPr>
            <a:xfrm>
              <a:off x="3269205" y="1370475"/>
              <a:ext cx="2248984" cy="736408"/>
              <a:chOff x="4785771" y="3827302"/>
              <a:chExt cx="2248984" cy="736408"/>
            </a:xfrm>
          </p:grpSpPr>
          <p:sp>
            <p:nvSpPr>
              <p:cNvPr id="225" name="Text Box 52"/>
              <p:cNvSpPr txBox="true">
                <a:spLocks noChangeArrowheads="true"/>
              </p:cNvSpPr>
              <p:nvPr/>
            </p:nvSpPr>
            <p:spPr bwMode="auto">
              <a:xfrm>
                <a:off x="5449268" y="3827302"/>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dirty="0">
                    <a:latin typeface="+mn-lt"/>
                  </a:rPr>
                  <a:t>154 Mbps</a:t>
                </a:r>
                <a:endParaRPr lang="en-US" altLang="en-US" sz="2400" dirty="0">
                  <a:latin typeface="+mn-lt"/>
                </a:endParaRPr>
              </a:p>
            </p:txBody>
          </p:sp>
          <p:sp>
            <p:nvSpPr>
              <p:cNvPr id="226" name="Rectangle 225"/>
              <p:cNvSpPr/>
              <p:nvPr/>
            </p:nvSpPr>
            <p:spPr>
              <a:xfrm>
                <a:off x="4785771" y="4223523"/>
                <a:ext cx="611420"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Line 51"/>
              <p:cNvSpPr>
                <a:spLocks noChangeShapeType="true"/>
              </p:cNvSpPr>
              <p:nvPr/>
            </p:nvSpPr>
            <p:spPr bwMode="auto">
              <a:xfrm flipV="true">
                <a:off x="4828478" y="4140660"/>
                <a:ext cx="680225" cy="423048"/>
              </a:xfrm>
              <a:prstGeom prst="line">
                <a:avLst/>
              </a:prstGeom>
              <a:noFill/>
              <a:ln w="38100">
                <a:solidFill>
                  <a:srgbClr val="CC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1" name="Group 220"/>
            <p:cNvGrpSpPr/>
            <p:nvPr/>
          </p:nvGrpSpPr>
          <p:grpSpPr>
            <a:xfrm>
              <a:off x="9113107" y="3496571"/>
              <a:ext cx="2130538" cy="516900"/>
              <a:chOff x="4352719" y="3567941"/>
              <a:chExt cx="2130538" cy="516900"/>
            </a:xfrm>
          </p:grpSpPr>
          <p:sp>
            <p:nvSpPr>
              <p:cNvPr id="222" name="Text Box 52"/>
              <p:cNvSpPr txBox="true">
                <a:spLocks noChangeArrowheads="true"/>
              </p:cNvSpPr>
              <p:nvPr/>
            </p:nvSpPr>
            <p:spPr bwMode="auto">
              <a:xfrm>
                <a:off x="4897770" y="3567941"/>
                <a:ext cx="1585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1600" dirty="0">
                    <a:cs typeface="Arial" panose="02080604020202020204" pitchFamily="34" charset="0"/>
                  </a:rPr>
                  <a:t>154 Mbps</a:t>
                </a:r>
                <a:endParaRPr lang="en-US" altLang="en-US" sz="1600" dirty="0">
                  <a:cs typeface="Arial" panose="02080604020202020204" pitchFamily="34" charset="0"/>
                </a:endParaRPr>
              </a:p>
            </p:txBody>
          </p:sp>
          <p:sp>
            <p:nvSpPr>
              <p:cNvPr id="223" name="Rectangle 222"/>
              <p:cNvSpPr/>
              <p:nvPr/>
            </p:nvSpPr>
            <p:spPr>
              <a:xfrm>
                <a:off x="4352719" y="3822059"/>
                <a:ext cx="527164" cy="262782"/>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Line 51"/>
              <p:cNvSpPr>
                <a:spLocks noChangeShapeType="true"/>
              </p:cNvSpPr>
              <p:nvPr/>
            </p:nvSpPr>
            <p:spPr bwMode="auto">
              <a:xfrm flipV="true">
                <a:off x="4459229" y="3805441"/>
                <a:ext cx="554004" cy="237118"/>
              </a:xfrm>
              <a:prstGeom prst="line">
                <a:avLst/>
              </a:prstGeom>
              <a:noFill/>
              <a:ln w="38100">
                <a:solidFill>
                  <a:srgbClr val="CC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228" name="Group 227"/>
          <p:cNvGrpSpPr/>
          <p:nvPr/>
        </p:nvGrpSpPr>
        <p:grpSpPr>
          <a:xfrm>
            <a:off x="3336322" y="4839405"/>
            <a:ext cx="2583033" cy="461665"/>
            <a:chOff x="4114801" y="3880785"/>
            <a:chExt cx="2583033" cy="461665"/>
          </a:xfrm>
        </p:grpSpPr>
        <p:sp>
          <p:nvSpPr>
            <p:cNvPr id="229" name="Text Box 52"/>
            <p:cNvSpPr txBox="true">
              <a:spLocks noChangeArrowheads="true"/>
            </p:cNvSpPr>
            <p:nvPr/>
          </p:nvSpPr>
          <p:spPr bwMode="auto">
            <a:xfrm>
              <a:off x="5112347" y="3880785"/>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dirty="0">
                  <a:latin typeface="+mn-lt"/>
                </a:rPr>
                <a:t>.0097</a:t>
              </a:r>
              <a:endParaRPr lang="en-US" altLang="en-US" sz="2400" dirty="0">
                <a:latin typeface="+mn-lt"/>
              </a:endParaRPr>
            </a:p>
          </p:txBody>
        </p:sp>
        <p:sp>
          <p:nvSpPr>
            <p:cNvPr id="230" name="Rectangle 229"/>
            <p:cNvSpPr/>
            <p:nvPr/>
          </p:nvSpPr>
          <p:spPr>
            <a:xfrm>
              <a:off x="4114801" y="3955100"/>
              <a:ext cx="498412"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Line 51"/>
            <p:cNvSpPr>
              <a:spLocks noChangeShapeType="true"/>
            </p:cNvSpPr>
            <p:nvPr/>
          </p:nvSpPr>
          <p:spPr bwMode="auto">
            <a:xfrm>
              <a:off x="4234070" y="4117024"/>
              <a:ext cx="936703" cy="1"/>
            </a:xfrm>
            <a:prstGeom prst="line">
              <a:avLst/>
            </a:prstGeom>
            <a:noFill/>
            <a:ln w="38100">
              <a:solidFill>
                <a:srgbClr val="CC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32" name="Group 231"/>
          <p:cNvGrpSpPr/>
          <p:nvPr/>
        </p:nvGrpSpPr>
        <p:grpSpPr>
          <a:xfrm>
            <a:off x="3631712" y="6006857"/>
            <a:ext cx="3023236" cy="698306"/>
            <a:chOff x="3635854" y="3415544"/>
            <a:chExt cx="3023236" cy="698306"/>
          </a:xfrm>
        </p:grpSpPr>
        <p:sp>
          <p:nvSpPr>
            <p:cNvPr id="233" name="Text Box 52"/>
            <p:cNvSpPr txBox="true">
              <a:spLocks noChangeArrowheads="true"/>
            </p:cNvSpPr>
            <p:nvPr/>
          </p:nvSpPr>
          <p:spPr bwMode="auto">
            <a:xfrm>
              <a:off x="5555973" y="3652185"/>
              <a:ext cx="1103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dirty="0" err="1">
                  <a:latin typeface="+mn-lt"/>
                </a:rPr>
                <a:t>msecs</a:t>
              </a:r>
              <a:endParaRPr lang="en-US" altLang="en-US" sz="2400" dirty="0">
                <a:latin typeface="+mn-lt"/>
              </a:endParaRPr>
            </a:p>
          </p:txBody>
        </p:sp>
        <p:sp>
          <p:nvSpPr>
            <p:cNvPr id="234" name="Rectangle 233"/>
            <p:cNvSpPr/>
            <p:nvPr/>
          </p:nvSpPr>
          <p:spPr>
            <a:xfrm>
              <a:off x="3635854" y="3415544"/>
              <a:ext cx="962683"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Line 51"/>
            <p:cNvSpPr>
              <a:spLocks noChangeShapeType="true"/>
            </p:cNvSpPr>
            <p:nvPr/>
          </p:nvSpPr>
          <p:spPr bwMode="auto">
            <a:xfrm>
              <a:off x="3662316" y="3504654"/>
              <a:ext cx="1983056" cy="461665"/>
            </a:xfrm>
            <a:prstGeom prst="line">
              <a:avLst/>
            </a:prstGeom>
            <a:noFill/>
            <a:ln w="38100">
              <a:solidFill>
                <a:srgbClr val="CC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6" name="Text Box 83"/>
          <p:cNvSpPr txBox="true">
            <a:spLocks noChangeArrowheads="true"/>
          </p:cNvSpPr>
          <p:nvPr/>
        </p:nvSpPr>
        <p:spPr bwMode="auto">
          <a:xfrm>
            <a:off x="88852" y="6291768"/>
            <a:ext cx="4565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r>
              <a:rPr lang="en-US" altLang="en-US" sz="2400" dirty="0">
                <a:solidFill>
                  <a:srgbClr val="CC0000"/>
                </a:solidFill>
                <a:latin typeface="+mn-lt"/>
              </a:rPr>
              <a:t>Cost:</a:t>
            </a:r>
            <a:r>
              <a:rPr lang="en-US" altLang="en-US" sz="2400" dirty="0">
                <a:latin typeface="+mn-lt"/>
              </a:rPr>
              <a:t> faster access link (expensive!)</a:t>
            </a:r>
            <a:endParaRPr lang="en-US" altLang="en-US"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dissolve">
                                      <p:cBhvr>
                                        <p:cTn id="7" dur="500"/>
                                        <p:tgtEl>
                                          <p:spTgt spid="2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dissolve">
                                      <p:cBhvr>
                                        <p:cTn id="12" dur="500"/>
                                        <p:tgtEl>
                                          <p:spTgt spid="228"/>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32"/>
                                        </p:tgtEl>
                                        <p:attrNameLst>
                                          <p:attrName>style.visibility</p:attrName>
                                        </p:attrNameLst>
                                      </p:cBhvr>
                                      <p:to>
                                        <p:strVal val="visible"/>
                                      </p:to>
                                    </p:set>
                                    <p:animEffect transition="in" filter="dissolve">
                                      <p:cBhvr>
                                        <p:cTn id="16" dur="500"/>
                                        <p:tgtEl>
                                          <p:spTgt spid="23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dissolve">
                                      <p:cBhvr>
                                        <p:cTn id="21"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Creating a Network App</a:t>
            </a:r>
            <a:endParaRPr lang="en-IN" sz="2400" b="1" dirty="0">
              <a:solidFill>
                <a:schemeClr val="accent2">
                  <a:lumMod val="75000"/>
                </a:schemeClr>
              </a:solidFill>
            </a:endParaRPr>
          </a:p>
        </p:txBody>
      </p: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Freeform 370"/>
          <p:cNvSpPr/>
          <p:nvPr/>
        </p:nvSpPr>
        <p:spPr>
          <a:xfrm>
            <a:off x="6560048" y="3357322"/>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9" name="Freeform 417"/>
          <p:cNvSpPr/>
          <p:nvPr/>
        </p:nvSpPr>
        <p:spPr bwMode="auto">
          <a:xfrm>
            <a:off x="4848936" y="2117579"/>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dirty="0"/>
          </a:p>
        </p:txBody>
      </p:sp>
      <p:grpSp>
        <p:nvGrpSpPr>
          <p:cNvPr id="11" name="Group 418"/>
          <p:cNvGrpSpPr/>
          <p:nvPr/>
        </p:nvGrpSpPr>
        <p:grpSpPr bwMode="auto">
          <a:xfrm>
            <a:off x="4780210" y="3580795"/>
            <a:ext cx="1458912" cy="933450"/>
            <a:chOff x="2889" y="1631"/>
            <a:chExt cx="980" cy="743"/>
          </a:xfrm>
        </p:grpSpPr>
        <p:sp>
          <p:nvSpPr>
            <p:cNvPr id="14" name="Rectangle 419"/>
            <p:cNvSpPr>
              <a:spLocks noChangeArrowheads="true"/>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5" name="AutoShape 420"/>
            <p:cNvSpPr>
              <a:spLocks noChangeArrowheads="true"/>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80604020202020204" pitchFamily="34" charset="0"/>
              </a:endParaRPr>
            </a:p>
          </p:txBody>
        </p:sp>
      </p:grpSp>
      <p:sp>
        <p:nvSpPr>
          <p:cNvPr id="16" name="Freeform 427"/>
          <p:cNvSpPr/>
          <p:nvPr/>
        </p:nvSpPr>
        <p:spPr bwMode="auto">
          <a:xfrm>
            <a:off x="5287261" y="4974678"/>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dirty="0"/>
          </a:p>
        </p:txBody>
      </p:sp>
      <p:sp>
        <p:nvSpPr>
          <p:cNvPr id="17" name="Text Box 580"/>
          <p:cNvSpPr txBox="true">
            <a:spLocks noChangeArrowheads="true"/>
          </p:cNvSpPr>
          <p:nvPr/>
        </p:nvSpPr>
        <p:spPr bwMode="auto">
          <a:xfrm>
            <a:off x="5254134" y="1780005"/>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r>
              <a:rPr lang="en-US" altLang="en-US" sz="1400" dirty="0">
                <a:latin typeface="+mn-lt"/>
              </a:rPr>
              <a:t>mobile network</a:t>
            </a:r>
            <a:endParaRPr lang="en-US" altLang="en-US" sz="1400" dirty="0">
              <a:latin typeface="+mn-lt"/>
            </a:endParaRPr>
          </a:p>
        </p:txBody>
      </p:sp>
      <p:sp>
        <p:nvSpPr>
          <p:cNvPr id="18" name="Text Box 580"/>
          <p:cNvSpPr txBox="true">
            <a:spLocks noChangeArrowheads="true"/>
          </p:cNvSpPr>
          <p:nvPr/>
        </p:nvSpPr>
        <p:spPr bwMode="auto">
          <a:xfrm>
            <a:off x="4905695" y="4483466"/>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home network</a:t>
            </a:r>
            <a:endParaRPr lang="en-US" altLang="en-US" sz="1400" dirty="0">
              <a:latin typeface="+mn-lt"/>
            </a:endParaRPr>
          </a:p>
        </p:txBody>
      </p:sp>
      <p:sp>
        <p:nvSpPr>
          <p:cNvPr id="19" name="Text Box 580"/>
          <p:cNvSpPr txBox="true">
            <a:spLocks noChangeArrowheads="true"/>
          </p:cNvSpPr>
          <p:nvPr/>
        </p:nvSpPr>
        <p:spPr bwMode="auto">
          <a:xfrm>
            <a:off x="4881768" y="6071319"/>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enterprise</a:t>
            </a:r>
            <a:endParaRPr lang="en-US" altLang="en-US" sz="1400" dirty="0">
              <a:latin typeface="+mn-lt"/>
            </a:endParaRPr>
          </a:p>
          <a:p>
            <a:pPr>
              <a:lnSpc>
                <a:spcPct val="80000"/>
              </a:lnSpc>
              <a:spcBef>
                <a:spcPct val="0"/>
              </a:spcBef>
              <a:buClrTx/>
              <a:buSzTx/>
              <a:buFontTx/>
              <a:buNone/>
            </a:pPr>
            <a:r>
              <a:rPr lang="en-US" altLang="en-US" sz="1400" dirty="0">
                <a:latin typeface="+mn-lt"/>
              </a:rPr>
              <a:t>          network</a:t>
            </a:r>
            <a:endParaRPr lang="en-US" altLang="en-US" sz="1400" dirty="0">
              <a:latin typeface="+mn-lt"/>
            </a:endParaRPr>
          </a:p>
        </p:txBody>
      </p:sp>
      <p:sp>
        <p:nvSpPr>
          <p:cNvPr id="20" name="Freeform 371"/>
          <p:cNvSpPr/>
          <p:nvPr/>
        </p:nvSpPr>
        <p:spPr>
          <a:xfrm>
            <a:off x="7797006" y="347108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true">
            <a:gsLst>
              <a:gs pos="0">
                <a:srgbClr val="9CDFF9"/>
              </a:gs>
              <a:gs pos="100000">
                <a:schemeClr val="bg1"/>
              </a:gs>
              <a:gs pos="59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grpSp>
        <p:nvGrpSpPr>
          <p:cNvPr id="21" name="Group 20"/>
          <p:cNvGrpSpPr/>
          <p:nvPr/>
        </p:nvGrpSpPr>
        <p:grpSpPr>
          <a:xfrm>
            <a:off x="8412560" y="4219594"/>
            <a:ext cx="687393" cy="721548"/>
            <a:chOff x="5203089" y="1751190"/>
            <a:chExt cx="858331" cy="662414"/>
          </a:xfrm>
        </p:grpSpPr>
        <p:sp>
          <p:nvSpPr>
            <p:cNvPr id="22" name="Freeform 381"/>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23" name="Freeform 382"/>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cxnSp>
          <p:nvCxnSpPr>
            <p:cNvPr id="24" name="Straight Connector 23"/>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8346031" y="3485715"/>
            <a:ext cx="594613" cy="648336"/>
            <a:chOff x="5203089" y="1751190"/>
            <a:chExt cx="858331" cy="662414"/>
          </a:xfrm>
        </p:grpSpPr>
        <p:sp>
          <p:nvSpPr>
            <p:cNvPr id="31" name="Freeform 398"/>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32" name="Freeform 399"/>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cxnSp>
          <p:nvCxnSpPr>
            <p:cNvPr id="33" name="Straight Connector 32"/>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561"/>
          <p:cNvSpPr/>
          <p:nvPr/>
        </p:nvSpPr>
        <p:spPr>
          <a:xfrm>
            <a:off x="7115673" y="2073586"/>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true">
            <a:gsLst>
              <a:gs pos="0">
                <a:srgbClr val="9CDFF9"/>
              </a:gs>
              <a:gs pos="100000">
                <a:schemeClr val="bg1"/>
              </a:gs>
              <a:gs pos="57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40" name="TextBox 39"/>
          <p:cNvSpPr txBox="true"/>
          <p:nvPr/>
        </p:nvSpPr>
        <p:spPr>
          <a:xfrm>
            <a:off x="7002061" y="2142739"/>
            <a:ext cx="1725088" cy="286232"/>
          </a:xfrm>
          <a:prstGeom prst="rect">
            <a:avLst/>
          </a:prstGeom>
          <a:noFill/>
        </p:spPr>
        <p:txBody>
          <a:bodyPr wrap="none" rtlCol="0">
            <a:spAutoFit/>
          </a:bodyPr>
          <a:lstStyle/>
          <a:p>
            <a:pPr>
              <a:lnSpc>
                <a:spcPct val="90000"/>
              </a:lnSpc>
            </a:pPr>
            <a:r>
              <a:rPr lang="en-US" sz="1400" dirty="0"/>
              <a:t>national or global ISP</a:t>
            </a:r>
            <a:endParaRPr lang="en-US" sz="1400" dirty="0"/>
          </a:p>
        </p:txBody>
      </p:sp>
      <p:sp>
        <p:nvSpPr>
          <p:cNvPr id="41" name="Rectangle 40"/>
          <p:cNvSpPr/>
          <p:nvPr/>
        </p:nvSpPr>
        <p:spPr>
          <a:xfrm>
            <a:off x="6853928" y="396945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true"/>
          <p:nvPr/>
        </p:nvSpPr>
        <p:spPr>
          <a:xfrm>
            <a:off x="6341022" y="3739463"/>
            <a:ext cx="1040639" cy="480131"/>
          </a:xfrm>
          <a:prstGeom prst="rect">
            <a:avLst/>
          </a:prstGeom>
          <a:noFill/>
        </p:spPr>
        <p:txBody>
          <a:bodyPr wrap="square" rtlCol="0">
            <a:spAutoFit/>
          </a:bodyPr>
          <a:lstStyle/>
          <a:p>
            <a:pPr>
              <a:lnSpc>
                <a:spcPct val="90000"/>
              </a:lnSpc>
            </a:pPr>
            <a:r>
              <a:rPr lang="en-US" sz="1400" dirty="0"/>
              <a:t>local or regional ISP</a:t>
            </a:r>
            <a:endParaRPr lang="en-US" sz="1400" dirty="0"/>
          </a:p>
        </p:txBody>
      </p:sp>
      <p:sp>
        <p:nvSpPr>
          <p:cNvPr id="43" name="TextBox 42"/>
          <p:cNvSpPr txBox="true"/>
          <p:nvPr/>
        </p:nvSpPr>
        <p:spPr>
          <a:xfrm>
            <a:off x="8492627" y="4969481"/>
            <a:ext cx="813043" cy="383182"/>
          </a:xfrm>
          <a:prstGeom prst="rect">
            <a:avLst/>
          </a:prstGeom>
          <a:noFill/>
        </p:spPr>
        <p:txBody>
          <a:bodyPr wrap="none" rtlCol="0">
            <a:spAutoFit/>
          </a:bodyPr>
          <a:lstStyle/>
          <a:p>
            <a:pPr>
              <a:lnSpc>
                <a:spcPct val="90000"/>
              </a:lnSpc>
            </a:pPr>
            <a:r>
              <a:rPr lang="en-US" sz="1050" dirty="0"/>
              <a:t>datacenter </a:t>
            </a:r>
            <a:endParaRPr lang="en-US" sz="1050" dirty="0"/>
          </a:p>
          <a:p>
            <a:pPr>
              <a:lnSpc>
                <a:spcPct val="90000"/>
              </a:lnSpc>
            </a:pPr>
            <a:r>
              <a:rPr lang="en-US" sz="1050" dirty="0"/>
              <a:t>network</a:t>
            </a:r>
            <a:endParaRPr lang="en-US" sz="1050" dirty="0"/>
          </a:p>
        </p:txBody>
      </p:sp>
      <p:sp>
        <p:nvSpPr>
          <p:cNvPr id="44" name="TextBox 43"/>
          <p:cNvSpPr txBox="true"/>
          <p:nvPr/>
        </p:nvSpPr>
        <p:spPr>
          <a:xfrm>
            <a:off x="7637878" y="4519792"/>
            <a:ext cx="843051" cy="674031"/>
          </a:xfrm>
          <a:prstGeom prst="rect">
            <a:avLst/>
          </a:prstGeom>
          <a:noFill/>
        </p:spPr>
        <p:txBody>
          <a:bodyPr wrap="none" rtlCol="0">
            <a:spAutoFit/>
          </a:bodyPr>
          <a:lstStyle/>
          <a:p>
            <a:pPr>
              <a:lnSpc>
                <a:spcPct val="90000"/>
              </a:lnSpc>
            </a:pPr>
            <a:r>
              <a:rPr lang="en-US" sz="1400" dirty="0"/>
              <a:t>content </a:t>
            </a:r>
            <a:endParaRPr lang="en-US" sz="1400" dirty="0"/>
          </a:p>
          <a:p>
            <a:pPr>
              <a:lnSpc>
                <a:spcPct val="90000"/>
              </a:lnSpc>
            </a:pPr>
            <a:r>
              <a:rPr lang="en-US" sz="1400" dirty="0"/>
              <a:t>provider </a:t>
            </a:r>
            <a:endParaRPr lang="en-US" sz="1400" dirty="0"/>
          </a:p>
          <a:p>
            <a:pPr>
              <a:lnSpc>
                <a:spcPct val="90000"/>
              </a:lnSpc>
            </a:pPr>
            <a:r>
              <a:rPr lang="en-US" sz="1400" dirty="0"/>
              <a:t>network</a:t>
            </a:r>
            <a:endParaRPr lang="en-US" sz="1000" dirty="0"/>
          </a:p>
        </p:txBody>
      </p:sp>
      <p:cxnSp>
        <p:nvCxnSpPr>
          <p:cNvPr id="45" name="Straight Connector 44"/>
          <p:cNvCxnSpPr/>
          <p:nvPr/>
        </p:nvCxnSpPr>
        <p:spPr>
          <a:xfrm flipH="true" flipV="true">
            <a:off x="8134780" y="3871669"/>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true" flipV="true">
            <a:off x="8235695" y="3932228"/>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true">
            <a:off x="8211757" y="3924965"/>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true" flipV="true">
            <a:off x="8145634" y="3886440"/>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true" flipV="true">
            <a:off x="8125480" y="4363186"/>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true">
            <a:off x="7470055" y="4379286"/>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true">
            <a:off x="6794476" y="4379286"/>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true">
            <a:off x="6851728" y="3799216"/>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307929" y="3799216"/>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712528" y="3046236"/>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true">
            <a:off x="7373579" y="2986557"/>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5137098" y="2418869"/>
            <a:ext cx="3578867" cy="3640283"/>
            <a:chOff x="7562238" y="2127325"/>
            <a:chExt cx="3578867" cy="3640283"/>
          </a:xfrm>
        </p:grpSpPr>
        <p:grpSp>
          <p:nvGrpSpPr>
            <p:cNvPr id="57" name="Group 56"/>
            <p:cNvGrpSpPr/>
            <p:nvPr/>
          </p:nvGrpSpPr>
          <p:grpSpPr>
            <a:xfrm>
              <a:off x="7857253" y="2127325"/>
              <a:ext cx="3283852" cy="3640283"/>
              <a:chOff x="7881336" y="2104198"/>
              <a:chExt cx="3283852" cy="3640283"/>
            </a:xfrm>
          </p:grpSpPr>
          <p:sp>
            <p:nvSpPr>
              <p:cNvPr id="62" name="Line 428"/>
              <p:cNvSpPr>
                <a:spLocks noChangeShapeType="true"/>
              </p:cNvSpPr>
              <p:nvPr/>
            </p:nvSpPr>
            <p:spPr bwMode="auto">
              <a:xfrm rot="16200000" flipV="true">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3" name="Line 430"/>
              <p:cNvSpPr>
                <a:spLocks noChangeShapeType="true"/>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4" name="Line 431"/>
              <p:cNvSpPr>
                <a:spLocks noChangeShapeType="true"/>
              </p:cNvSpPr>
              <p:nvPr/>
            </p:nvSpPr>
            <p:spPr bwMode="auto">
              <a:xfrm>
                <a:off x="9457042" y="4815390"/>
                <a:ext cx="524483" cy="261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5" name="Line 432"/>
              <p:cNvSpPr>
                <a:spLocks noChangeShapeType="true"/>
              </p:cNvSpPr>
              <p:nvPr/>
            </p:nvSpPr>
            <p:spPr bwMode="auto">
              <a:xfrm flipV="true">
                <a:off x="8874149" y="4815390"/>
                <a:ext cx="569255" cy="2462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6" name="Line 433"/>
              <p:cNvSpPr>
                <a:spLocks noChangeShapeType="true"/>
              </p:cNvSpPr>
              <p:nvPr/>
            </p:nvSpPr>
            <p:spPr bwMode="auto">
              <a:xfrm flipV="true">
                <a:off x="8845827" y="5085749"/>
                <a:ext cx="103050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7" name="Line 435"/>
              <p:cNvSpPr>
                <a:spLocks noChangeShapeType="true"/>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8" name="Line 436"/>
              <p:cNvSpPr>
                <a:spLocks noChangeShapeType="true"/>
              </p:cNvSpPr>
              <p:nvPr/>
            </p:nvSpPr>
            <p:spPr bwMode="auto">
              <a:xfrm flipV="true">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9" name="Line 439"/>
              <p:cNvSpPr>
                <a:spLocks noChangeShapeType="true"/>
              </p:cNvSpPr>
              <p:nvPr/>
            </p:nvSpPr>
            <p:spPr bwMode="auto">
              <a:xfrm flipH="true">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0" name="Line 440"/>
              <p:cNvSpPr>
                <a:spLocks noChangeShapeType="true"/>
              </p:cNvSpPr>
              <p:nvPr/>
            </p:nvSpPr>
            <p:spPr bwMode="auto">
              <a:xfrm flipH="true" flipV="true">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1" name="Line 441"/>
              <p:cNvSpPr>
                <a:spLocks noChangeShapeType="true"/>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2" name="Line 443"/>
              <p:cNvSpPr>
                <a:spLocks noChangeShapeType="true"/>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3" name="Line 449"/>
              <p:cNvSpPr>
                <a:spLocks noChangeShapeType="true"/>
              </p:cNvSpPr>
              <p:nvPr/>
            </p:nvSpPr>
            <p:spPr bwMode="auto">
              <a:xfrm flipV="true">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4" name="Line 428"/>
              <p:cNvSpPr>
                <a:spLocks noChangeShapeType="true"/>
              </p:cNvSpPr>
              <p:nvPr/>
            </p:nvSpPr>
            <p:spPr bwMode="auto">
              <a:xfrm rot="16200000" flipV="true">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75" name="Line 440"/>
              <p:cNvSpPr>
                <a:spLocks noChangeShapeType="true"/>
              </p:cNvSpPr>
              <p:nvPr/>
            </p:nvSpPr>
            <p:spPr bwMode="auto">
              <a:xfrm flipV="true">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cxnSp>
            <p:nvCxnSpPr>
              <p:cNvPr id="76" name="Straight Connector 75"/>
              <p:cNvCxnSpPr/>
              <p:nvPr/>
            </p:nvCxnSpPr>
            <p:spPr>
              <a:xfrm flipH="true">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true">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true">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true">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true">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true">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true" flipV="true">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true">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p:cNvSpPr>
                <a:spLocks noChangeShapeType="true"/>
              </p:cNvSpPr>
              <p:nvPr/>
            </p:nvSpPr>
            <p:spPr bwMode="auto">
              <a:xfrm flipV="true">
                <a:off x="9402788" y="4090252"/>
                <a:ext cx="429324" cy="7056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85" name="Line 424"/>
              <p:cNvSpPr>
                <a:spLocks noChangeShapeType="true"/>
              </p:cNvSpPr>
              <p:nvPr/>
            </p:nvSpPr>
            <p:spPr bwMode="auto">
              <a:xfrm flipV="true">
                <a:off x="8268637" y="4024329"/>
                <a:ext cx="969051"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pic>
          <p:nvPicPr>
            <p:cNvPr id="58" name="Picture 778" descr="antenna_radiation_stylized"/>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p:cNvPicPr>
              <a:picLocks noChangeAspect="true" noChangeArrowheads="true"/>
            </p:cNvPicPr>
            <p:nvPr/>
          </p:nvPicPr>
          <p:blipFill>
            <a:blip r:embed="rId4" cstate="print">
              <a:extLst>
                <a:ext uri="{28A0092B-C50C-407E-A947-70E740481C1C}">
                  <a14:useLocalDpi xmlns:a14="http://schemas.microsoft.com/office/drawing/2010/main" val="false"/>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p:cNvSpPr>
              <a:spLocks noChangeArrowheads="true"/>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86" name="Line 426"/>
          <p:cNvSpPr>
            <a:spLocks noChangeShapeType="true"/>
          </p:cNvSpPr>
          <p:nvPr/>
        </p:nvSpPr>
        <p:spPr bwMode="auto">
          <a:xfrm>
            <a:off x="5782720" y="2991903"/>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nvGrpSpPr>
          <p:cNvPr id="87" name="Group 783"/>
          <p:cNvGrpSpPr/>
          <p:nvPr/>
        </p:nvGrpSpPr>
        <p:grpSpPr bwMode="auto">
          <a:xfrm>
            <a:off x="5625558" y="2600920"/>
            <a:ext cx="298450" cy="464008"/>
            <a:chOff x="3130" y="3288"/>
            <a:chExt cx="410" cy="742"/>
          </a:xfrm>
        </p:grpSpPr>
        <p:sp>
          <p:nvSpPr>
            <p:cNvPr id="88" name="Line 270"/>
            <p:cNvSpPr>
              <a:spLocks noChangeShapeType="true"/>
            </p:cNvSpPr>
            <p:nvPr/>
          </p:nvSpPr>
          <p:spPr bwMode="auto">
            <a:xfrm flipH="true">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89" name="Line 271"/>
            <p:cNvSpPr>
              <a:spLocks noChangeShapeType="true"/>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0" name="Line 272"/>
            <p:cNvSpPr>
              <a:spLocks noChangeShapeType="true"/>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1" name="Line 273"/>
            <p:cNvSpPr>
              <a:spLocks noChangeShapeType="true"/>
            </p:cNvSpPr>
            <p:nvPr/>
          </p:nvSpPr>
          <p:spPr bwMode="auto">
            <a:xfrm flipH="true">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2" name="Line 274"/>
            <p:cNvSpPr>
              <a:spLocks noChangeShapeType="true"/>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3" name="Line 275"/>
            <p:cNvSpPr>
              <a:spLocks noChangeShapeType="true"/>
            </p:cNvSpPr>
            <p:nvPr/>
          </p:nvSpPr>
          <p:spPr bwMode="auto">
            <a:xfrm flipV="true">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4" name="Line 276"/>
            <p:cNvSpPr>
              <a:spLocks noChangeShapeType="true"/>
            </p:cNvSpPr>
            <p:nvPr/>
          </p:nvSpPr>
          <p:spPr bwMode="auto">
            <a:xfrm flipH="true" flipV="true">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5" name="Line 277"/>
            <p:cNvSpPr>
              <a:spLocks noChangeShapeType="true"/>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6" name="Line 278"/>
            <p:cNvSpPr>
              <a:spLocks noChangeShapeType="true"/>
            </p:cNvSpPr>
            <p:nvPr/>
          </p:nvSpPr>
          <p:spPr bwMode="auto">
            <a:xfrm flipV="true">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7" name="Line 279"/>
            <p:cNvSpPr>
              <a:spLocks noChangeShapeType="true"/>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8" name="Line 280"/>
            <p:cNvSpPr>
              <a:spLocks noChangeShapeType="true"/>
            </p:cNvSpPr>
            <p:nvPr/>
          </p:nvSpPr>
          <p:spPr bwMode="auto">
            <a:xfrm flipV="true">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9" name="Line 281"/>
            <p:cNvSpPr>
              <a:spLocks noChangeShapeType="true"/>
            </p:cNvSpPr>
            <p:nvPr/>
          </p:nvSpPr>
          <p:spPr bwMode="auto">
            <a:xfrm flipV="true">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0" name="Line 282"/>
            <p:cNvSpPr>
              <a:spLocks noChangeShapeType="true"/>
            </p:cNvSpPr>
            <p:nvPr/>
          </p:nvSpPr>
          <p:spPr bwMode="auto">
            <a:xfrm flipV="true">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1" name="Line 283"/>
            <p:cNvSpPr>
              <a:spLocks noChangeShapeType="true"/>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 name="Line 284"/>
            <p:cNvSpPr>
              <a:spLocks noChangeShapeType="true"/>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grpSp>
      <p:pic>
        <p:nvPicPr>
          <p:cNvPr id="103" name="Picture 777"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5188742" y="4153443"/>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6865470" y="5815776"/>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p:cNvGrpSpPr/>
          <p:nvPr/>
        </p:nvGrpSpPr>
        <p:grpSpPr>
          <a:xfrm>
            <a:off x="7358418" y="5281527"/>
            <a:ext cx="393760" cy="218578"/>
            <a:chOff x="7493876" y="2774731"/>
            <a:chExt cx="1481958" cy="894622"/>
          </a:xfrm>
        </p:grpSpPr>
        <p:sp>
          <p:nvSpPr>
            <p:cNvPr id="106" name="Freeform 47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7" name="Oval 10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08" name="Group 107"/>
            <p:cNvGrpSpPr/>
            <p:nvPr/>
          </p:nvGrpSpPr>
          <p:grpSpPr>
            <a:xfrm>
              <a:off x="7713663" y="2848339"/>
              <a:ext cx="1042107" cy="425543"/>
              <a:chOff x="7786941" y="2884917"/>
              <a:chExt cx="897649" cy="353919"/>
            </a:xfrm>
          </p:grpSpPr>
          <p:sp>
            <p:nvSpPr>
              <p:cNvPr id="109" name="Freeform 47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47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47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47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3" name="Group 112"/>
          <p:cNvGrpSpPr/>
          <p:nvPr/>
        </p:nvGrpSpPr>
        <p:grpSpPr>
          <a:xfrm>
            <a:off x="7424225" y="5630581"/>
            <a:ext cx="309740" cy="190838"/>
            <a:chOff x="3668110" y="2448910"/>
            <a:chExt cx="3794234" cy="2165130"/>
          </a:xfrm>
        </p:grpSpPr>
        <p:sp>
          <p:nvSpPr>
            <p:cNvPr id="114" name="Rectangle 113"/>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521"/>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p:cNvGrpSpPr/>
            <p:nvPr/>
          </p:nvGrpSpPr>
          <p:grpSpPr>
            <a:xfrm>
              <a:off x="3941378" y="2603243"/>
              <a:ext cx="3202061" cy="1066110"/>
              <a:chOff x="7939341" y="3037317"/>
              <a:chExt cx="897649" cy="353919"/>
            </a:xfrm>
          </p:grpSpPr>
          <p:sp>
            <p:nvSpPr>
              <p:cNvPr id="117" name="Freeform 523"/>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524"/>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Freeform 525"/>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526"/>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1" name="Group 120"/>
          <p:cNvGrpSpPr/>
          <p:nvPr/>
        </p:nvGrpSpPr>
        <p:grpSpPr>
          <a:xfrm>
            <a:off x="6251479" y="5258964"/>
            <a:ext cx="393760" cy="218578"/>
            <a:chOff x="7493876" y="2774731"/>
            <a:chExt cx="1481958" cy="894622"/>
          </a:xfrm>
        </p:grpSpPr>
        <p:sp>
          <p:nvSpPr>
            <p:cNvPr id="122" name="Freeform 47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23" name="Oval 12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24" name="Group 123"/>
            <p:cNvGrpSpPr/>
            <p:nvPr/>
          </p:nvGrpSpPr>
          <p:grpSpPr>
            <a:xfrm>
              <a:off x="7713663" y="2848339"/>
              <a:ext cx="1042107" cy="425543"/>
              <a:chOff x="7786941" y="2884917"/>
              <a:chExt cx="897649" cy="353919"/>
            </a:xfrm>
          </p:grpSpPr>
          <p:sp>
            <p:nvSpPr>
              <p:cNvPr id="125" name="Freeform 48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Freeform 48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48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reeform 48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9" name="Group 128"/>
          <p:cNvGrpSpPr/>
          <p:nvPr/>
        </p:nvGrpSpPr>
        <p:grpSpPr>
          <a:xfrm>
            <a:off x="5886380" y="5485977"/>
            <a:ext cx="309740" cy="190838"/>
            <a:chOff x="3668110" y="2448910"/>
            <a:chExt cx="3794234" cy="2165130"/>
          </a:xfrm>
        </p:grpSpPr>
        <p:sp>
          <p:nvSpPr>
            <p:cNvPr id="130" name="Rectangle 129"/>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530"/>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2" name="Group 131"/>
            <p:cNvGrpSpPr/>
            <p:nvPr/>
          </p:nvGrpSpPr>
          <p:grpSpPr>
            <a:xfrm>
              <a:off x="3941378" y="2603243"/>
              <a:ext cx="3202061" cy="1066110"/>
              <a:chOff x="7939341" y="3037317"/>
              <a:chExt cx="897649" cy="353919"/>
            </a:xfrm>
          </p:grpSpPr>
          <p:sp>
            <p:nvSpPr>
              <p:cNvPr id="133" name="Freeform 532"/>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533"/>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534"/>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reeform 535"/>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7" name="Group 136"/>
          <p:cNvGrpSpPr/>
          <p:nvPr/>
        </p:nvGrpSpPr>
        <p:grpSpPr>
          <a:xfrm>
            <a:off x="6014687" y="3103853"/>
            <a:ext cx="353678" cy="168275"/>
            <a:chOff x="7493876" y="2774731"/>
            <a:chExt cx="1481958" cy="894622"/>
          </a:xfrm>
        </p:grpSpPr>
        <p:sp>
          <p:nvSpPr>
            <p:cNvPr id="138" name="Freeform 40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39" name="Oval 13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40" name="Group 139"/>
            <p:cNvGrpSpPr/>
            <p:nvPr/>
          </p:nvGrpSpPr>
          <p:grpSpPr>
            <a:xfrm>
              <a:off x="7713663" y="2848339"/>
              <a:ext cx="1042107" cy="425543"/>
              <a:chOff x="7786941" y="2884917"/>
              <a:chExt cx="897649" cy="353919"/>
            </a:xfrm>
          </p:grpSpPr>
          <p:sp>
            <p:nvSpPr>
              <p:cNvPr id="141" name="Freeform 41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41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41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Freeform 41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45" name="Group 144"/>
          <p:cNvGrpSpPr/>
          <p:nvPr/>
        </p:nvGrpSpPr>
        <p:grpSpPr>
          <a:xfrm>
            <a:off x="5624930" y="4257538"/>
            <a:ext cx="354986" cy="175668"/>
            <a:chOff x="7493876" y="2774731"/>
            <a:chExt cx="1481958" cy="894622"/>
          </a:xfrm>
        </p:grpSpPr>
        <p:sp>
          <p:nvSpPr>
            <p:cNvPr id="146" name="Freeform 4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47" name="Oval 14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48" name="Group 147"/>
            <p:cNvGrpSpPr/>
            <p:nvPr/>
          </p:nvGrpSpPr>
          <p:grpSpPr>
            <a:xfrm>
              <a:off x="7713663" y="2848339"/>
              <a:ext cx="1042107" cy="425543"/>
              <a:chOff x="7786941" y="2884917"/>
              <a:chExt cx="897649" cy="353919"/>
            </a:xfrm>
          </p:grpSpPr>
          <p:sp>
            <p:nvSpPr>
              <p:cNvPr id="149" name="Freeform 4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4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4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4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3" name="Group 152"/>
          <p:cNvGrpSpPr/>
          <p:nvPr/>
        </p:nvGrpSpPr>
        <p:grpSpPr>
          <a:xfrm>
            <a:off x="8458945" y="3892909"/>
            <a:ext cx="170989" cy="97052"/>
            <a:chOff x="7493876" y="2774731"/>
            <a:chExt cx="1481958" cy="894622"/>
          </a:xfrm>
        </p:grpSpPr>
        <p:sp>
          <p:nvSpPr>
            <p:cNvPr id="154" name="Freeform 45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55" name="Oval 154"/>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56" name="Group 155"/>
            <p:cNvGrpSpPr/>
            <p:nvPr/>
          </p:nvGrpSpPr>
          <p:grpSpPr>
            <a:xfrm>
              <a:off x="7713663" y="2848339"/>
              <a:ext cx="1042107" cy="425543"/>
              <a:chOff x="7786941" y="2884917"/>
              <a:chExt cx="897649" cy="353919"/>
            </a:xfrm>
          </p:grpSpPr>
          <p:sp>
            <p:nvSpPr>
              <p:cNvPr id="157" name="Freeform 45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reeform 45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reeform 46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Freeform 46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1" name="Group 160"/>
          <p:cNvGrpSpPr/>
          <p:nvPr/>
        </p:nvGrpSpPr>
        <p:grpSpPr>
          <a:xfrm>
            <a:off x="7985469" y="3787682"/>
            <a:ext cx="353678" cy="198344"/>
            <a:chOff x="7493876" y="2774731"/>
            <a:chExt cx="1481958" cy="894622"/>
          </a:xfrm>
        </p:grpSpPr>
        <p:sp>
          <p:nvSpPr>
            <p:cNvPr id="162" name="Freeform 6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63" name="Oval 16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64" name="Group 163"/>
            <p:cNvGrpSpPr/>
            <p:nvPr/>
          </p:nvGrpSpPr>
          <p:grpSpPr>
            <a:xfrm>
              <a:off x="7713663" y="2848339"/>
              <a:ext cx="1042107" cy="425543"/>
              <a:chOff x="7786941" y="2884917"/>
              <a:chExt cx="897649" cy="353919"/>
            </a:xfrm>
          </p:grpSpPr>
          <p:sp>
            <p:nvSpPr>
              <p:cNvPr id="165" name="Freeform 6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Freeform 6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6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Freeform 6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9" name="Group 168"/>
          <p:cNvGrpSpPr/>
          <p:nvPr/>
        </p:nvGrpSpPr>
        <p:grpSpPr>
          <a:xfrm>
            <a:off x="7523584" y="2493836"/>
            <a:ext cx="353678" cy="198344"/>
            <a:chOff x="7493876" y="2774731"/>
            <a:chExt cx="1481958" cy="894622"/>
          </a:xfrm>
        </p:grpSpPr>
        <p:sp>
          <p:nvSpPr>
            <p:cNvPr id="170" name="Freeform 5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1" name="Oval 17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72" name="Group 171"/>
            <p:cNvGrpSpPr/>
            <p:nvPr/>
          </p:nvGrpSpPr>
          <p:grpSpPr>
            <a:xfrm>
              <a:off x="7713663" y="2848339"/>
              <a:ext cx="1042107" cy="425543"/>
              <a:chOff x="7786941" y="2884917"/>
              <a:chExt cx="897649" cy="353919"/>
            </a:xfrm>
          </p:grpSpPr>
          <p:sp>
            <p:nvSpPr>
              <p:cNvPr id="173" name="Freeform 5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Freeform 5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Freeform 5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Freeform 5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p:cNvGrpSpPr/>
          <p:nvPr/>
        </p:nvGrpSpPr>
        <p:grpSpPr>
          <a:xfrm>
            <a:off x="8102074" y="2904911"/>
            <a:ext cx="353678" cy="198344"/>
            <a:chOff x="7493876" y="2774731"/>
            <a:chExt cx="1481958" cy="894622"/>
          </a:xfrm>
        </p:grpSpPr>
        <p:sp>
          <p:nvSpPr>
            <p:cNvPr id="178" name="Freeform 5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9" name="Oval 17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80" name="Group 179"/>
            <p:cNvGrpSpPr/>
            <p:nvPr/>
          </p:nvGrpSpPr>
          <p:grpSpPr>
            <a:xfrm>
              <a:off x="7713663" y="2848339"/>
              <a:ext cx="1042107" cy="425543"/>
              <a:chOff x="7786941" y="2884917"/>
              <a:chExt cx="897649" cy="353919"/>
            </a:xfrm>
          </p:grpSpPr>
          <p:sp>
            <p:nvSpPr>
              <p:cNvPr id="181" name="Freeform 5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5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reeform 5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5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5" name="Group 184"/>
          <p:cNvGrpSpPr/>
          <p:nvPr/>
        </p:nvGrpSpPr>
        <p:grpSpPr>
          <a:xfrm>
            <a:off x="8218685" y="2399507"/>
            <a:ext cx="353678" cy="198344"/>
            <a:chOff x="7493876" y="2774731"/>
            <a:chExt cx="1481958" cy="894622"/>
          </a:xfrm>
        </p:grpSpPr>
        <p:sp>
          <p:nvSpPr>
            <p:cNvPr id="186" name="Freeform 60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87" name="Oval 18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88" name="Group 187"/>
            <p:cNvGrpSpPr/>
            <p:nvPr/>
          </p:nvGrpSpPr>
          <p:grpSpPr>
            <a:xfrm>
              <a:off x="7713663" y="2848339"/>
              <a:ext cx="1042107" cy="425543"/>
              <a:chOff x="7786941" y="2884917"/>
              <a:chExt cx="897649" cy="353919"/>
            </a:xfrm>
          </p:grpSpPr>
          <p:sp>
            <p:nvSpPr>
              <p:cNvPr id="189" name="Freeform 60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Freeform 60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reeform 60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60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3" name="Group 192"/>
          <p:cNvGrpSpPr/>
          <p:nvPr/>
        </p:nvGrpSpPr>
        <p:grpSpPr>
          <a:xfrm>
            <a:off x="6673648" y="4248168"/>
            <a:ext cx="367224" cy="240304"/>
            <a:chOff x="7493876" y="2774731"/>
            <a:chExt cx="1481958" cy="894622"/>
          </a:xfrm>
        </p:grpSpPr>
        <p:sp>
          <p:nvSpPr>
            <p:cNvPr id="194" name="Freeform 55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95" name="Oval 19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96" name="Group 195"/>
            <p:cNvGrpSpPr/>
            <p:nvPr/>
          </p:nvGrpSpPr>
          <p:grpSpPr>
            <a:xfrm>
              <a:off x="7713663" y="2848339"/>
              <a:ext cx="1042107" cy="425543"/>
              <a:chOff x="7786941" y="2884917"/>
              <a:chExt cx="897649" cy="353919"/>
            </a:xfrm>
          </p:grpSpPr>
          <p:sp>
            <p:nvSpPr>
              <p:cNvPr id="197" name="Freeform 55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55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Freeform 55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Freeform 56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1" name="Group 200"/>
          <p:cNvGrpSpPr/>
          <p:nvPr/>
        </p:nvGrpSpPr>
        <p:grpSpPr>
          <a:xfrm>
            <a:off x="7554986" y="2953109"/>
            <a:ext cx="353678" cy="198344"/>
            <a:chOff x="7493876" y="2774731"/>
            <a:chExt cx="1481958" cy="894622"/>
          </a:xfrm>
        </p:grpSpPr>
        <p:sp>
          <p:nvSpPr>
            <p:cNvPr id="202" name="Freeform 5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03" name="Oval 20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04" name="Group 203"/>
            <p:cNvGrpSpPr/>
            <p:nvPr/>
          </p:nvGrpSpPr>
          <p:grpSpPr>
            <a:xfrm>
              <a:off x="7713663" y="2848339"/>
              <a:ext cx="1042107" cy="425543"/>
              <a:chOff x="7786941" y="2884917"/>
              <a:chExt cx="897649" cy="353919"/>
            </a:xfrm>
          </p:grpSpPr>
          <p:sp>
            <p:nvSpPr>
              <p:cNvPr id="205" name="Freeform 5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reeform 5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5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Freeform 5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9" name="Group 208"/>
          <p:cNvGrpSpPr/>
          <p:nvPr/>
        </p:nvGrpSpPr>
        <p:grpSpPr>
          <a:xfrm>
            <a:off x="7071998" y="3685576"/>
            <a:ext cx="367224" cy="240304"/>
            <a:chOff x="7493876" y="2774731"/>
            <a:chExt cx="1481958" cy="894622"/>
          </a:xfrm>
        </p:grpSpPr>
        <p:sp>
          <p:nvSpPr>
            <p:cNvPr id="210" name="Freeform 53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1" name="Oval 21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12" name="Group 211"/>
            <p:cNvGrpSpPr/>
            <p:nvPr/>
          </p:nvGrpSpPr>
          <p:grpSpPr>
            <a:xfrm>
              <a:off x="7713663" y="2848339"/>
              <a:ext cx="1042107" cy="425543"/>
              <a:chOff x="7786941" y="2884917"/>
              <a:chExt cx="897649" cy="353919"/>
            </a:xfrm>
          </p:grpSpPr>
          <p:sp>
            <p:nvSpPr>
              <p:cNvPr id="213" name="Freeform 54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Freeform 54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Freeform 54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Freeform 54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7" name="Group 216"/>
          <p:cNvGrpSpPr/>
          <p:nvPr/>
        </p:nvGrpSpPr>
        <p:grpSpPr>
          <a:xfrm>
            <a:off x="7176414" y="4291307"/>
            <a:ext cx="367224" cy="240304"/>
            <a:chOff x="7493876" y="2774731"/>
            <a:chExt cx="1481958" cy="894622"/>
          </a:xfrm>
        </p:grpSpPr>
        <p:sp>
          <p:nvSpPr>
            <p:cNvPr id="218" name="Freeform 54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9" name="Oval 21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20" name="Group 219"/>
            <p:cNvGrpSpPr/>
            <p:nvPr/>
          </p:nvGrpSpPr>
          <p:grpSpPr>
            <a:xfrm>
              <a:off x="7713663" y="2848339"/>
              <a:ext cx="1042107" cy="425543"/>
              <a:chOff x="7786941" y="2884917"/>
              <a:chExt cx="897649" cy="353919"/>
            </a:xfrm>
          </p:grpSpPr>
          <p:sp>
            <p:nvSpPr>
              <p:cNvPr id="221" name="Freeform 54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55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Freeform 55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Freeform 55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25" name="Group 224"/>
          <p:cNvGrpSpPr/>
          <p:nvPr/>
        </p:nvGrpSpPr>
        <p:grpSpPr>
          <a:xfrm>
            <a:off x="7950119" y="4283869"/>
            <a:ext cx="353678" cy="198344"/>
            <a:chOff x="7493876" y="2774731"/>
            <a:chExt cx="1481958" cy="894622"/>
          </a:xfrm>
        </p:grpSpPr>
        <p:sp>
          <p:nvSpPr>
            <p:cNvPr id="226" name="Freeform 62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27" name="Oval 22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28" name="Group 227"/>
            <p:cNvGrpSpPr/>
            <p:nvPr/>
          </p:nvGrpSpPr>
          <p:grpSpPr>
            <a:xfrm>
              <a:off x="7713663" y="2848339"/>
              <a:ext cx="1042107" cy="425543"/>
              <a:chOff x="7786941" y="2884917"/>
              <a:chExt cx="897649" cy="353919"/>
            </a:xfrm>
          </p:grpSpPr>
          <p:sp>
            <p:nvSpPr>
              <p:cNvPr id="229" name="Freeform 62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Freeform 62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Freeform 62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62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3" name="Group 232"/>
          <p:cNvGrpSpPr/>
          <p:nvPr/>
        </p:nvGrpSpPr>
        <p:grpSpPr>
          <a:xfrm>
            <a:off x="6822753" y="5067230"/>
            <a:ext cx="393760" cy="218578"/>
            <a:chOff x="7493876" y="2774731"/>
            <a:chExt cx="1481958" cy="894622"/>
          </a:xfrm>
        </p:grpSpPr>
        <p:sp>
          <p:nvSpPr>
            <p:cNvPr id="234" name="Freeform 46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35" name="Oval 23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36" name="Group 235"/>
            <p:cNvGrpSpPr/>
            <p:nvPr/>
          </p:nvGrpSpPr>
          <p:grpSpPr>
            <a:xfrm>
              <a:off x="7713663" y="2848339"/>
              <a:ext cx="1042107" cy="425543"/>
              <a:chOff x="7786941" y="2884917"/>
              <a:chExt cx="897649" cy="353919"/>
            </a:xfrm>
          </p:grpSpPr>
          <p:sp>
            <p:nvSpPr>
              <p:cNvPr id="237" name="Freeform 46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Freeform 46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Freeform 46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Freeform 46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41" name="Group 240"/>
          <p:cNvGrpSpPr/>
          <p:nvPr/>
        </p:nvGrpSpPr>
        <p:grpSpPr>
          <a:xfrm>
            <a:off x="8500842" y="4660669"/>
            <a:ext cx="228295" cy="120400"/>
            <a:chOff x="7493876" y="2774731"/>
            <a:chExt cx="1481958" cy="894622"/>
          </a:xfrm>
        </p:grpSpPr>
        <p:sp>
          <p:nvSpPr>
            <p:cNvPr id="242" name="Freeform 44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43" name="Oval 242"/>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44" name="Group 243"/>
            <p:cNvGrpSpPr/>
            <p:nvPr/>
          </p:nvGrpSpPr>
          <p:grpSpPr>
            <a:xfrm>
              <a:off x="7713663" y="2848339"/>
              <a:ext cx="1042107" cy="425543"/>
              <a:chOff x="7786941" y="2884917"/>
              <a:chExt cx="897649" cy="353919"/>
            </a:xfrm>
          </p:grpSpPr>
          <p:sp>
            <p:nvSpPr>
              <p:cNvPr id="245" name="Freeform 45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Freeform 45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Freeform 45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Freeform 45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49" name="Group 248"/>
          <p:cNvGrpSpPr/>
          <p:nvPr/>
        </p:nvGrpSpPr>
        <p:grpSpPr>
          <a:xfrm>
            <a:off x="5013934" y="2648157"/>
            <a:ext cx="534987" cy="407988"/>
            <a:chOff x="7432700" y="2327293"/>
            <a:chExt cx="534987" cy="407988"/>
          </a:xfrm>
        </p:grpSpPr>
        <p:pic>
          <p:nvPicPr>
            <p:cNvPr id="250"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p:cNvPicPr>
              <a:picLocks noChangeAspect="true" noChangeArrowheads="true"/>
            </p:cNvPicPr>
            <p:nvPr/>
          </p:nvPicPr>
          <p:blipFill>
            <a:blip r:embed="rId7" cstate="print">
              <a:extLst>
                <a:ext uri="{28A0092B-C50C-407E-A947-70E740481C1C}">
                  <a14:useLocalDpi xmlns:a14="http://schemas.microsoft.com/office/drawing/2010/main" val="false"/>
                </a:ext>
              </a:extLst>
            </a:blip>
            <a:srcRect/>
            <a:stretch>
              <a:fillRect/>
            </a:stretch>
          </p:blipFill>
          <p:spPr bwMode="auto">
            <a:xfrm rot="109064" flipH="true">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53" name="Picture 1020" descr="screen"/>
            <p:cNvPicPr>
              <a:picLocks noChangeAspect="true" noChangeArrowheads="true"/>
            </p:cNvPicPr>
            <p:nvPr/>
          </p:nvPicPr>
          <p:blipFill>
            <a:blip r:embed="rId8" cstate="print">
              <a:extLst>
                <a:ext uri="{28A0092B-C50C-407E-A947-70E740481C1C}">
                  <a14:useLocalDpi xmlns:a14="http://schemas.microsoft.com/office/drawing/2010/main" val="false"/>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5"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6"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7"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8"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9"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60" name="Group 1027"/>
            <p:cNvGrpSpPr/>
            <p:nvPr/>
          </p:nvGrpSpPr>
          <p:grpSpPr bwMode="auto">
            <a:xfrm>
              <a:off x="7594735" y="2642220"/>
              <a:ext cx="98740" cy="36846"/>
              <a:chOff x="1740" y="2642"/>
              <a:chExt cx="752" cy="327"/>
            </a:xfrm>
          </p:grpSpPr>
          <p:sp>
            <p:nvSpPr>
              <p:cNvPr id="267"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8"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9"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0"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1"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2"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61"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2"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3"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4"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5"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6" name="Freeform 1039"/>
            <p:cNvSpPr/>
            <p:nvPr/>
          </p:nvSpPr>
          <p:spPr bwMode="auto">
            <a:xfrm flipV="true">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273" name="Group 272"/>
          <p:cNvGrpSpPr/>
          <p:nvPr/>
        </p:nvGrpSpPr>
        <p:grpSpPr>
          <a:xfrm>
            <a:off x="6212641" y="2611271"/>
            <a:ext cx="530702" cy="478009"/>
            <a:chOff x="8631407" y="2290407"/>
            <a:chExt cx="530702" cy="478009"/>
          </a:xfrm>
        </p:grpSpPr>
        <p:pic>
          <p:nvPicPr>
            <p:cNvPr id="274" name="Picture 568" descr="light2.png"/>
            <p:cNvPicPr>
              <a:picLocks noChangeAspect="true"/>
            </p:cNvPicPr>
            <p:nvPr/>
          </p:nvPicPr>
          <p:blipFill>
            <a:blip r:embed="rId9" cstate="print">
              <a:extLst>
                <a:ext uri="{28A0092B-C50C-407E-A947-70E740481C1C}">
                  <a14:useLocalDpi xmlns:a14="http://schemas.microsoft.com/office/drawing/2010/main" val="false"/>
                </a:ext>
              </a:extLst>
            </a:blip>
            <a:srcRect/>
            <a:stretch>
              <a:fillRect/>
            </a:stretch>
          </p:blipFill>
          <p:spPr bwMode="auto">
            <a:xfrm flipH="true">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p:cNvGrpSpPr/>
          <p:nvPr/>
        </p:nvGrpSpPr>
        <p:grpSpPr>
          <a:xfrm>
            <a:off x="6074399" y="2350668"/>
            <a:ext cx="849312" cy="226109"/>
            <a:chOff x="8493165" y="2029804"/>
            <a:chExt cx="849312" cy="226109"/>
          </a:xfrm>
        </p:grpSpPr>
        <p:pic>
          <p:nvPicPr>
            <p:cNvPr id="277" name="Picture 603" descr="car_icon_small"/>
            <p:cNvPicPr>
              <a:picLocks noChangeAspect="true" noChangeArrowheads="true"/>
            </p:cNvPicPr>
            <p:nvPr/>
          </p:nvPicPr>
          <p:blipFill>
            <a:blip r:embed="rId10" cstate="print">
              <a:extLst>
                <a:ext uri="{28A0092B-C50C-407E-A947-70E740481C1C}">
                  <a14:useLocalDpi xmlns:a14="http://schemas.microsoft.com/office/drawing/2010/main" val="false"/>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p:cNvGrpSpPr/>
          <p:nvPr/>
        </p:nvGrpSpPr>
        <p:grpSpPr>
          <a:xfrm>
            <a:off x="5068378" y="3616968"/>
            <a:ext cx="857739" cy="583764"/>
            <a:chOff x="7487144" y="3296104"/>
            <a:chExt cx="857739" cy="583764"/>
          </a:xfrm>
        </p:grpSpPr>
        <p:grpSp>
          <p:nvGrpSpPr>
            <p:cNvPr id="280" name="Group 279"/>
            <p:cNvGrpSpPr/>
            <p:nvPr/>
          </p:nvGrpSpPr>
          <p:grpSpPr>
            <a:xfrm>
              <a:off x="7487144" y="3389820"/>
              <a:ext cx="350807" cy="305517"/>
              <a:chOff x="7487144" y="3389820"/>
              <a:chExt cx="350807" cy="305517"/>
            </a:xfrm>
          </p:grpSpPr>
          <p:pic>
            <p:nvPicPr>
              <p:cNvPr id="287" name="Picture 1115" descr="antenna_stylized"/>
              <p:cNvPicPr>
                <a:picLocks noChangeAspect="true" noChangeArrowheads="true"/>
              </p:cNvPicPr>
              <p:nvPr/>
            </p:nvPicPr>
            <p:blipFill>
              <a:blip r:embed="rId11" cstate="print">
                <a:extLst>
                  <a:ext uri="{28A0092B-C50C-407E-A947-70E740481C1C}">
                    <a14:useLocalDpi xmlns:a14="http://schemas.microsoft.com/office/drawing/2010/main" val="false"/>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p:cNvPicPr>
                <a:picLocks noChangeAspect="true" noChangeArrowheads="true"/>
              </p:cNvPicPr>
              <p:nvPr/>
            </p:nvPicPr>
            <p:blipFill>
              <a:blip r:embed="rId12" cstate="print">
                <a:extLst>
                  <a:ext uri="{28A0092B-C50C-407E-A947-70E740481C1C}">
                    <a14:useLocalDpi xmlns:a14="http://schemas.microsoft.com/office/drawing/2010/main" val="false"/>
                  </a:ext>
                </a:extLst>
              </a:blip>
              <a:srcRect/>
              <a:stretch>
                <a:fillRect/>
              </a:stretch>
            </p:blipFill>
            <p:spPr bwMode="auto">
              <a:xfrm rot="109064" flipH="true">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90" name="Picture 1118" descr="screen"/>
              <p:cNvPicPr>
                <a:picLocks noChangeAspect="true" noChangeArrowheads="true"/>
              </p:cNvPicPr>
              <p:nvPr/>
            </p:nvPicPr>
            <p:blipFill>
              <a:blip r:embed="rId13" cstate="print">
                <a:extLst>
                  <a:ext uri="{28A0092B-C50C-407E-A947-70E740481C1C}">
                    <a14:useLocalDpi xmlns:a14="http://schemas.microsoft.com/office/drawing/2010/main" val="false"/>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2"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3"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4"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5"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6"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97" name="Group 1125"/>
              <p:cNvGrpSpPr/>
              <p:nvPr/>
            </p:nvGrpSpPr>
            <p:grpSpPr bwMode="auto">
              <a:xfrm>
                <a:off x="7593395" y="3625649"/>
                <a:ext cx="64747" cy="27592"/>
                <a:chOff x="1740" y="2642"/>
                <a:chExt cx="752" cy="327"/>
              </a:xfrm>
            </p:grpSpPr>
            <p:sp>
              <p:nvSpPr>
                <p:cNvPr id="304"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5"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6"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7"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8"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9"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98"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9"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0"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1"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2"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3" name="Freeform 1137"/>
              <p:cNvSpPr/>
              <p:nvPr/>
            </p:nvSpPr>
            <p:spPr bwMode="auto">
              <a:xfrm flipV="true">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281" name="Group 1139"/>
            <p:cNvGrpSpPr/>
            <p:nvPr/>
          </p:nvGrpSpPr>
          <p:grpSpPr bwMode="auto">
            <a:xfrm flipH="true">
              <a:off x="7985622" y="3537823"/>
              <a:ext cx="359261" cy="342045"/>
              <a:chOff x="2839" y="3501"/>
              <a:chExt cx="755" cy="803"/>
            </a:xfrm>
          </p:grpSpPr>
          <p:pic>
            <p:nvPicPr>
              <p:cNvPr id="285" name="Picture 1140" descr="desktop_computer_stylized_medium"/>
              <p:cNvPicPr>
                <a:picLocks noChangeAspect="true" noChangeArrowheads="true"/>
              </p:cNvPicPr>
              <p:nvPr/>
            </p:nvPicPr>
            <p:blipFill>
              <a:blip r:embed="rId14"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282" name="Group 281"/>
            <p:cNvGrpSpPr/>
            <p:nvPr/>
          </p:nvGrpSpPr>
          <p:grpSpPr>
            <a:xfrm>
              <a:off x="7797061" y="3296104"/>
              <a:ext cx="347997" cy="396620"/>
              <a:chOff x="7797061" y="3296104"/>
              <a:chExt cx="347997" cy="396620"/>
            </a:xfrm>
          </p:grpSpPr>
          <p:pic>
            <p:nvPicPr>
              <p:cNvPr id="283" name="Picture 571" descr="fridge2.png"/>
              <p:cNvPicPr>
                <a:picLocks noChangeAspect="true"/>
              </p:cNvPicPr>
              <p:nvPr/>
            </p:nvPicPr>
            <p:blipFill>
              <a:blip r:embed="rId15" cstate="print">
                <a:extLst>
                  <a:ext uri="{28A0092B-C50C-407E-A947-70E740481C1C}">
                    <a14:useLocalDpi xmlns:a14="http://schemas.microsoft.com/office/drawing/2010/main" val="false"/>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p:cNvPicPr>
                <a:picLocks noChangeAspect="true" noChangeArrowheads="true"/>
              </p:cNvPicPr>
              <p:nvPr/>
            </p:nvPicPr>
            <p:blipFill>
              <a:blip r:embed="rId11" cstate="print">
                <a:extLst>
                  <a:ext uri="{28A0092B-C50C-407E-A947-70E740481C1C}">
                    <a14:useLocalDpi xmlns:a14="http://schemas.microsoft.com/office/drawing/2010/main" val="false"/>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p:cNvGrpSpPr/>
          <p:nvPr/>
        </p:nvGrpSpPr>
        <p:grpSpPr>
          <a:xfrm>
            <a:off x="8639807" y="3720029"/>
            <a:ext cx="518448" cy="1212242"/>
            <a:chOff x="11058573" y="3399165"/>
            <a:chExt cx="518448" cy="1212242"/>
          </a:xfrm>
        </p:grpSpPr>
        <p:grpSp>
          <p:nvGrpSpPr>
            <p:cNvPr id="311" name="Group 310"/>
            <p:cNvGrpSpPr/>
            <p:nvPr/>
          </p:nvGrpSpPr>
          <p:grpSpPr>
            <a:xfrm>
              <a:off x="11087182" y="4159591"/>
              <a:ext cx="489839" cy="451816"/>
              <a:chOff x="5103720" y="2693365"/>
              <a:chExt cx="611650" cy="414788"/>
            </a:xfrm>
          </p:grpSpPr>
          <p:cxnSp>
            <p:nvCxnSpPr>
              <p:cNvPr id="318" name="Straight Connector 317"/>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p:cNvGrpSpPr/>
              <p:nvPr/>
            </p:nvGrpSpPr>
            <p:grpSpPr>
              <a:xfrm>
                <a:off x="5275406" y="2693365"/>
                <a:ext cx="439964" cy="414788"/>
                <a:chOff x="5275406" y="2711455"/>
                <a:chExt cx="452949" cy="405518"/>
              </a:xfrm>
            </p:grpSpPr>
            <p:pic>
              <p:nvPicPr>
                <p:cNvPr id="320" name="Picture 319"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321" name="Picture 320"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322" name="Picture 321" descr="server_rack.png"/>
                <p:cNvPicPr>
                  <a:picLocks noChangeAspect="true"/>
                </p:cNvPicPr>
                <p:nvPr/>
              </p:nvPicPr>
              <p:blipFill>
                <a:blip r:embed="rId17"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nvGrpSpPr>
            <p:cNvPr id="312" name="Group 311"/>
            <p:cNvGrpSpPr/>
            <p:nvPr/>
          </p:nvGrpSpPr>
          <p:grpSpPr>
            <a:xfrm>
              <a:off x="11058573" y="3399165"/>
              <a:ext cx="423724" cy="405973"/>
              <a:chOff x="5103720" y="2693365"/>
              <a:chExt cx="611650" cy="414788"/>
            </a:xfrm>
          </p:grpSpPr>
          <p:cxnSp>
            <p:nvCxnSpPr>
              <p:cNvPr id="313" name="Straight Connector 312"/>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p:cNvGrpSpPr/>
              <p:nvPr/>
            </p:nvGrpSpPr>
            <p:grpSpPr>
              <a:xfrm>
                <a:off x="5275406" y="2693365"/>
                <a:ext cx="439964" cy="414788"/>
                <a:chOff x="5275406" y="2711455"/>
                <a:chExt cx="452949" cy="405518"/>
              </a:xfrm>
            </p:grpSpPr>
            <p:pic>
              <p:nvPicPr>
                <p:cNvPr id="315" name="Picture 314" descr="server_rack.png"/>
                <p:cNvPicPr>
                  <a:picLocks noChangeAspect="true"/>
                </p:cNvPicPr>
                <p:nvPr/>
              </p:nvPicPr>
              <p:blipFill>
                <a:blip r:embed="rId18"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316" name="Picture 315" descr="server_rack.png"/>
                <p:cNvPicPr>
                  <a:picLocks noChangeAspect="true"/>
                </p:cNvPicPr>
                <p:nvPr/>
              </p:nvPicPr>
              <p:blipFill>
                <a:blip r:embed="rId18"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317" name="Picture 316" descr="server_rack.png"/>
                <p:cNvPicPr>
                  <a:picLocks noChangeAspect="true"/>
                </p:cNvPicPr>
                <p:nvPr/>
              </p:nvPicPr>
              <p:blipFill>
                <a:blip r:embed="rId19"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grpSp>
        <p:nvGrpSpPr>
          <p:cNvPr id="323" name="Group 950"/>
          <p:cNvGrpSpPr/>
          <p:nvPr/>
        </p:nvGrpSpPr>
        <p:grpSpPr bwMode="auto">
          <a:xfrm>
            <a:off x="7863775" y="5565495"/>
            <a:ext cx="177192" cy="330833"/>
            <a:chOff x="4140" y="429"/>
            <a:chExt cx="1425" cy="2396"/>
          </a:xfrm>
        </p:grpSpPr>
        <p:sp>
          <p:nvSpPr>
            <p:cNvPr id="324"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5"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26"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7"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8"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29" name="Group 956"/>
            <p:cNvGrpSpPr/>
            <p:nvPr/>
          </p:nvGrpSpPr>
          <p:grpSpPr bwMode="auto">
            <a:xfrm>
              <a:off x="4749" y="668"/>
              <a:ext cx="581" cy="145"/>
              <a:chOff x="614" y="2568"/>
              <a:chExt cx="725" cy="139"/>
            </a:xfrm>
          </p:grpSpPr>
          <p:sp>
            <p:nvSpPr>
              <p:cNvPr id="354"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55"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30"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31" name="Group 960"/>
            <p:cNvGrpSpPr/>
            <p:nvPr/>
          </p:nvGrpSpPr>
          <p:grpSpPr bwMode="auto">
            <a:xfrm>
              <a:off x="4747" y="994"/>
              <a:ext cx="581" cy="134"/>
              <a:chOff x="614" y="2568"/>
              <a:chExt cx="725" cy="139"/>
            </a:xfrm>
          </p:grpSpPr>
          <p:sp>
            <p:nvSpPr>
              <p:cNvPr id="352"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53"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32"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33"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34" name="Group 965"/>
            <p:cNvGrpSpPr/>
            <p:nvPr/>
          </p:nvGrpSpPr>
          <p:grpSpPr bwMode="auto">
            <a:xfrm>
              <a:off x="4735" y="1627"/>
              <a:ext cx="582" cy="151"/>
              <a:chOff x="614" y="2568"/>
              <a:chExt cx="725" cy="139"/>
            </a:xfrm>
          </p:grpSpPr>
          <p:sp>
            <p:nvSpPr>
              <p:cNvPr id="350"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51"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35"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36" name="Group 969"/>
            <p:cNvGrpSpPr/>
            <p:nvPr/>
          </p:nvGrpSpPr>
          <p:grpSpPr bwMode="auto">
            <a:xfrm>
              <a:off x="4739" y="1327"/>
              <a:ext cx="582" cy="139"/>
              <a:chOff x="614" y="2568"/>
              <a:chExt cx="725" cy="139"/>
            </a:xfrm>
          </p:grpSpPr>
          <p:sp>
            <p:nvSpPr>
              <p:cNvPr id="348"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9"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37"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38"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9"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0"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1"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2"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3"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4"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5"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346"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7"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grpSp>
        <p:nvGrpSpPr>
          <p:cNvPr id="356" name="Group 590"/>
          <p:cNvGrpSpPr/>
          <p:nvPr/>
        </p:nvGrpSpPr>
        <p:grpSpPr bwMode="auto">
          <a:xfrm flipH="true">
            <a:off x="5555715" y="5191705"/>
            <a:ext cx="345630" cy="320302"/>
            <a:chOff x="2839" y="3501"/>
            <a:chExt cx="755" cy="803"/>
          </a:xfrm>
        </p:grpSpPr>
        <p:pic>
          <p:nvPicPr>
            <p:cNvPr id="357" name="Picture 591" descr="desktop_computer_stylized_medium"/>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59" name="Group 1064"/>
          <p:cNvGrpSpPr/>
          <p:nvPr/>
        </p:nvGrpSpPr>
        <p:grpSpPr bwMode="auto">
          <a:xfrm>
            <a:off x="6776541" y="6144353"/>
            <a:ext cx="310186" cy="307808"/>
            <a:chOff x="877" y="1008"/>
            <a:chExt cx="2747" cy="2591"/>
          </a:xfrm>
        </p:grpSpPr>
        <p:pic>
          <p:nvPicPr>
            <p:cNvPr id="360" name="Picture 1065" descr="antenna_stylized"/>
            <p:cNvPicPr>
              <a:picLocks noChangeAspect="true" noChangeArrowheads="true"/>
            </p:cNvPicPr>
            <p:nvPr/>
          </p:nvPicPr>
          <p:blipFill>
            <a:blip r:embed="rId21"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p:cNvPicPr>
              <a:picLocks noChangeAspect="true" noChangeArrowheads="true"/>
            </p:cNvPicPr>
            <p:nvPr/>
          </p:nvPicPr>
          <p:blipFill>
            <a:blip r:embed="rId22"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363" name="Picture 1068" descr="screen"/>
            <p:cNvPicPr>
              <a:picLocks noChangeAspect="true" noChangeArrowheads="true"/>
            </p:cNvPicPr>
            <p:nvPr/>
          </p:nvPicPr>
          <p:blipFill>
            <a:blip r:embed="rId23"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5"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6"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7"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8"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9"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70" name="Group 1075"/>
            <p:cNvGrpSpPr/>
            <p:nvPr/>
          </p:nvGrpSpPr>
          <p:grpSpPr bwMode="auto">
            <a:xfrm>
              <a:off x="1709" y="3008"/>
              <a:ext cx="507" cy="234"/>
              <a:chOff x="1740" y="2642"/>
              <a:chExt cx="752" cy="327"/>
            </a:xfrm>
          </p:grpSpPr>
          <p:sp>
            <p:nvSpPr>
              <p:cNvPr id="377"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8"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9"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0"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1"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2"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371"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2"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3"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4"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5"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6"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383" name="Group 590"/>
          <p:cNvGrpSpPr/>
          <p:nvPr/>
        </p:nvGrpSpPr>
        <p:grpSpPr bwMode="auto">
          <a:xfrm flipH="true">
            <a:off x="5728769" y="5796201"/>
            <a:ext cx="345630" cy="320302"/>
            <a:chOff x="2839" y="3501"/>
            <a:chExt cx="755" cy="803"/>
          </a:xfrm>
        </p:grpSpPr>
        <p:pic>
          <p:nvPicPr>
            <p:cNvPr id="384" name="Picture 591" descr="desktop_computer_stylized_medium"/>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86" name="Group 590"/>
          <p:cNvGrpSpPr/>
          <p:nvPr/>
        </p:nvGrpSpPr>
        <p:grpSpPr bwMode="auto">
          <a:xfrm flipH="true">
            <a:off x="6126994" y="5817674"/>
            <a:ext cx="345630" cy="320302"/>
            <a:chOff x="2839" y="3501"/>
            <a:chExt cx="755" cy="803"/>
          </a:xfrm>
        </p:grpSpPr>
        <p:pic>
          <p:nvPicPr>
            <p:cNvPr id="387" name="Picture 591" descr="desktop_computer_stylized_medium"/>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89" name="Group 1064"/>
          <p:cNvGrpSpPr/>
          <p:nvPr/>
        </p:nvGrpSpPr>
        <p:grpSpPr bwMode="auto">
          <a:xfrm>
            <a:off x="7109606" y="6086682"/>
            <a:ext cx="319264" cy="253379"/>
            <a:chOff x="877" y="1008"/>
            <a:chExt cx="2747" cy="2591"/>
          </a:xfrm>
        </p:grpSpPr>
        <p:pic>
          <p:nvPicPr>
            <p:cNvPr id="390" name="Picture 1065" descr="antenna_stylized"/>
            <p:cNvPicPr>
              <a:picLocks noChangeAspect="true" noChangeArrowheads="true"/>
            </p:cNvPicPr>
            <p:nvPr/>
          </p:nvPicPr>
          <p:blipFill>
            <a:blip r:embed="rId24"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p:cNvPicPr>
              <a:picLocks noChangeAspect="true" noChangeArrowheads="true"/>
            </p:cNvPicPr>
            <p:nvPr/>
          </p:nvPicPr>
          <p:blipFill>
            <a:blip r:embed="rId25"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393" name="Picture 1068" descr="screen"/>
            <p:cNvPicPr>
              <a:picLocks noChangeAspect="true" noChangeArrowheads="true"/>
            </p:cNvPicPr>
            <p:nvPr/>
          </p:nvPicPr>
          <p:blipFill>
            <a:blip r:embed="rId26"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95"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96"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97"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98"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99"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400" name="Group 1075"/>
            <p:cNvGrpSpPr/>
            <p:nvPr/>
          </p:nvGrpSpPr>
          <p:grpSpPr bwMode="auto">
            <a:xfrm>
              <a:off x="1709" y="3008"/>
              <a:ext cx="507" cy="234"/>
              <a:chOff x="1740" y="2642"/>
              <a:chExt cx="752" cy="327"/>
            </a:xfrm>
          </p:grpSpPr>
          <p:sp>
            <p:nvSpPr>
              <p:cNvPr id="407"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8"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9"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0"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1"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2"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401"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2"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3"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4"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5"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6"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413" name="Freeform 984"/>
          <p:cNvSpPr/>
          <p:nvPr/>
        </p:nvSpPr>
        <p:spPr bwMode="auto">
          <a:xfrm>
            <a:off x="7728453" y="5928515"/>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4" name="Freeform 986"/>
          <p:cNvSpPr/>
          <p:nvPr/>
        </p:nvSpPr>
        <p:spPr bwMode="auto">
          <a:xfrm>
            <a:off x="7734830" y="5948467"/>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5" name="Freeform 987"/>
          <p:cNvSpPr/>
          <p:nvPr/>
        </p:nvSpPr>
        <p:spPr bwMode="auto">
          <a:xfrm>
            <a:off x="7730378" y="6104297"/>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6" name="Rectangle 988"/>
          <p:cNvSpPr>
            <a:spLocks noChangeArrowheads="true"/>
          </p:cNvSpPr>
          <p:nvPr/>
        </p:nvSpPr>
        <p:spPr bwMode="auto">
          <a:xfrm>
            <a:off x="7601159" y="5965943"/>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417" name="Group 989"/>
          <p:cNvGrpSpPr/>
          <p:nvPr/>
        </p:nvGrpSpPr>
        <p:grpSpPr bwMode="auto">
          <a:xfrm>
            <a:off x="7666009" y="5962739"/>
            <a:ext cx="69903" cy="21117"/>
            <a:chOff x="614" y="2568"/>
            <a:chExt cx="725" cy="139"/>
          </a:xfrm>
        </p:grpSpPr>
        <p:sp>
          <p:nvSpPr>
            <p:cNvPr id="418" name="AutoShape 990"/>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9" name="AutoShape 991"/>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20" name="Rectangle 992"/>
          <p:cNvSpPr>
            <a:spLocks noChangeArrowheads="true"/>
          </p:cNvSpPr>
          <p:nvPr/>
        </p:nvSpPr>
        <p:spPr bwMode="auto">
          <a:xfrm>
            <a:off x="7602362" y="6014294"/>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421" name="Group 993"/>
          <p:cNvGrpSpPr/>
          <p:nvPr/>
        </p:nvGrpSpPr>
        <p:grpSpPr bwMode="auto">
          <a:xfrm>
            <a:off x="7665769" y="6010216"/>
            <a:ext cx="69903" cy="19515"/>
            <a:chOff x="614" y="2568"/>
            <a:chExt cx="725" cy="139"/>
          </a:xfrm>
        </p:grpSpPr>
        <p:sp>
          <p:nvSpPr>
            <p:cNvPr id="422" name="AutoShape 994"/>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23" name="AutoShape 995"/>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24" name="Rectangle 996"/>
          <p:cNvSpPr>
            <a:spLocks noChangeArrowheads="true"/>
          </p:cNvSpPr>
          <p:nvPr/>
        </p:nvSpPr>
        <p:spPr bwMode="auto">
          <a:xfrm>
            <a:off x="7602362" y="6062645"/>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25" name="Rectangle 997"/>
          <p:cNvSpPr>
            <a:spLocks noChangeArrowheads="true"/>
          </p:cNvSpPr>
          <p:nvPr/>
        </p:nvSpPr>
        <p:spPr bwMode="auto">
          <a:xfrm>
            <a:off x="7603565" y="6106482"/>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426" name="Group 998"/>
          <p:cNvGrpSpPr/>
          <p:nvPr/>
        </p:nvGrpSpPr>
        <p:grpSpPr bwMode="auto">
          <a:xfrm>
            <a:off x="7664325" y="6102404"/>
            <a:ext cx="70024" cy="21991"/>
            <a:chOff x="614" y="2568"/>
            <a:chExt cx="725" cy="139"/>
          </a:xfrm>
        </p:grpSpPr>
        <p:sp>
          <p:nvSpPr>
            <p:cNvPr id="427" name="AutoShape 999"/>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28" name="AutoShape 1000"/>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29" name="Freeform 1001"/>
          <p:cNvSpPr/>
          <p:nvPr/>
        </p:nvSpPr>
        <p:spPr bwMode="auto">
          <a:xfrm>
            <a:off x="7730860" y="6062645"/>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430" name="Group 1002"/>
          <p:cNvGrpSpPr/>
          <p:nvPr/>
        </p:nvGrpSpPr>
        <p:grpSpPr bwMode="auto">
          <a:xfrm>
            <a:off x="7664806" y="6058713"/>
            <a:ext cx="70024" cy="20243"/>
            <a:chOff x="614" y="2568"/>
            <a:chExt cx="725" cy="139"/>
          </a:xfrm>
        </p:grpSpPr>
        <p:sp>
          <p:nvSpPr>
            <p:cNvPr id="431" name="AutoShape 1003"/>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2" name="AutoShape 1004"/>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33" name="Rectangle 1005"/>
          <p:cNvSpPr>
            <a:spLocks noChangeArrowheads="true"/>
          </p:cNvSpPr>
          <p:nvPr/>
        </p:nvSpPr>
        <p:spPr bwMode="auto">
          <a:xfrm>
            <a:off x="7725806" y="5927932"/>
            <a:ext cx="8422" cy="332778"/>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4" name="Freeform 1006"/>
          <p:cNvSpPr/>
          <p:nvPr/>
        </p:nvSpPr>
        <p:spPr bwMode="auto">
          <a:xfrm>
            <a:off x="7733747" y="6012110"/>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35" name="Freeform 1007"/>
          <p:cNvSpPr/>
          <p:nvPr/>
        </p:nvSpPr>
        <p:spPr bwMode="auto">
          <a:xfrm>
            <a:off x="7734108" y="5964487"/>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36" name="Oval 1008"/>
          <p:cNvSpPr>
            <a:spLocks noChangeArrowheads="true"/>
          </p:cNvSpPr>
          <p:nvPr/>
        </p:nvSpPr>
        <p:spPr bwMode="auto">
          <a:xfrm>
            <a:off x="7758171" y="6245710"/>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7" name="Freeform 1009"/>
          <p:cNvSpPr/>
          <p:nvPr/>
        </p:nvSpPr>
        <p:spPr bwMode="auto">
          <a:xfrm>
            <a:off x="7732544" y="6246147"/>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38" name="AutoShape 1010"/>
          <p:cNvSpPr>
            <a:spLocks noChangeArrowheads="true"/>
          </p:cNvSpPr>
          <p:nvPr/>
        </p:nvSpPr>
        <p:spPr bwMode="auto">
          <a:xfrm>
            <a:off x="7592737" y="6255031"/>
            <a:ext cx="143898"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9" name="AutoShape 1011"/>
          <p:cNvSpPr>
            <a:spLocks noChangeArrowheads="true"/>
          </p:cNvSpPr>
          <p:nvPr/>
        </p:nvSpPr>
        <p:spPr bwMode="auto">
          <a:xfrm>
            <a:off x="7601159" y="6260710"/>
            <a:ext cx="128257" cy="11505"/>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0" name="Oval 1012"/>
          <p:cNvSpPr>
            <a:spLocks noChangeArrowheads="true"/>
          </p:cNvSpPr>
          <p:nvPr/>
        </p:nvSpPr>
        <p:spPr bwMode="auto">
          <a:xfrm>
            <a:off x="7613070" y="6212359"/>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1" name="Oval 1013"/>
          <p:cNvSpPr>
            <a:spLocks noChangeArrowheads="true"/>
          </p:cNvSpPr>
          <p:nvPr/>
        </p:nvSpPr>
        <p:spPr bwMode="auto">
          <a:xfrm>
            <a:off x="7634727" y="6212359"/>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442" name="Oval 1014"/>
          <p:cNvSpPr>
            <a:spLocks noChangeArrowheads="true"/>
          </p:cNvSpPr>
          <p:nvPr/>
        </p:nvSpPr>
        <p:spPr bwMode="auto">
          <a:xfrm>
            <a:off x="7655061" y="6212359"/>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3" name="Rectangle 1015"/>
          <p:cNvSpPr>
            <a:spLocks noChangeArrowheads="true"/>
          </p:cNvSpPr>
          <p:nvPr/>
        </p:nvSpPr>
        <p:spPr bwMode="auto">
          <a:xfrm>
            <a:off x="7704270" y="6132988"/>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4" name="Rectangle 443"/>
          <p:cNvSpPr/>
          <p:nvPr/>
        </p:nvSpPr>
        <p:spPr>
          <a:xfrm>
            <a:off x="4114776" y="1657458"/>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5" name="Group 444"/>
          <p:cNvGrpSpPr/>
          <p:nvPr/>
        </p:nvGrpSpPr>
        <p:grpSpPr>
          <a:xfrm>
            <a:off x="5255184" y="2105715"/>
            <a:ext cx="2755429" cy="4250670"/>
            <a:chOff x="7680324" y="1814171"/>
            <a:chExt cx="2755429" cy="4250670"/>
          </a:xfrm>
        </p:grpSpPr>
        <p:grpSp>
          <p:nvGrpSpPr>
            <p:cNvPr id="446" name="Group 652"/>
            <p:cNvGrpSpPr/>
            <p:nvPr/>
          </p:nvGrpSpPr>
          <p:grpSpPr bwMode="auto">
            <a:xfrm>
              <a:off x="7750224" y="1859725"/>
              <a:ext cx="415925" cy="385763"/>
              <a:chOff x="2751" y="1851"/>
              <a:chExt cx="462" cy="478"/>
            </a:xfrm>
          </p:grpSpPr>
          <p:pic>
            <p:nvPicPr>
              <p:cNvPr id="453" name="Picture 653" descr="iphone_stylized_small"/>
              <p:cNvPicPr>
                <a:picLocks noChangeAspect="true" noChangeArrowheads="true"/>
              </p:cNvPicPr>
              <p:nvPr/>
            </p:nvPicPr>
            <p:blipFill>
              <a:blip r:embed="rId27" cstate="print">
                <a:extLst>
                  <a:ext uri="{28A0092B-C50C-407E-A947-70E740481C1C}">
                    <a14:useLocalDpi xmlns:a14="http://schemas.microsoft.com/office/drawing/2010/main" val="false"/>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p:cNvPicPr>
                <a:picLocks noChangeAspect="true" noChangeArrowheads="true"/>
              </p:cNvPicPr>
              <p:nvPr/>
            </p:nvPicPr>
            <p:blipFill>
              <a:blip r:embed="rId28" cstate="print">
                <a:extLst>
                  <a:ext uri="{28A0092B-C50C-407E-A947-70E740481C1C}">
                    <a14:useLocalDpi xmlns:a14="http://schemas.microsoft.com/office/drawing/2010/main" val="false"/>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7" name="Group 590"/>
            <p:cNvGrpSpPr/>
            <p:nvPr/>
          </p:nvGrpSpPr>
          <p:grpSpPr bwMode="auto">
            <a:xfrm flipH="true">
              <a:off x="7773981" y="5281060"/>
              <a:ext cx="345630" cy="320302"/>
              <a:chOff x="2839" y="3501"/>
              <a:chExt cx="755" cy="803"/>
            </a:xfrm>
          </p:grpSpPr>
          <p:pic>
            <p:nvPicPr>
              <p:cNvPr id="451" name="Picture 591" descr="desktop_computer_stylized_medium"/>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sp>
          <p:nvSpPr>
            <p:cNvPr id="448" name="Oval 447"/>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9" name="Oval 448"/>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0" name="Oval 449"/>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5" name="Group 618"/>
          <p:cNvGrpSpPr/>
          <p:nvPr/>
        </p:nvGrpSpPr>
        <p:grpSpPr bwMode="auto">
          <a:xfrm>
            <a:off x="5580705" y="1460033"/>
            <a:ext cx="1065213" cy="965200"/>
            <a:chOff x="4047" y="420"/>
            <a:chExt cx="671" cy="608"/>
          </a:xfrm>
        </p:grpSpPr>
        <p:sp>
          <p:nvSpPr>
            <p:cNvPr id="456" name="Rectangle 227"/>
            <p:cNvSpPr>
              <a:spLocks noChangeArrowheads="true"/>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dirty="0"/>
            </a:p>
          </p:txBody>
        </p:sp>
        <p:sp>
          <p:nvSpPr>
            <p:cNvPr id="457" name="Rectangle 228"/>
            <p:cNvSpPr>
              <a:spLocks noChangeArrowheads="true"/>
            </p:cNvSpPr>
            <p:nvPr/>
          </p:nvSpPr>
          <p:spPr bwMode="auto">
            <a:xfrm>
              <a:off x="4245" y="435"/>
              <a:ext cx="435" cy="504"/>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dirty="0"/>
            </a:p>
          </p:txBody>
        </p:sp>
        <p:sp>
          <p:nvSpPr>
            <p:cNvPr id="458" name="Rectangle 229"/>
            <p:cNvSpPr>
              <a:spLocks noChangeArrowheads="true"/>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dirty="0"/>
            </a:p>
          </p:txBody>
        </p:sp>
        <p:sp>
          <p:nvSpPr>
            <p:cNvPr id="459" name="Text Box 230"/>
            <p:cNvSpPr txBox="true">
              <a:spLocks noChangeArrowheads="true"/>
            </p:cNvSpPr>
            <p:nvPr/>
          </p:nvSpPr>
          <p:spPr bwMode="auto">
            <a:xfrm>
              <a:off x="4205" y="421"/>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000" dirty="0">
                  <a:solidFill>
                    <a:schemeClr val="bg1"/>
                  </a:solidFill>
                </a:rPr>
                <a:t>application</a:t>
              </a:r>
              <a:endParaRPr lang="en-US" altLang="en-US" sz="1000" dirty="0"/>
            </a:p>
            <a:p>
              <a:pPr algn="ctr">
                <a:spcBef>
                  <a:spcPct val="0"/>
                </a:spcBef>
                <a:buClrTx/>
                <a:buSzTx/>
                <a:buFontTx/>
                <a:buNone/>
              </a:pPr>
              <a:r>
                <a:rPr lang="en-US" altLang="en-US" sz="1000" dirty="0"/>
                <a:t>transport</a:t>
              </a:r>
              <a:endParaRPr lang="en-US" altLang="en-US" sz="1000" dirty="0"/>
            </a:p>
            <a:p>
              <a:pPr algn="ctr">
                <a:spcBef>
                  <a:spcPct val="0"/>
                </a:spcBef>
                <a:buClrTx/>
                <a:buSzTx/>
                <a:buFontTx/>
                <a:buNone/>
              </a:pPr>
              <a:r>
                <a:rPr lang="en-US" altLang="en-US" sz="1000" dirty="0"/>
                <a:t>network</a:t>
              </a:r>
              <a:endParaRPr lang="en-US" altLang="en-US" sz="1000" dirty="0"/>
            </a:p>
            <a:p>
              <a:pPr algn="ctr">
                <a:spcBef>
                  <a:spcPct val="0"/>
                </a:spcBef>
                <a:buClrTx/>
                <a:buSzTx/>
                <a:buFontTx/>
                <a:buNone/>
              </a:pPr>
              <a:r>
                <a:rPr lang="en-US" altLang="en-US" sz="1000" dirty="0"/>
                <a:t>data link</a:t>
              </a:r>
              <a:endParaRPr lang="en-US" altLang="en-US" sz="1000" dirty="0"/>
            </a:p>
            <a:p>
              <a:pPr algn="ctr">
                <a:spcBef>
                  <a:spcPct val="0"/>
                </a:spcBef>
                <a:buClrTx/>
                <a:buSzTx/>
                <a:buFontTx/>
                <a:buNone/>
              </a:pPr>
              <a:r>
                <a:rPr lang="en-US" altLang="en-US" sz="1000" dirty="0"/>
                <a:t>physical</a:t>
              </a:r>
              <a:endParaRPr lang="en-US" altLang="en-US" sz="2400" dirty="0"/>
            </a:p>
          </p:txBody>
        </p:sp>
        <p:sp>
          <p:nvSpPr>
            <p:cNvPr id="460" name="Line 231"/>
            <p:cNvSpPr>
              <a:spLocks noChangeShapeType="true"/>
            </p:cNvSpPr>
            <p:nvPr/>
          </p:nvSpPr>
          <p:spPr bwMode="auto">
            <a:xfrm>
              <a:off x="4245" y="651"/>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61" name="Line 232"/>
            <p:cNvSpPr>
              <a:spLocks noChangeShapeType="true"/>
            </p:cNvSpPr>
            <p:nvPr/>
          </p:nvSpPr>
          <p:spPr bwMode="auto">
            <a:xfrm>
              <a:off x="4251" y="738"/>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62" name="Line 233"/>
            <p:cNvSpPr>
              <a:spLocks noChangeShapeType="true"/>
            </p:cNvSpPr>
            <p:nvPr/>
          </p:nvSpPr>
          <p:spPr bwMode="auto">
            <a:xfrm>
              <a:off x="4251" y="82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63" name="Freeform 917"/>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true">
              <a:gsLst>
                <a:gs pos="0">
                  <a:schemeClr val="bg1"/>
                </a:gs>
                <a:gs pos="100000">
                  <a:srgbClr val="CC000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464" name="Group 619"/>
          <p:cNvGrpSpPr/>
          <p:nvPr/>
        </p:nvGrpSpPr>
        <p:grpSpPr bwMode="auto">
          <a:xfrm>
            <a:off x="7679383" y="5035083"/>
            <a:ext cx="1050926" cy="974725"/>
            <a:chOff x="4047" y="414"/>
            <a:chExt cx="662" cy="614"/>
          </a:xfrm>
        </p:grpSpPr>
        <p:sp>
          <p:nvSpPr>
            <p:cNvPr id="465" name="Rectangle 227"/>
            <p:cNvSpPr>
              <a:spLocks noChangeArrowheads="true"/>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dirty="0"/>
            </a:p>
          </p:txBody>
        </p:sp>
        <p:sp>
          <p:nvSpPr>
            <p:cNvPr id="466" name="Rectangle 228"/>
            <p:cNvSpPr>
              <a:spLocks noChangeArrowheads="true"/>
            </p:cNvSpPr>
            <p:nvPr/>
          </p:nvSpPr>
          <p:spPr bwMode="auto">
            <a:xfrm>
              <a:off x="4245" y="435"/>
              <a:ext cx="435" cy="504"/>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dirty="0"/>
            </a:p>
          </p:txBody>
        </p:sp>
        <p:sp>
          <p:nvSpPr>
            <p:cNvPr id="467" name="Rectangle 229"/>
            <p:cNvSpPr>
              <a:spLocks noChangeArrowheads="true"/>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dirty="0"/>
            </a:p>
          </p:txBody>
        </p:sp>
        <p:sp>
          <p:nvSpPr>
            <p:cNvPr id="468" name="Text Box 230"/>
            <p:cNvSpPr txBox="true">
              <a:spLocks noChangeArrowheads="true"/>
            </p:cNvSpPr>
            <p:nvPr/>
          </p:nvSpPr>
          <p:spPr bwMode="auto">
            <a:xfrm>
              <a:off x="4196" y="414"/>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000" dirty="0">
                  <a:solidFill>
                    <a:schemeClr val="bg1"/>
                  </a:solidFill>
                </a:rPr>
                <a:t>application</a:t>
              </a:r>
              <a:endParaRPr lang="en-US" altLang="en-US" sz="1000" dirty="0"/>
            </a:p>
            <a:p>
              <a:pPr algn="ctr">
                <a:spcBef>
                  <a:spcPct val="0"/>
                </a:spcBef>
                <a:buClrTx/>
                <a:buSzTx/>
                <a:buFontTx/>
                <a:buNone/>
              </a:pPr>
              <a:r>
                <a:rPr lang="en-US" altLang="en-US" sz="1000" dirty="0"/>
                <a:t>transport</a:t>
              </a:r>
              <a:endParaRPr lang="en-US" altLang="en-US" sz="1000" dirty="0"/>
            </a:p>
            <a:p>
              <a:pPr algn="ctr">
                <a:spcBef>
                  <a:spcPct val="0"/>
                </a:spcBef>
                <a:buClrTx/>
                <a:buSzTx/>
                <a:buFontTx/>
                <a:buNone/>
              </a:pPr>
              <a:r>
                <a:rPr lang="en-US" altLang="en-US" sz="1000" dirty="0"/>
                <a:t>network</a:t>
              </a:r>
              <a:endParaRPr lang="en-US" altLang="en-US" sz="1000" dirty="0"/>
            </a:p>
            <a:p>
              <a:pPr algn="ctr">
                <a:spcBef>
                  <a:spcPct val="0"/>
                </a:spcBef>
                <a:buClrTx/>
                <a:buSzTx/>
                <a:buFontTx/>
                <a:buNone/>
              </a:pPr>
              <a:r>
                <a:rPr lang="en-US" altLang="en-US" sz="1000" dirty="0"/>
                <a:t>data link</a:t>
              </a:r>
              <a:endParaRPr lang="en-US" altLang="en-US" sz="1000" dirty="0"/>
            </a:p>
            <a:p>
              <a:pPr algn="ctr">
                <a:spcBef>
                  <a:spcPct val="0"/>
                </a:spcBef>
                <a:buClrTx/>
                <a:buSzTx/>
                <a:buFontTx/>
                <a:buNone/>
              </a:pPr>
              <a:r>
                <a:rPr lang="en-US" altLang="en-US" sz="1000" dirty="0"/>
                <a:t>physical</a:t>
              </a:r>
              <a:endParaRPr lang="en-US" altLang="en-US" sz="2400" dirty="0"/>
            </a:p>
          </p:txBody>
        </p:sp>
        <p:sp>
          <p:nvSpPr>
            <p:cNvPr id="469" name="Line 231"/>
            <p:cNvSpPr>
              <a:spLocks noChangeShapeType="true"/>
            </p:cNvSpPr>
            <p:nvPr/>
          </p:nvSpPr>
          <p:spPr bwMode="auto">
            <a:xfrm>
              <a:off x="4245" y="651"/>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70" name="Line 232"/>
            <p:cNvSpPr>
              <a:spLocks noChangeShapeType="true"/>
            </p:cNvSpPr>
            <p:nvPr/>
          </p:nvSpPr>
          <p:spPr bwMode="auto">
            <a:xfrm>
              <a:off x="4251" y="738"/>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71" name="Line 233"/>
            <p:cNvSpPr>
              <a:spLocks noChangeShapeType="true"/>
            </p:cNvSpPr>
            <p:nvPr/>
          </p:nvSpPr>
          <p:spPr bwMode="auto">
            <a:xfrm>
              <a:off x="4251" y="82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72" name="Freeform 917"/>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true">
              <a:gsLst>
                <a:gs pos="0">
                  <a:schemeClr val="bg1"/>
                </a:gs>
                <a:gs pos="100000">
                  <a:srgbClr val="CC000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473" name="Group 628"/>
          <p:cNvGrpSpPr/>
          <p:nvPr/>
        </p:nvGrpSpPr>
        <p:grpSpPr bwMode="auto">
          <a:xfrm>
            <a:off x="5537846" y="4666101"/>
            <a:ext cx="1060451" cy="965200"/>
            <a:chOff x="4047" y="420"/>
            <a:chExt cx="668" cy="608"/>
          </a:xfrm>
        </p:grpSpPr>
        <p:sp>
          <p:nvSpPr>
            <p:cNvPr id="474" name="Rectangle 227"/>
            <p:cNvSpPr>
              <a:spLocks noChangeArrowheads="true"/>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dirty="0"/>
            </a:p>
          </p:txBody>
        </p:sp>
        <p:sp>
          <p:nvSpPr>
            <p:cNvPr id="475" name="Rectangle 228"/>
            <p:cNvSpPr>
              <a:spLocks noChangeArrowheads="true"/>
            </p:cNvSpPr>
            <p:nvPr/>
          </p:nvSpPr>
          <p:spPr bwMode="auto">
            <a:xfrm>
              <a:off x="4245" y="435"/>
              <a:ext cx="435" cy="504"/>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dirty="0"/>
            </a:p>
          </p:txBody>
        </p:sp>
        <p:sp>
          <p:nvSpPr>
            <p:cNvPr id="476" name="Rectangle 229"/>
            <p:cNvSpPr>
              <a:spLocks noChangeArrowheads="true"/>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dirty="0"/>
            </a:p>
          </p:txBody>
        </p:sp>
        <p:sp>
          <p:nvSpPr>
            <p:cNvPr id="477" name="Text Box 230"/>
            <p:cNvSpPr txBox="true">
              <a:spLocks noChangeArrowheads="true"/>
            </p:cNvSpPr>
            <p:nvPr/>
          </p:nvSpPr>
          <p:spPr bwMode="auto">
            <a:xfrm>
              <a:off x="4202" y="423"/>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000" dirty="0">
                  <a:solidFill>
                    <a:schemeClr val="bg1"/>
                  </a:solidFill>
                </a:rPr>
                <a:t>application</a:t>
              </a:r>
              <a:endParaRPr lang="en-US" altLang="en-US" sz="1000" dirty="0"/>
            </a:p>
            <a:p>
              <a:pPr algn="ctr">
                <a:spcBef>
                  <a:spcPct val="0"/>
                </a:spcBef>
                <a:buClrTx/>
                <a:buSzTx/>
                <a:buFontTx/>
                <a:buNone/>
              </a:pPr>
              <a:r>
                <a:rPr lang="en-US" altLang="en-US" sz="1000" dirty="0"/>
                <a:t>transport</a:t>
              </a:r>
              <a:endParaRPr lang="en-US" altLang="en-US" sz="1000" dirty="0"/>
            </a:p>
            <a:p>
              <a:pPr algn="ctr">
                <a:spcBef>
                  <a:spcPct val="0"/>
                </a:spcBef>
                <a:buClrTx/>
                <a:buSzTx/>
                <a:buFontTx/>
                <a:buNone/>
              </a:pPr>
              <a:r>
                <a:rPr lang="en-US" altLang="en-US" sz="1000" dirty="0"/>
                <a:t>network</a:t>
              </a:r>
              <a:endParaRPr lang="en-US" altLang="en-US" sz="1000" dirty="0"/>
            </a:p>
            <a:p>
              <a:pPr algn="ctr">
                <a:spcBef>
                  <a:spcPct val="0"/>
                </a:spcBef>
                <a:buClrTx/>
                <a:buSzTx/>
                <a:buFontTx/>
                <a:buNone/>
              </a:pPr>
              <a:r>
                <a:rPr lang="en-US" altLang="en-US" sz="1000" dirty="0"/>
                <a:t>data link</a:t>
              </a:r>
              <a:endParaRPr lang="en-US" altLang="en-US" sz="1000" dirty="0"/>
            </a:p>
            <a:p>
              <a:pPr algn="ctr">
                <a:spcBef>
                  <a:spcPct val="0"/>
                </a:spcBef>
                <a:buClrTx/>
                <a:buSzTx/>
                <a:buFontTx/>
                <a:buNone/>
              </a:pPr>
              <a:r>
                <a:rPr lang="en-US" altLang="en-US" sz="1000" dirty="0"/>
                <a:t>physical</a:t>
              </a:r>
              <a:endParaRPr lang="en-US" altLang="en-US" sz="2400" dirty="0"/>
            </a:p>
          </p:txBody>
        </p:sp>
        <p:sp>
          <p:nvSpPr>
            <p:cNvPr id="478" name="Line 231"/>
            <p:cNvSpPr>
              <a:spLocks noChangeShapeType="true"/>
            </p:cNvSpPr>
            <p:nvPr/>
          </p:nvSpPr>
          <p:spPr bwMode="auto">
            <a:xfrm>
              <a:off x="4245" y="651"/>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79" name="Line 232"/>
            <p:cNvSpPr>
              <a:spLocks noChangeShapeType="true"/>
            </p:cNvSpPr>
            <p:nvPr/>
          </p:nvSpPr>
          <p:spPr bwMode="auto">
            <a:xfrm>
              <a:off x="4251" y="738"/>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80" name="Line 233"/>
            <p:cNvSpPr>
              <a:spLocks noChangeShapeType="true"/>
            </p:cNvSpPr>
            <p:nvPr/>
          </p:nvSpPr>
          <p:spPr bwMode="auto">
            <a:xfrm>
              <a:off x="4251" y="825"/>
              <a:ext cx="435" cy="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81" name="Freeform 917"/>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true">
              <a:gsLst>
                <a:gs pos="0">
                  <a:schemeClr val="bg1"/>
                </a:gs>
                <a:gs pos="100000">
                  <a:srgbClr val="CC000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482" name="Line 913"/>
          <p:cNvSpPr>
            <a:spLocks noChangeShapeType="true"/>
          </p:cNvSpPr>
          <p:nvPr/>
        </p:nvSpPr>
        <p:spPr bwMode="auto">
          <a:xfrm>
            <a:off x="6572890" y="4742983"/>
            <a:ext cx="1290637" cy="541337"/>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83" name="Line 911"/>
          <p:cNvSpPr>
            <a:spLocks noChangeShapeType="true"/>
          </p:cNvSpPr>
          <p:nvPr/>
        </p:nvSpPr>
        <p:spPr bwMode="auto">
          <a:xfrm>
            <a:off x="6668140" y="1617195"/>
            <a:ext cx="1700212" cy="33861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84" name="Content Placeholder 3"/>
          <p:cNvSpPr txBox="true"/>
          <p:nvPr/>
        </p:nvSpPr>
        <p:spPr>
          <a:xfrm>
            <a:off x="142488" y="1625630"/>
            <a:ext cx="4319838"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3970" indent="0" algn="just">
              <a:buClr>
                <a:schemeClr val="accent2">
                  <a:lumMod val="75000"/>
                </a:schemeClr>
              </a:buClr>
              <a:buNone/>
            </a:pPr>
            <a:r>
              <a:rPr lang="en-US" altLang="en-US" sz="2400" dirty="0">
                <a:solidFill>
                  <a:srgbClr val="C00000"/>
                </a:solidFill>
                <a:ea typeface="MS PGothic" panose="020B0600070205080204" pitchFamily="34" charset="-128"/>
              </a:rPr>
              <a:t>write programs that:</a:t>
            </a:r>
            <a:endParaRPr lang="en-US" altLang="en-US" sz="2400" dirty="0">
              <a:solidFill>
                <a:srgbClr val="C00000"/>
              </a:solidFill>
              <a:ea typeface="MS PGothic" panose="020B0600070205080204" pitchFamily="34" charset="-128"/>
            </a:endParaRPr>
          </a:p>
          <a:p>
            <a:pPr marL="346075" indent="-231775" algn="just">
              <a:buClr>
                <a:schemeClr val="accent2">
                  <a:lumMod val="75000"/>
                </a:schemeClr>
              </a:buClr>
            </a:pPr>
            <a:r>
              <a:rPr lang="en-US" altLang="en-US" sz="2200" dirty="0">
                <a:ea typeface="MS PGothic" panose="020B0600070205080204" pitchFamily="34" charset="-128"/>
              </a:rPr>
              <a:t>run on (different) end systems</a:t>
            </a:r>
            <a:endParaRPr lang="en-US" altLang="en-US" sz="2200" dirty="0">
              <a:ea typeface="MS PGothic" panose="020B0600070205080204" pitchFamily="34" charset="-128"/>
            </a:endParaRPr>
          </a:p>
          <a:p>
            <a:pPr marL="346075" indent="-231775" algn="just">
              <a:buClr>
                <a:schemeClr val="accent2">
                  <a:lumMod val="75000"/>
                </a:schemeClr>
              </a:buClr>
            </a:pPr>
            <a:r>
              <a:rPr lang="en-US" altLang="en-US" sz="2200" dirty="0">
                <a:ea typeface="MS PGothic" panose="020B0600070205080204" pitchFamily="34" charset="-128"/>
              </a:rPr>
              <a:t>communicate over network</a:t>
            </a:r>
            <a:endParaRPr lang="en-US" altLang="en-US" sz="2200" dirty="0">
              <a:ea typeface="MS PGothic" panose="020B0600070205080204" pitchFamily="34" charset="-128"/>
            </a:endParaRPr>
          </a:p>
          <a:p>
            <a:pPr marL="346075" indent="-231775" algn="just">
              <a:buClr>
                <a:schemeClr val="accent2">
                  <a:lumMod val="75000"/>
                </a:schemeClr>
              </a:buClr>
            </a:pPr>
            <a:r>
              <a:rPr lang="en-US" altLang="en-US" sz="2200" dirty="0">
                <a:ea typeface="MS PGothic" panose="020B0600070205080204" pitchFamily="34" charset="-128"/>
              </a:rPr>
              <a:t>e.g., web server software communicates with browser software</a:t>
            </a:r>
            <a:endParaRPr lang="en-US" altLang="en-US" sz="2200" dirty="0">
              <a:ea typeface="MS PGothic" panose="020B0600070205080204" pitchFamily="34" charset="-128"/>
            </a:endParaRPr>
          </a:p>
          <a:p>
            <a:pPr marL="13970" indent="0" algn="just">
              <a:buClr>
                <a:schemeClr val="accent2">
                  <a:lumMod val="75000"/>
                </a:schemeClr>
              </a:buClr>
              <a:buNone/>
            </a:pPr>
            <a:r>
              <a:rPr lang="en-US" altLang="en-US" sz="2400" dirty="0">
                <a:solidFill>
                  <a:srgbClr val="C00000"/>
                </a:solidFill>
                <a:ea typeface="MS PGothic" panose="020B0600070205080204" pitchFamily="34" charset="-128"/>
              </a:rPr>
              <a:t>no need to write software for </a:t>
            </a:r>
            <a:r>
              <a:rPr lang="en-US" altLang="en-US" sz="2400" dirty="0" smtClean="0">
                <a:solidFill>
                  <a:srgbClr val="C00000"/>
                </a:solidFill>
                <a:ea typeface="MS PGothic" panose="020B0600070205080204" pitchFamily="34" charset="-128"/>
              </a:rPr>
              <a:t>network–core </a:t>
            </a:r>
            <a:r>
              <a:rPr lang="en-US" altLang="en-US" sz="2400" dirty="0">
                <a:solidFill>
                  <a:srgbClr val="C00000"/>
                </a:solidFill>
                <a:ea typeface="MS PGothic" panose="020B0600070205080204" pitchFamily="34" charset="-128"/>
              </a:rPr>
              <a:t>devices</a:t>
            </a:r>
            <a:endParaRPr lang="en-US" altLang="en-US" sz="2400" dirty="0">
              <a:solidFill>
                <a:srgbClr val="C00000"/>
              </a:solidFill>
              <a:ea typeface="MS PGothic" panose="020B0600070205080204" pitchFamily="34" charset="-128"/>
            </a:endParaRPr>
          </a:p>
          <a:p>
            <a:pPr marL="346075" indent="-231775" algn="just">
              <a:buClr>
                <a:schemeClr val="accent2">
                  <a:lumMod val="75000"/>
                </a:schemeClr>
              </a:buClr>
            </a:pPr>
            <a:r>
              <a:rPr lang="en-US" altLang="en-US" sz="2200" dirty="0" smtClean="0">
                <a:ea typeface="MS PGothic" panose="020B0600070205080204" pitchFamily="34" charset="-128"/>
              </a:rPr>
              <a:t>network–core </a:t>
            </a:r>
            <a:r>
              <a:rPr lang="en-US" altLang="en-US" sz="2200" dirty="0">
                <a:ea typeface="MS PGothic" panose="020B0600070205080204" pitchFamily="34" charset="-128"/>
              </a:rPr>
              <a:t>devices do not run user applications </a:t>
            </a:r>
            <a:endParaRPr lang="en-US" altLang="en-US" sz="2200" dirty="0">
              <a:ea typeface="MS PGothic" panose="020B0600070205080204" pitchFamily="34" charset="-128"/>
            </a:endParaRPr>
          </a:p>
          <a:p>
            <a:pPr marL="346075" indent="-231775" algn="just">
              <a:buClr>
                <a:schemeClr val="accent2">
                  <a:lumMod val="75000"/>
                </a:schemeClr>
              </a:buClr>
            </a:pPr>
            <a:r>
              <a:rPr lang="en-US" altLang="en-US" sz="2200" dirty="0">
                <a:ea typeface="MS PGothic" panose="020B0600070205080204" pitchFamily="34" charset="-128"/>
              </a:rPr>
              <a:t>applications on end systems  allows for rapid app development, propagation</a:t>
            </a:r>
            <a:endParaRPr lang="en-US" altLang="en-US" sz="2200" dirty="0">
              <a:ea typeface="MS PGothic" panose="020B0600070205080204" pitchFamily="34" charset="-128"/>
            </a:endParaRPr>
          </a:p>
          <a:p>
            <a:pPr algn="just">
              <a:buClr>
                <a:schemeClr val="accent2">
                  <a:lumMod val="75000"/>
                </a:schemeClr>
              </a:buClr>
            </a:pPr>
            <a:endParaRPr lang="en-US" dirty="0"/>
          </a:p>
        </p:txBody>
      </p:sp>
      <p:grpSp>
        <p:nvGrpSpPr>
          <p:cNvPr id="485" name="Group 950"/>
          <p:cNvGrpSpPr/>
          <p:nvPr/>
        </p:nvGrpSpPr>
        <p:grpSpPr bwMode="auto">
          <a:xfrm>
            <a:off x="7577368" y="5907944"/>
            <a:ext cx="214974" cy="403920"/>
            <a:chOff x="4140" y="429"/>
            <a:chExt cx="1425" cy="2396"/>
          </a:xfrm>
        </p:grpSpPr>
        <p:sp>
          <p:nvSpPr>
            <p:cNvPr id="486"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7"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88"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9"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0"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491" name="Group 956"/>
            <p:cNvGrpSpPr/>
            <p:nvPr/>
          </p:nvGrpSpPr>
          <p:grpSpPr bwMode="auto">
            <a:xfrm>
              <a:off x="4749" y="668"/>
              <a:ext cx="581" cy="145"/>
              <a:chOff x="614" y="2568"/>
              <a:chExt cx="725" cy="139"/>
            </a:xfrm>
          </p:grpSpPr>
          <p:sp>
            <p:nvSpPr>
              <p:cNvPr id="516"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17"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92"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493" name="Group 960"/>
            <p:cNvGrpSpPr/>
            <p:nvPr/>
          </p:nvGrpSpPr>
          <p:grpSpPr bwMode="auto">
            <a:xfrm>
              <a:off x="4747" y="994"/>
              <a:ext cx="581" cy="134"/>
              <a:chOff x="614" y="2568"/>
              <a:chExt cx="725" cy="139"/>
            </a:xfrm>
          </p:grpSpPr>
          <p:sp>
            <p:nvSpPr>
              <p:cNvPr id="514"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15"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94"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95"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496" name="Group 965"/>
            <p:cNvGrpSpPr/>
            <p:nvPr/>
          </p:nvGrpSpPr>
          <p:grpSpPr bwMode="auto">
            <a:xfrm>
              <a:off x="4735" y="1627"/>
              <a:ext cx="582" cy="151"/>
              <a:chOff x="614" y="2568"/>
              <a:chExt cx="725" cy="139"/>
            </a:xfrm>
          </p:grpSpPr>
          <p:sp>
            <p:nvSpPr>
              <p:cNvPr id="512"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13"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97"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498" name="Group 969"/>
            <p:cNvGrpSpPr/>
            <p:nvPr/>
          </p:nvGrpSpPr>
          <p:grpSpPr bwMode="auto">
            <a:xfrm>
              <a:off x="4739" y="1327"/>
              <a:ext cx="582" cy="139"/>
              <a:chOff x="614" y="2568"/>
              <a:chExt cx="725" cy="139"/>
            </a:xfrm>
          </p:grpSpPr>
          <p:sp>
            <p:nvSpPr>
              <p:cNvPr id="510"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11"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99"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00"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501"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502"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03"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504"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05"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06"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07"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508"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09"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dissolve">
                                      <p:cBhvr>
                                        <p:cTn id="7" dur="500"/>
                                        <p:tgtEl>
                                          <p:spTgt spid="4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5"/>
                                        </p:tgtEl>
                                        <p:attrNameLst>
                                          <p:attrName>style.visibility</p:attrName>
                                        </p:attrNameLst>
                                      </p:cBhvr>
                                      <p:to>
                                        <p:strVal val="visible"/>
                                      </p:to>
                                    </p:set>
                                    <p:animEffect transition="in" filter="dissolve">
                                      <p:cBhvr>
                                        <p:cTn id="12" dur="500"/>
                                        <p:tgtEl>
                                          <p:spTgt spid="455"/>
                                        </p:tgtEl>
                                      </p:cBhvr>
                                    </p:animEffect>
                                  </p:childTnLst>
                                </p:cTn>
                              </p:par>
                              <p:par>
                                <p:cTn id="13" presetID="9" presetClass="entr" presetSubtype="0" fill="hold" nodeType="withEffect">
                                  <p:stCondLst>
                                    <p:cond delay="0"/>
                                  </p:stCondLst>
                                  <p:childTnLst>
                                    <p:set>
                                      <p:cBhvr>
                                        <p:cTn id="14" dur="1" fill="hold">
                                          <p:stCondLst>
                                            <p:cond delay="0"/>
                                          </p:stCondLst>
                                        </p:cTn>
                                        <p:tgtEl>
                                          <p:spTgt spid="464"/>
                                        </p:tgtEl>
                                        <p:attrNameLst>
                                          <p:attrName>style.visibility</p:attrName>
                                        </p:attrNameLst>
                                      </p:cBhvr>
                                      <p:to>
                                        <p:strVal val="visible"/>
                                      </p:to>
                                    </p:set>
                                    <p:animEffect transition="in" filter="dissolve">
                                      <p:cBhvr>
                                        <p:cTn id="15" dur="500"/>
                                        <p:tgtEl>
                                          <p:spTgt spid="464"/>
                                        </p:tgtEl>
                                      </p:cBhvr>
                                    </p:animEffect>
                                  </p:childTnLst>
                                </p:cTn>
                              </p:par>
                              <p:par>
                                <p:cTn id="16" presetID="9" presetClass="entr" presetSubtype="0" fill="hold" nodeType="withEffect">
                                  <p:stCondLst>
                                    <p:cond delay="0"/>
                                  </p:stCondLst>
                                  <p:childTnLst>
                                    <p:set>
                                      <p:cBhvr>
                                        <p:cTn id="17" dur="1" fill="hold">
                                          <p:stCondLst>
                                            <p:cond delay="0"/>
                                          </p:stCondLst>
                                        </p:cTn>
                                        <p:tgtEl>
                                          <p:spTgt spid="473"/>
                                        </p:tgtEl>
                                        <p:attrNameLst>
                                          <p:attrName>style.visibility</p:attrName>
                                        </p:attrNameLst>
                                      </p:cBhvr>
                                      <p:to>
                                        <p:strVal val="visible"/>
                                      </p:to>
                                    </p:set>
                                    <p:animEffect transition="in" filter="dissolve">
                                      <p:cBhvr>
                                        <p:cTn id="18" dur="500"/>
                                        <p:tgtEl>
                                          <p:spTgt spid="47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3"/>
                                        </p:tgtEl>
                                        <p:attrNameLst>
                                          <p:attrName>style.visibility</p:attrName>
                                        </p:attrNameLst>
                                      </p:cBhvr>
                                      <p:to>
                                        <p:strVal val="visible"/>
                                      </p:to>
                                    </p:set>
                                    <p:animEffect transition="in" filter="dissolve">
                                      <p:cBhvr>
                                        <p:cTn id="23" dur="500"/>
                                        <p:tgtEl>
                                          <p:spTgt spid="48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82"/>
                                        </p:tgtEl>
                                        <p:attrNameLst>
                                          <p:attrName>style.visibility</p:attrName>
                                        </p:attrNameLst>
                                      </p:cBhvr>
                                      <p:to>
                                        <p:strVal val="visible"/>
                                      </p:to>
                                    </p:set>
                                    <p:animEffect transition="in" filter="dissolve">
                                      <p:cBhvr>
                                        <p:cTn id="26"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true"/>
      <p:bldP spid="482" grpId="0" animBg="true"/>
      <p:bldP spid="483" grpId="0" animBg="true"/>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Caching example: install a web cache</a:t>
            </a:r>
            <a:endParaRPr lang="en-IN" sz="2400" b="1" dirty="0">
              <a:solidFill>
                <a:schemeClr val="accent2">
                  <a:lumMod val="75000"/>
                </a:schemeClr>
              </a:solidFill>
            </a:endParaRPr>
          </a:p>
        </p:txBody>
      </p:sp>
      <p:sp>
        <p:nvSpPr>
          <p:cNvPr id="9" name="Rectangle 4"/>
          <p:cNvSpPr>
            <a:spLocks noChangeArrowheads="true"/>
          </p:cNvSpPr>
          <p:nvPr/>
        </p:nvSpPr>
        <p:spPr bwMode="auto">
          <a:xfrm>
            <a:off x="596348" y="4718479"/>
            <a:ext cx="5414450" cy="1798594"/>
          </a:xfrm>
          <a:prstGeom prst="rect">
            <a:avLst/>
          </a:prstGeom>
          <a:noFill/>
          <a:ln>
            <a:noFill/>
          </a:ln>
        </p:spPr>
        <p:txBody>
          <a:bodyPr/>
          <a:lstStyle/>
          <a:p>
            <a:pPr marL="342900" indent="-342900" algn="just" eaLnBrk="0" fontAlgn="base" hangingPunct="0">
              <a:lnSpc>
                <a:spcPct val="85000"/>
              </a:lnSpc>
              <a:spcBef>
                <a:spcPct val="45000"/>
              </a:spcBef>
              <a:spcAft>
                <a:spcPct val="0"/>
              </a:spcAft>
              <a:buClr>
                <a:schemeClr val="accent2">
                  <a:lumMod val="75000"/>
                </a:schemeClr>
              </a:buClr>
              <a:buSzPct val="65000"/>
              <a:buFont typeface="Wingdings" charset="0"/>
              <a:buNone/>
              <a:defRPr/>
            </a:pPr>
            <a:r>
              <a:rPr lang="en-US" sz="2400" i="1" dirty="0">
                <a:solidFill>
                  <a:srgbClr val="CC0000"/>
                </a:solidFill>
                <a:latin typeface="Calibri" panose="020F0502020204030204" pitchFamily="34" charset="0"/>
                <a:ea typeface="MS PGothic" charset="0"/>
                <a:cs typeface="Calibri" panose="020F0502020204030204" pitchFamily="34" charset="0"/>
              </a:rPr>
              <a:t>Performance:</a:t>
            </a:r>
            <a:endParaRPr lang="en-US" sz="2400" i="1" dirty="0">
              <a:solidFill>
                <a:srgbClr val="CC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ct val="200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LAN utilization: .</a:t>
            </a:r>
            <a:r>
              <a:rPr lang="en-US" sz="2400" dirty="0">
                <a:solidFill>
                  <a:srgbClr val="C00000"/>
                </a:solidFill>
                <a:latin typeface="Calibri" panose="020F0502020204030204" pitchFamily="34" charset="0"/>
                <a:ea typeface="MS PGothic" charset="0"/>
                <a:cs typeface="Calibri" panose="020F0502020204030204" pitchFamily="34" charset="0"/>
              </a:rPr>
              <a:t>?</a:t>
            </a:r>
            <a:endParaRPr lang="en-US" sz="2400" dirty="0">
              <a:solidFill>
                <a:srgbClr val="C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ct val="200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access link utilization = </a:t>
            </a:r>
            <a:r>
              <a:rPr lang="en-US" sz="2400" dirty="0">
                <a:solidFill>
                  <a:srgbClr val="C00000"/>
                </a:solidFill>
                <a:latin typeface="Calibri" panose="020F0502020204030204" pitchFamily="34" charset="0"/>
                <a:ea typeface="MS PGothic" charset="0"/>
                <a:cs typeface="Calibri" panose="020F0502020204030204" pitchFamily="34" charset="0"/>
              </a:rPr>
              <a:t>?</a:t>
            </a:r>
            <a:endParaRPr lang="en-US" sz="2400" dirty="0">
              <a:solidFill>
                <a:srgbClr val="C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ct val="200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average end-end delay  = </a:t>
            </a:r>
            <a:r>
              <a:rPr lang="en-US" sz="2400" dirty="0">
                <a:solidFill>
                  <a:srgbClr val="C00000"/>
                </a:solidFill>
                <a:latin typeface="Calibri" panose="020F0502020204030204" pitchFamily="34" charset="0"/>
                <a:ea typeface="MS PGothic" charset="0"/>
                <a:cs typeface="Calibri" panose="020F0502020204030204" pitchFamily="34" charset="0"/>
              </a:rPr>
              <a:t>?</a:t>
            </a:r>
            <a:r>
              <a:rPr lang="en-US" sz="2400" dirty="0">
                <a:solidFill>
                  <a:srgbClr val="000000"/>
                </a:solidFill>
                <a:latin typeface="Calibri" panose="020F0502020204030204" pitchFamily="34" charset="0"/>
                <a:ea typeface="MS PGothic" charset="0"/>
                <a:cs typeface="Calibri" panose="020F0502020204030204" pitchFamily="34" charset="0"/>
              </a:rPr>
              <a:t> </a:t>
            </a:r>
            <a:endParaRPr lang="en-US" sz="2400" dirty="0">
              <a:solidFill>
                <a:srgbClr val="000000"/>
              </a:solidFill>
              <a:latin typeface="Calibri" panose="020F0502020204030204" pitchFamily="34" charset="0"/>
              <a:ea typeface="MS PGothic" charset="0"/>
              <a:cs typeface="Calibri" panose="020F0502020204030204" pitchFamily="34" charset="0"/>
            </a:endParaRPr>
          </a:p>
        </p:txBody>
      </p:sp>
      <p:sp>
        <p:nvSpPr>
          <p:cNvPr id="11" name="Line 2"/>
          <p:cNvSpPr>
            <a:spLocks noChangeShapeType="true"/>
          </p:cNvSpPr>
          <p:nvPr/>
        </p:nvSpPr>
        <p:spPr bwMode="auto">
          <a:xfrm>
            <a:off x="6538860" y="2686663"/>
            <a:ext cx="285750" cy="11430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 name="Text Box 50"/>
          <p:cNvSpPr txBox="true">
            <a:spLocks noChangeArrowheads="true"/>
          </p:cNvSpPr>
          <p:nvPr/>
        </p:nvSpPr>
        <p:spPr bwMode="auto">
          <a:xfrm>
            <a:off x="8967735" y="210087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origin</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servers</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 name="Line 51"/>
          <p:cNvSpPr>
            <a:spLocks noChangeShapeType="true"/>
          </p:cNvSpPr>
          <p:nvPr/>
        </p:nvSpPr>
        <p:spPr bwMode="auto">
          <a:xfrm>
            <a:off x="7348485" y="2305663"/>
            <a:ext cx="66675" cy="2762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 name="Line 52"/>
          <p:cNvSpPr>
            <a:spLocks noChangeShapeType="true"/>
          </p:cNvSpPr>
          <p:nvPr/>
        </p:nvSpPr>
        <p:spPr bwMode="auto">
          <a:xfrm flipH="true">
            <a:off x="7977135" y="2343763"/>
            <a:ext cx="9525" cy="2381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 name="Line 53"/>
          <p:cNvSpPr>
            <a:spLocks noChangeShapeType="true"/>
          </p:cNvSpPr>
          <p:nvPr/>
        </p:nvSpPr>
        <p:spPr bwMode="auto">
          <a:xfrm flipH="true">
            <a:off x="8434335" y="2505688"/>
            <a:ext cx="133350" cy="20955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 name="Line 54"/>
          <p:cNvSpPr>
            <a:spLocks noChangeShapeType="true"/>
          </p:cNvSpPr>
          <p:nvPr/>
        </p:nvSpPr>
        <p:spPr bwMode="auto">
          <a:xfrm flipH="true" flipV="true">
            <a:off x="8596260" y="3267688"/>
            <a:ext cx="247650" cy="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 name="Freeform 55"/>
          <p:cNvSpPr/>
          <p:nvPr/>
        </p:nvSpPr>
        <p:spPr bwMode="auto">
          <a:xfrm>
            <a:off x="6613472" y="230984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9" name="Text Box 70"/>
          <p:cNvSpPr txBox="true">
            <a:spLocks noChangeArrowheads="true"/>
          </p:cNvSpPr>
          <p:nvPr/>
        </p:nvSpPr>
        <p:spPr bwMode="auto">
          <a:xfrm>
            <a:off x="7329435" y="263110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public</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 Internet</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0" name="Freeform 71"/>
          <p:cNvSpPr/>
          <p:nvPr/>
        </p:nvSpPr>
        <p:spPr bwMode="auto">
          <a:xfrm>
            <a:off x="6218411" y="471299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21" name="Line 77"/>
          <p:cNvSpPr>
            <a:spLocks noChangeShapeType="true"/>
          </p:cNvSpPr>
          <p:nvPr/>
        </p:nvSpPr>
        <p:spPr bwMode="auto">
          <a:xfrm flipH="true">
            <a:off x="6653160" y="4979013"/>
            <a:ext cx="855662" cy="4318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 name="Line 78"/>
          <p:cNvSpPr>
            <a:spLocks noChangeShapeType="true"/>
          </p:cNvSpPr>
          <p:nvPr/>
        </p:nvSpPr>
        <p:spPr bwMode="auto">
          <a:xfrm flipH="true">
            <a:off x="7162747" y="5026638"/>
            <a:ext cx="563563" cy="3937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 name="Line 79"/>
          <p:cNvSpPr>
            <a:spLocks noChangeShapeType="true"/>
          </p:cNvSpPr>
          <p:nvPr/>
        </p:nvSpPr>
        <p:spPr bwMode="auto">
          <a:xfrm flipH="true">
            <a:off x="7700910" y="5032988"/>
            <a:ext cx="149225" cy="38258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 name="Line 95"/>
          <p:cNvSpPr>
            <a:spLocks noChangeShapeType="true"/>
          </p:cNvSpPr>
          <p:nvPr/>
        </p:nvSpPr>
        <p:spPr bwMode="auto">
          <a:xfrm>
            <a:off x="7862835" y="3743938"/>
            <a:ext cx="0" cy="106203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5" name="Text Box 97"/>
          <p:cNvSpPr txBox="true">
            <a:spLocks noChangeArrowheads="true"/>
          </p:cNvSpPr>
          <p:nvPr/>
        </p:nvSpPr>
        <p:spPr bwMode="auto">
          <a:xfrm>
            <a:off x="6230885" y="455673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institutional</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network</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6" name="Text Box 98"/>
          <p:cNvSpPr txBox="true">
            <a:spLocks noChangeArrowheads="true"/>
          </p:cNvSpPr>
          <p:nvPr/>
        </p:nvSpPr>
        <p:spPr bwMode="auto">
          <a:xfrm>
            <a:off x="8239072" y="493773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1 Gbps LAN</a:t>
            </a:r>
            <a:endParaRPr kumimoji="0" lang="en-US" altLang="en-US" sz="2400" b="0" i="0" u="none" strike="noStrike" kern="0" cap="none" spc="0" normalizeH="0" baseline="0" noProof="0" dirty="0">
              <a:ln>
                <a:noFill/>
              </a:ln>
              <a:solidFill>
                <a:srgbClr val="3333CC"/>
              </a:solidFill>
              <a:effectLst/>
              <a:uLnTx/>
              <a:uFillTx/>
              <a:latin typeface="Arial" panose="02080604020202020204" pitchFamily="34" charset="0"/>
              <a:ea typeface="MS PGothic" panose="020B0600070205080204" pitchFamily="34" charset="-128"/>
            </a:endParaRPr>
          </a:p>
        </p:txBody>
      </p:sp>
      <p:sp>
        <p:nvSpPr>
          <p:cNvPr id="27" name="Text Box 99"/>
          <p:cNvSpPr txBox="true">
            <a:spLocks noChangeArrowheads="true"/>
          </p:cNvSpPr>
          <p:nvPr/>
        </p:nvSpPr>
        <p:spPr bwMode="auto">
          <a:xfrm>
            <a:off x="7864422" y="393285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1.54 Mbps </a:t>
            </a:r>
            <a:endPar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access link</a:t>
            </a:r>
            <a:endParaRPr kumimoji="0" lang="en-US" altLang="en-US" sz="2400" b="0" i="0" u="none" strike="noStrike" kern="0" cap="none" spc="0" normalizeH="0" baseline="0" noProof="0" dirty="0">
              <a:ln>
                <a:noFill/>
              </a:ln>
              <a:solidFill>
                <a:srgbClr val="3333CC"/>
              </a:solidFill>
              <a:effectLst/>
              <a:uLnTx/>
              <a:uFillTx/>
              <a:latin typeface="Arial" panose="02080604020202020204" pitchFamily="34" charset="0"/>
              <a:ea typeface="MS PGothic" panose="020B0600070205080204" pitchFamily="34" charset="-128"/>
            </a:endParaRPr>
          </a:p>
        </p:txBody>
      </p:sp>
      <p:grpSp>
        <p:nvGrpSpPr>
          <p:cNvPr id="28" name="Group 139"/>
          <p:cNvGrpSpPr/>
          <p:nvPr/>
        </p:nvGrpSpPr>
        <p:grpSpPr bwMode="auto">
          <a:xfrm>
            <a:off x="6191197" y="2234226"/>
            <a:ext cx="377825" cy="576262"/>
            <a:chOff x="4140" y="429"/>
            <a:chExt cx="1425" cy="2396"/>
          </a:xfrm>
        </p:grpSpPr>
        <p:sp>
          <p:nvSpPr>
            <p:cNvPr id="29" name="Freeform 140"/>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0" name="Rectangle 141"/>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1" name="Freeform 142"/>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Freeform 143"/>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3" name="Rectangle 144"/>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4" name="Group 145"/>
            <p:cNvGrpSpPr/>
            <p:nvPr/>
          </p:nvGrpSpPr>
          <p:grpSpPr bwMode="auto">
            <a:xfrm>
              <a:off x="4749" y="668"/>
              <a:ext cx="581" cy="145"/>
              <a:chOff x="614" y="2568"/>
              <a:chExt cx="725" cy="139"/>
            </a:xfrm>
          </p:grpSpPr>
          <p:sp>
            <p:nvSpPr>
              <p:cNvPr id="59" name="AutoShape 146"/>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0" name="AutoShape 147"/>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5" name="Rectangle 148"/>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6" name="Group 149"/>
            <p:cNvGrpSpPr/>
            <p:nvPr/>
          </p:nvGrpSpPr>
          <p:grpSpPr bwMode="auto">
            <a:xfrm>
              <a:off x="4747" y="994"/>
              <a:ext cx="581" cy="134"/>
              <a:chOff x="614" y="2568"/>
              <a:chExt cx="725" cy="139"/>
            </a:xfrm>
          </p:grpSpPr>
          <p:sp>
            <p:nvSpPr>
              <p:cNvPr id="57" name="AutoShape 150"/>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8" name="AutoShape 151"/>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7" name="Rectangle 152"/>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8" name="Rectangle 153"/>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9" name="Group 154"/>
            <p:cNvGrpSpPr/>
            <p:nvPr/>
          </p:nvGrpSpPr>
          <p:grpSpPr bwMode="auto">
            <a:xfrm>
              <a:off x="4735" y="1627"/>
              <a:ext cx="582" cy="151"/>
              <a:chOff x="614" y="2568"/>
              <a:chExt cx="725" cy="139"/>
            </a:xfrm>
          </p:grpSpPr>
          <p:sp>
            <p:nvSpPr>
              <p:cNvPr id="55" name="AutoShape 155"/>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6" name="AutoShape 156"/>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0" name="Freeform 157"/>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1" name="Group 158"/>
            <p:cNvGrpSpPr/>
            <p:nvPr/>
          </p:nvGrpSpPr>
          <p:grpSpPr bwMode="auto">
            <a:xfrm>
              <a:off x="4739" y="1327"/>
              <a:ext cx="582" cy="139"/>
              <a:chOff x="614" y="2568"/>
              <a:chExt cx="725" cy="139"/>
            </a:xfrm>
          </p:grpSpPr>
          <p:sp>
            <p:nvSpPr>
              <p:cNvPr id="53" name="AutoShape 159"/>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4" name="AutoShape 160"/>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2" name="Rectangle 161"/>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3" name="Freeform 162"/>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4" name="Freeform 163"/>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Oval 164"/>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6" name="Freeform 165"/>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7" name="AutoShape 166"/>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8" name="AutoShape 167"/>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9" name="Oval 168"/>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0" name="Oval 169"/>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51" name="Oval 170"/>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2" name="Rectangle 171"/>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61" name="Group 172"/>
          <p:cNvGrpSpPr/>
          <p:nvPr/>
        </p:nvGrpSpPr>
        <p:grpSpPr bwMode="auto">
          <a:xfrm>
            <a:off x="6340422" y="5347313"/>
            <a:ext cx="525463" cy="557213"/>
            <a:chOff x="-44" y="1473"/>
            <a:chExt cx="981" cy="1105"/>
          </a:xfrm>
        </p:grpSpPr>
        <p:pic>
          <p:nvPicPr>
            <p:cNvPr id="62" name="Picture 173"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174"/>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64" name="Group 175"/>
          <p:cNvGrpSpPr/>
          <p:nvPr/>
        </p:nvGrpSpPr>
        <p:grpSpPr bwMode="auto">
          <a:xfrm>
            <a:off x="7105597" y="1756388"/>
            <a:ext cx="377825" cy="576263"/>
            <a:chOff x="4140" y="429"/>
            <a:chExt cx="1425" cy="2396"/>
          </a:xfrm>
        </p:grpSpPr>
        <p:sp>
          <p:nvSpPr>
            <p:cNvPr id="65" name="Freeform 176"/>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6" name="Rectangle 177"/>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7" name="Freeform 178"/>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8" name="Freeform 179"/>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9" name="Rectangle 180"/>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0" name="Group 181"/>
            <p:cNvGrpSpPr/>
            <p:nvPr/>
          </p:nvGrpSpPr>
          <p:grpSpPr bwMode="auto">
            <a:xfrm>
              <a:off x="4749" y="668"/>
              <a:ext cx="581" cy="145"/>
              <a:chOff x="614" y="2568"/>
              <a:chExt cx="725" cy="139"/>
            </a:xfrm>
          </p:grpSpPr>
          <p:sp>
            <p:nvSpPr>
              <p:cNvPr id="95" name="AutoShape 182"/>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6" name="AutoShape 183"/>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1" name="Rectangle 184"/>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2" name="Group 185"/>
            <p:cNvGrpSpPr/>
            <p:nvPr/>
          </p:nvGrpSpPr>
          <p:grpSpPr bwMode="auto">
            <a:xfrm>
              <a:off x="4747" y="994"/>
              <a:ext cx="581" cy="134"/>
              <a:chOff x="614" y="2568"/>
              <a:chExt cx="725" cy="139"/>
            </a:xfrm>
          </p:grpSpPr>
          <p:sp>
            <p:nvSpPr>
              <p:cNvPr id="93" name="AutoShape 186"/>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4" name="AutoShape 187"/>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3" name="Rectangle 188"/>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4" name="Rectangle 189"/>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5" name="Group 190"/>
            <p:cNvGrpSpPr/>
            <p:nvPr/>
          </p:nvGrpSpPr>
          <p:grpSpPr bwMode="auto">
            <a:xfrm>
              <a:off x="4735" y="1627"/>
              <a:ext cx="582" cy="151"/>
              <a:chOff x="614" y="2568"/>
              <a:chExt cx="725" cy="139"/>
            </a:xfrm>
          </p:grpSpPr>
          <p:sp>
            <p:nvSpPr>
              <p:cNvPr id="91" name="AutoShape 191"/>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2" name="AutoShape 192"/>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6" name="Freeform 193"/>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7" name="Group 194"/>
            <p:cNvGrpSpPr/>
            <p:nvPr/>
          </p:nvGrpSpPr>
          <p:grpSpPr bwMode="auto">
            <a:xfrm>
              <a:off x="4739" y="1327"/>
              <a:ext cx="582" cy="139"/>
              <a:chOff x="614" y="2568"/>
              <a:chExt cx="725" cy="139"/>
            </a:xfrm>
          </p:grpSpPr>
          <p:sp>
            <p:nvSpPr>
              <p:cNvPr id="89" name="AutoShape 195"/>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0" name="AutoShape 196"/>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8" name="Rectangle 197"/>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9" name="Freeform 198"/>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0" name="Freeform 199"/>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1" name="Oval 200"/>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2" name="Freeform 201"/>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3" name="AutoShape 202"/>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4" name="AutoShape 203"/>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5" name="Oval 204"/>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6" name="Oval 205"/>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87" name="Oval 206"/>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8" name="Rectangle 207"/>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97" name="Group 208"/>
          <p:cNvGrpSpPr/>
          <p:nvPr/>
        </p:nvGrpSpPr>
        <p:grpSpPr bwMode="auto">
          <a:xfrm>
            <a:off x="7858072" y="1788138"/>
            <a:ext cx="377825" cy="576263"/>
            <a:chOff x="4140" y="429"/>
            <a:chExt cx="1425" cy="2396"/>
          </a:xfrm>
        </p:grpSpPr>
        <p:sp>
          <p:nvSpPr>
            <p:cNvPr id="98" name="Freeform 209"/>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9" name="Rectangle 210"/>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0" name="Freeform 211"/>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1" name="Freeform 212"/>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2" name="Rectangle 213"/>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3" name="Group 214"/>
            <p:cNvGrpSpPr/>
            <p:nvPr/>
          </p:nvGrpSpPr>
          <p:grpSpPr bwMode="auto">
            <a:xfrm>
              <a:off x="4749" y="668"/>
              <a:ext cx="581" cy="145"/>
              <a:chOff x="614" y="2568"/>
              <a:chExt cx="725" cy="139"/>
            </a:xfrm>
          </p:grpSpPr>
          <p:sp>
            <p:nvSpPr>
              <p:cNvPr id="128" name="AutoShape 215"/>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9" name="AutoShape 216"/>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4" name="Rectangle 217"/>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5" name="Group 218"/>
            <p:cNvGrpSpPr/>
            <p:nvPr/>
          </p:nvGrpSpPr>
          <p:grpSpPr bwMode="auto">
            <a:xfrm>
              <a:off x="4747" y="994"/>
              <a:ext cx="581" cy="134"/>
              <a:chOff x="614" y="2568"/>
              <a:chExt cx="725" cy="139"/>
            </a:xfrm>
          </p:grpSpPr>
          <p:sp>
            <p:nvSpPr>
              <p:cNvPr id="126" name="AutoShape 219"/>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7" name="AutoShape 220"/>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6" name="Rectangle 221"/>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7" name="Rectangle 222"/>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8" name="Group 223"/>
            <p:cNvGrpSpPr/>
            <p:nvPr/>
          </p:nvGrpSpPr>
          <p:grpSpPr bwMode="auto">
            <a:xfrm>
              <a:off x="4735" y="1627"/>
              <a:ext cx="582" cy="151"/>
              <a:chOff x="614" y="2568"/>
              <a:chExt cx="725" cy="139"/>
            </a:xfrm>
          </p:grpSpPr>
          <p:sp>
            <p:nvSpPr>
              <p:cNvPr id="124" name="AutoShape 224"/>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5" name="AutoShape 225"/>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9" name="Freeform 226"/>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10" name="Group 227"/>
            <p:cNvGrpSpPr/>
            <p:nvPr/>
          </p:nvGrpSpPr>
          <p:grpSpPr bwMode="auto">
            <a:xfrm>
              <a:off x="4739" y="1327"/>
              <a:ext cx="582" cy="139"/>
              <a:chOff x="614" y="2568"/>
              <a:chExt cx="725" cy="139"/>
            </a:xfrm>
          </p:grpSpPr>
          <p:sp>
            <p:nvSpPr>
              <p:cNvPr id="122" name="AutoShape 228"/>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3" name="AutoShape 229"/>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11" name="Rectangle 230"/>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2" name="Freeform 231"/>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3" name="Freeform 232"/>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4" name="Oval 233"/>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5" name="Freeform 234"/>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6" name="AutoShape 235"/>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7" name="AutoShape 236"/>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8" name="Oval 237"/>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9" name="Oval 238"/>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20" name="Oval 239"/>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1" name="Rectangle 240"/>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30" name="Group 241"/>
          <p:cNvGrpSpPr/>
          <p:nvPr/>
        </p:nvGrpSpPr>
        <p:grpSpPr bwMode="auto">
          <a:xfrm>
            <a:off x="8467672" y="1940538"/>
            <a:ext cx="377825" cy="576263"/>
            <a:chOff x="4140" y="429"/>
            <a:chExt cx="1425" cy="2396"/>
          </a:xfrm>
        </p:grpSpPr>
        <p:sp>
          <p:nvSpPr>
            <p:cNvPr id="131" name="Freeform 242"/>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2" name="Rectangle 243"/>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3" name="Freeform 244"/>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4" name="Freeform 245"/>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5" name="Rectangle 246"/>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36" name="Group 247"/>
            <p:cNvGrpSpPr/>
            <p:nvPr/>
          </p:nvGrpSpPr>
          <p:grpSpPr bwMode="auto">
            <a:xfrm>
              <a:off x="4749" y="668"/>
              <a:ext cx="581" cy="145"/>
              <a:chOff x="614" y="2568"/>
              <a:chExt cx="725" cy="139"/>
            </a:xfrm>
          </p:grpSpPr>
          <p:sp>
            <p:nvSpPr>
              <p:cNvPr id="161" name="AutoShape 248"/>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2" name="AutoShape 249"/>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37" name="Rectangle 250"/>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38" name="Group 251"/>
            <p:cNvGrpSpPr/>
            <p:nvPr/>
          </p:nvGrpSpPr>
          <p:grpSpPr bwMode="auto">
            <a:xfrm>
              <a:off x="4747" y="994"/>
              <a:ext cx="581" cy="134"/>
              <a:chOff x="614" y="2568"/>
              <a:chExt cx="725" cy="139"/>
            </a:xfrm>
          </p:grpSpPr>
          <p:sp>
            <p:nvSpPr>
              <p:cNvPr id="159" name="AutoShape 252"/>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0" name="AutoShape 253"/>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39" name="Rectangle 254"/>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0" name="Rectangle 255"/>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1" name="Group 256"/>
            <p:cNvGrpSpPr/>
            <p:nvPr/>
          </p:nvGrpSpPr>
          <p:grpSpPr bwMode="auto">
            <a:xfrm>
              <a:off x="4735" y="1627"/>
              <a:ext cx="582" cy="151"/>
              <a:chOff x="614" y="2568"/>
              <a:chExt cx="725" cy="139"/>
            </a:xfrm>
          </p:grpSpPr>
          <p:sp>
            <p:nvSpPr>
              <p:cNvPr id="157" name="AutoShape 257"/>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8" name="AutoShape 258"/>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2" name="Freeform 259"/>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3" name="Group 260"/>
            <p:cNvGrpSpPr/>
            <p:nvPr/>
          </p:nvGrpSpPr>
          <p:grpSpPr bwMode="auto">
            <a:xfrm>
              <a:off x="4739" y="1327"/>
              <a:ext cx="582" cy="139"/>
              <a:chOff x="614" y="2568"/>
              <a:chExt cx="725" cy="139"/>
            </a:xfrm>
          </p:grpSpPr>
          <p:sp>
            <p:nvSpPr>
              <p:cNvPr id="155" name="AutoShape 261"/>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6" name="AutoShape 262"/>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4" name="Rectangle 263"/>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5" name="Freeform 264"/>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6" name="Freeform 265"/>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7" name="Oval 266"/>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8" name="Freeform 267"/>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9" name="AutoShape 268"/>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0" name="AutoShape 269"/>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1" name="Oval 270"/>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2" name="Oval 271"/>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53" name="Oval 272"/>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4" name="Rectangle 273"/>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63" name="Group 274"/>
          <p:cNvGrpSpPr/>
          <p:nvPr/>
        </p:nvGrpSpPr>
        <p:grpSpPr bwMode="auto">
          <a:xfrm>
            <a:off x="8796285" y="2886688"/>
            <a:ext cx="377825" cy="576263"/>
            <a:chOff x="4140" y="429"/>
            <a:chExt cx="1425" cy="2396"/>
          </a:xfrm>
        </p:grpSpPr>
        <p:sp>
          <p:nvSpPr>
            <p:cNvPr id="164" name="Freeform 27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5" name="Rectangle 276"/>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6" name="Freeform 27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7" name="Freeform 27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8" name="Rectangle 279"/>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69" name="Group 280"/>
            <p:cNvGrpSpPr/>
            <p:nvPr/>
          </p:nvGrpSpPr>
          <p:grpSpPr bwMode="auto">
            <a:xfrm>
              <a:off x="4749" y="668"/>
              <a:ext cx="581" cy="145"/>
              <a:chOff x="614" y="2568"/>
              <a:chExt cx="725" cy="139"/>
            </a:xfrm>
          </p:grpSpPr>
          <p:sp>
            <p:nvSpPr>
              <p:cNvPr id="194" name="AutoShape 281"/>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5" name="AutoShape 282"/>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0" name="Rectangle 283"/>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1" name="Group 284"/>
            <p:cNvGrpSpPr/>
            <p:nvPr/>
          </p:nvGrpSpPr>
          <p:grpSpPr bwMode="auto">
            <a:xfrm>
              <a:off x="4747" y="994"/>
              <a:ext cx="581" cy="134"/>
              <a:chOff x="614" y="2568"/>
              <a:chExt cx="725" cy="139"/>
            </a:xfrm>
          </p:grpSpPr>
          <p:sp>
            <p:nvSpPr>
              <p:cNvPr id="192" name="AutoShape 285"/>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3" name="AutoShape 286"/>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2" name="Rectangle 287"/>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3" name="Rectangle 288"/>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4" name="Group 289"/>
            <p:cNvGrpSpPr/>
            <p:nvPr/>
          </p:nvGrpSpPr>
          <p:grpSpPr bwMode="auto">
            <a:xfrm>
              <a:off x="4735" y="1627"/>
              <a:ext cx="582" cy="151"/>
              <a:chOff x="614" y="2568"/>
              <a:chExt cx="725" cy="139"/>
            </a:xfrm>
          </p:grpSpPr>
          <p:sp>
            <p:nvSpPr>
              <p:cNvPr id="190" name="AutoShape 290"/>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1" name="AutoShape 291"/>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5" name="Freeform 29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6" name="Group 293"/>
            <p:cNvGrpSpPr/>
            <p:nvPr/>
          </p:nvGrpSpPr>
          <p:grpSpPr bwMode="auto">
            <a:xfrm>
              <a:off x="4739" y="1327"/>
              <a:ext cx="582" cy="139"/>
              <a:chOff x="614" y="2568"/>
              <a:chExt cx="725" cy="139"/>
            </a:xfrm>
          </p:grpSpPr>
          <p:sp>
            <p:nvSpPr>
              <p:cNvPr id="188" name="AutoShape 294"/>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9" name="AutoShape 295"/>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7" name="Rectangle 296"/>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8" name="Freeform 29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9" name="Freeform 29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0" name="Oval 299"/>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1" name="Freeform 30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2" name="AutoShape 301"/>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3" name="AutoShape 302"/>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4" name="Oval 303"/>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5" name="Oval 304"/>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86" name="Oval 305"/>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7" name="Rectangle 306"/>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96" name="Group 340"/>
          <p:cNvGrpSpPr/>
          <p:nvPr/>
        </p:nvGrpSpPr>
        <p:grpSpPr bwMode="auto">
          <a:xfrm>
            <a:off x="6851597" y="5369538"/>
            <a:ext cx="525463" cy="557213"/>
            <a:chOff x="-44" y="1473"/>
            <a:chExt cx="981" cy="1105"/>
          </a:xfrm>
        </p:grpSpPr>
        <p:pic>
          <p:nvPicPr>
            <p:cNvPr id="197" name="Picture 341"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Freeform 342"/>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99" name="Group 343"/>
          <p:cNvGrpSpPr/>
          <p:nvPr/>
        </p:nvGrpSpPr>
        <p:grpSpPr bwMode="auto">
          <a:xfrm>
            <a:off x="7375472" y="5358426"/>
            <a:ext cx="525463" cy="557212"/>
            <a:chOff x="-44" y="1473"/>
            <a:chExt cx="981" cy="1105"/>
          </a:xfrm>
        </p:grpSpPr>
        <p:pic>
          <p:nvPicPr>
            <p:cNvPr id="200" name="Picture 344"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Freeform 345"/>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202" name="Group 201"/>
          <p:cNvGrpSpPr/>
          <p:nvPr/>
        </p:nvGrpSpPr>
        <p:grpSpPr>
          <a:xfrm>
            <a:off x="7444318" y="3294444"/>
            <a:ext cx="889089" cy="466491"/>
            <a:chOff x="7493876" y="2774731"/>
            <a:chExt cx="1481958" cy="894622"/>
          </a:xfrm>
        </p:grpSpPr>
        <p:sp>
          <p:nvSpPr>
            <p:cNvPr id="203" name="Freeform 52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04" name="Oval 20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05" name="Group 204"/>
            <p:cNvGrpSpPr/>
            <p:nvPr/>
          </p:nvGrpSpPr>
          <p:grpSpPr>
            <a:xfrm>
              <a:off x="7713663" y="2848339"/>
              <a:ext cx="1042107" cy="425543"/>
              <a:chOff x="7786941" y="2884917"/>
              <a:chExt cx="897649" cy="353919"/>
            </a:xfrm>
          </p:grpSpPr>
          <p:sp>
            <p:nvSpPr>
              <p:cNvPr id="206" name="Freeform 52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52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52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52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0" name="Rectangle 4"/>
          <p:cNvSpPr>
            <a:spLocks noChangeArrowheads="true"/>
          </p:cNvSpPr>
          <p:nvPr/>
        </p:nvSpPr>
        <p:spPr bwMode="auto">
          <a:xfrm>
            <a:off x="490330" y="1561087"/>
            <a:ext cx="5298416" cy="2519263"/>
          </a:xfrm>
          <a:prstGeom prst="rect">
            <a:avLst/>
          </a:prstGeom>
          <a:noFill/>
          <a:ln>
            <a:noFill/>
          </a:ln>
        </p:spPr>
        <p:txBody>
          <a:bodyPr/>
          <a:lstStyle/>
          <a:p>
            <a:pPr marL="342900" indent="-342900" algn="just" eaLnBrk="0" fontAlgn="base" hangingPunct="0">
              <a:lnSpc>
                <a:spcPct val="85000"/>
              </a:lnSpc>
              <a:spcBef>
                <a:spcPct val="20000"/>
              </a:spcBef>
              <a:spcAft>
                <a:spcPct val="0"/>
              </a:spcAft>
              <a:buClr>
                <a:schemeClr val="accent2">
                  <a:lumMod val="75000"/>
                </a:schemeClr>
              </a:buClr>
              <a:buSzPct val="65000"/>
              <a:buFont typeface="Wingdings" charset="0"/>
              <a:buNone/>
              <a:defRPr/>
            </a:pPr>
            <a:r>
              <a:rPr lang="en-US" sz="2800" i="1" dirty="0">
                <a:solidFill>
                  <a:srgbClr val="CC0000"/>
                </a:solidFill>
                <a:latin typeface="Calibri" panose="020F0502020204030204" pitchFamily="34" charset="0"/>
                <a:ea typeface="MS PGothic" charset="0"/>
                <a:cs typeface="Calibri" panose="020F0502020204030204" pitchFamily="34" charset="0"/>
              </a:rPr>
              <a:t>Scenario:</a:t>
            </a:r>
            <a:endParaRPr lang="en-US" sz="2800" i="1" dirty="0">
              <a:solidFill>
                <a:srgbClr val="CC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access link rate: 1.54 Mbps</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RTT from institutional router to server: 2 sec</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Web object size: 100K bits</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342900"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Avg request rate from browsers to origin servers: 15/sec</a:t>
            </a:r>
            <a:endParaRPr lang="en-US" sz="2400" dirty="0">
              <a:solidFill>
                <a:srgbClr val="000000"/>
              </a:solidFill>
              <a:latin typeface="Calibri" panose="020F0502020204030204" pitchFamily="34" charset="0"/>
              <a:ea typeface="MS PGothic" charset="0"/>
              <a:cs typeface="Calibri" panose="020F0502020204030204" pitchFamily="34" charset="0"/>
            </a:endParaRPr>
          </a:p>
          <a:p>
            <a:pPr marL="800100" lvl="1" indent="-342900" algn="just" eaLnBrk="0" fontAlgn="base" hangingPunct="0">
              <a:lnSpc>
                <a:spcPct val="85000"/>
              </a:lnSpc>
              <a:spcBef>
                <a:spcPts val="400"/>
              </a:spcBef>
              <a:spcAft>
                <a:spcPct val="0"/>
              </a:spcAft>
              <a:buClr>
                <a:schemeClr val="accent2">
                  <a:lumMod val="75000"/>
                </a:schemeClr>
              </a:buClr>
              <a:buSzPct val="100000"/>
              <a:buFont typeface="Wingdings" panose="05000000000000000000" pitchFamily="2" charset="2"/>
              <a:buChar char="§"/>
              <a:defRPr/>
            </a:pPr>
            <a:r>
              <a:rPr lang="en-US" sz="2400" dirty="0">
                <a:solidFill>
                  <a:srgbClr val="000000"/>
                </a:solidFill>
                <a:latin typeface="Calibri" panose="020F0502020204030204" pitchFamily="34" charset="0"/>
                <a:ea typeface="MS PGothic" charset="0"/>
                <a:cs typeface="Calibri" panose="020F0502020204030204" pitchFamily="34" charset="0"/>
              </a:rPr>
              <a:t>avg data rate to browsers: 1.50 Mbps</a:t>
            </a:r>
            <a:endParaRPr lang="en-US" sz="2400" dirty="0">
              <a:solidFill>
                <a:srgbClr val="000000"/>
              </a:solidFill>
              <a:latin typeface="Calibri" panose="020F0502020204030204" pitchFamily="34" charset="0"/>
              <a:ea typeface="MS PGothic" charset="0"/>
              <a:cs typeface="Calibri" panose="020F0502020204030204" pitchFamily="34" charset="0"/>
            </a:endParaRPr>
          </a:p>
        </p:txBody>
      </p:sp>
      <p:grpSp>
        <p:nvGrpSpPr>
          <p:cNvPr id="211" name="Group 210"/>
          <p:cNvGrpSpPr/>
          <p:nvPr/>
        </p:nvGrpSpPr>
        <p:grpSpPr>
          <a:xfrm>
            <a:off x="7422981" y="4635997"/>
            <a:ext cx="889089" cy="466491"/>
            <a:chOff x="7493876" y="2774731"/>
            <a:chExt cx="1481958" cy="894622"/>
          </a:xfrm>
        </p:grpSpPr>
        <p:sp>
          <p:nvSpPr>
            <p:cNvPr id="212" name="Freeform 51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3" name="Oval 21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14" name="Group 213"/>
            <p:cNvGrpSpPr/>
            <p:nvPr/>
          </p:nvGrpSpPr>
          <p:grpSpPr>
            <a:xfrm>
              <a:off x="7713663" y="2848339"/>
              <a:ext cx="1042107" cy="425543"/>
              <a:chOff x="7786941" y="2884917"/>
              <a:chExt cx="897649" cy="353919"/>
            </a:xfrm>
          </p:grpSpPr>
          <p:sp>
            <p:nvSpPr>
              <p:cNvPr id="215" name="Freeform 51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51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reeform 51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51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9" name="Group 218"/>
          <p:cNvGrpSpPr/>
          <p:nvPr/>
        </p:nvGrpSpPr>
        <p:grpSpPr>
          <a:xfrm>
            <a:off x="7795366" y="5006533"/>
            <a:ext cx="811212" cy="1033463"/>
            <a:chOff x="9001301" y="5550914"/>
            <a:chExt cx="811212" cy="1033463"/>
          </a:xfrm>
        </p:grpSpPr>
        <p:sp>
          <p:nvSpPr>
            <p:cNvPr id="220" name="Oval 219"/>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9256094" y="5631762"/>
              <a:ext cx="377825" cy="800176"/>
              <a:chOff x="10907888" y="5189290"/>
              <a:chExt cx="377825" cy="800176"/>
            </a:xfrm>
          </p:grpSpPr>
          <p:sp>
            <p:nvSpPr>
              <p:cNvPr id="222" name="Line 80"/>
              <p:cNvSpPr>
                <a:spLocks noChangeShapeType="true"/>
              </p:cNvSpPr>
              <p:nvPr/>
            </p:nvSpPr>
            <p:spPr bwMode="auto">
              <a:xfrm>
                <a:off x="10966625" y="5189290"/>
                <a:ext cx="76200" cy="32226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23" name="Group 307"/>
              <p:cNvGrpSpPr/>
              <p:nvPr/>
            </p:nvGrpSpPr>
            <p:grpSpPr bwMode="auto">
              <a:xfrm>
                <a:off x="10907888" y="5413204"/>
                <a:ext cx="377825" cy="576262"/>
                <a:chOff x="4140" y="429"/>
                <a:chExt cx="1425" cy="2396"/>
              </a:xfrm>
            </p:grpSpPr>
            <p:sp>
              <p:nvSpPr>
                <p:cNvPr id="224" name="Freeform 308"/>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5" name="Rectangle 309"/>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6" name="Freeform 310"/>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7" name="Freeform 311"/>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8" name="Rectangle 312"/>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29" name="Group 313"/>
                <p:cNvGrpSpPr/>
                <p:nvPr/>
              </p:nvGrpSpPr>
              <p:grpSpPr bwMode="auto">
                <a:xfrm>
                  <a:off x="4749" y="668"/>
                  <a:ext cx="581" cy="145"/>
                  <a:chOff x="614" y="2568"/>
                  <a:chExt cx="725" cy="139"/>
                </a:xfrm>
              </p:grpSpPr>
              <p:sp>
                <p:nvSpPr>
                  <p:cNvPr id="254" name="AutoShape 314"/>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55" name="AutoShape 315"/>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30" name="Rectangle 316"/>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31" name="Group 317"/>
                <p:cNvGrpSpPr/>
                <p:nvPr/>
              </p:nvGrpSpPr>
              <p:grpSpPr bwMode="auto">
                <a:xfrm>
                  <a:off x="4747" y="994"/>
                  <a:ext cx="581" cy="134"/>
                  <a:chOff x="614" y="2568"/>
                  <a:chExt cx="725" cy="139"/>
                </a:xfrm>
              </p:grpSpPr>
              <p:sp>
                <p:nvSpPr>
                  <p:cNvPr id="252" name="AutoShape 318"/>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53" name="AutoShape 319"/>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32" name="Rectangle 320"/>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3" name="Rectangle 321"/>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34" name="Group 322"/>
                <p:cNvGrpSpPr/>
                <p:nvPr/>
              </p:nvGrpSpPr>
              <p:grpSpPr bwMode="auto">
                <a:xfrm>
                  <a:off x="4735" y="1627"/>
                  <a:ext cx="582" cy="151"/>
                  <a:chOff x="614" y="2568"/>
                  <a:chExt cx="725" cy="139"/>
                </a:xfrm>
              </p:grpSpPr>
              <p:sp>
                <p:nvSpPr>
                  <p:cNvPr id="250" name="AutoShape 323"/>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51" name="AutoShape 324"/>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35" name="Freeform 325"/>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36" name="Group 326"/>
                <p:cNvGrpSpPr/>
                <p:nvPr/>
              </p:nvGrpSpPr>
              <p:grpSpPr bwMode="auto">
                <a:xfrm>
                  <a:off x="4739" y="1327"/>
                  <a:ext cx="582" cy="139"/>
                  <a:chOff x="614" y="2568"/>
                  <a:chExt cx="725" cy="139"/>
                </a:xfrm>
              </p:grpSpPr>
              <p:sp>
                <p:nvSpPr>
                  <p:cNvPr id="248" name="AutoShape 327"/>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9" name="AutoShape 328"/>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37" name="Rectangle 329"/>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8" name="Freeform 330"/>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9" name="Freeform 331"/>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0" name="Oval 332"/>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1" name="Freeform 333"/>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2" name="AutoShape 334"/>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3" name="AutoShape 335"/>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4" name="Oval 336"/>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5" name="Oval 337"/>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246" name="Oval 338"/>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7" name="Rectangle 339"/>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grpSp>
      <p:sp>
        <p:nvSpPr>
          <p:cNvPr id="256" name="Text Box 76"/>
          <p:cNvSpPr txBox="true">
            <a:spLocks noChangeArrowheads="true"/>
          </p:cNvSpPr>
          <p:nvPr/>
        </p:nvSpPr>
        <p:spPr bwMode="auto">
          <a:xfrm>
            <a:off x="3210015" y="4753007"/>
            <a:ext cx="281846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lnSpc>
                <a:spcPct val="80000"/>
              </a:lnSpc>
              <a:spcBef>
                <a:spcPct val="0"/>
              </a:spcBef>
            </a:pPr>
            <a:r>
              <a:rPr lang="en-US" altLang="en-US" sz="2400" i="1" dirty="0">
                <a:solidFill>
                  <a:srgbClr val="CC0000"/>
                </a:solidFill>
                <a:latin typeface="+mn-lt"/>
              </a:rPr>
              <a:t>How to compute link </a:t>
            </a:r>
            <a:endParaRPr lang="en-US" altLang="en-US" sz="2400" i="1" dirty="0">
              <a:solidFill>
                <a:srgbClr val="CC0000"/>
              </a:solidFill>
              <a:latin typeface="+mn-lt"/>
            </a:endParaRPr>
          </a:p>
          <a:p>
            <a:pPr algn="ctr">
              <a:lnSpc>
                <a:spcPct val="80000"/>
              </a:lnSpc>
              <a:spcBef>
                <a:spcPct val="0"/>
              </a:spcBef>
            </a:pPr>
            <a:r>
              <a:rPr lang="en-US" altLang="en-US" sz="2400" i="1" dirty="0">
                <a:solidFill>
                  <a:srgbClr val="CC0000"/>
                </a:solidFill>
                <a:latin typeface="+mn-lt"/>
              </a:rPr>
              <a:t>utilization, delay?</a:t>
            </a:r>
            <a:endParaRPr lang="en-US" altLang="en-US" sz="2400" i="1" dirty="0">
              <a:solidFill>
                <a:srgbClr val="CC0000"/>
              </a:solidFill>
              <a:latin typeface="+mn-lt"/>
            </a:endParaRPr>
          </a:p>
        </p:txBody>
      </p:sp>
      <p:sp>
        <p:nvSpPr>
          <p:cNvPr id="257" name="Text Box 83"/>
          <p:cNvSpPr txBox="true">
            <a:spLocks noChangeArrowheads="true"/>
          </p:cNvSpPr>
          <p:nvPr/>
        </p:nvSpPr>
        <p:spPr bwMode="auto">
          <a:xfrm>
            <a:off x="1122527" y="6322099"/>
            <a:ext cx="3306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sz="2400" i="1" dirty="0">
                <a:solidFill>
                  <a:srgbClr val="CC0000"/>
                </a:solidFill>
                <a:latin typeface="+mn-lt"/>
              </a:rPr>
              <a:t>Cost:</a:t>
            </a:r>
            <a:r>
              <a:rPr lang="en-US" altLang="en-US" sz="2400" dirty="0">
                <a:latin typeface="+mn-lt"/>
              </a:rPr>
              <a:t> web cache (cheap!)</a:t>
            </a:r>
            <a:endParaRPr lang="en-US" altLang="en-US" sz="2400" dirty="0">
              <a:latin typeface="+mn-lt"/>
            </a:endParaRPr>
          </a:p>
        </p:txBody>
      </p:sp>
      <p:sp>
        <p:nvSpPr>
          <p:cNvPr id="258" name="Text Box 98"/>
          <p:cNvSpPr txBox="true">
            <a:spLocks noChangeArrowheads="true"/>
          </p:cNvSpPr>
          <p:nvPr/>
        </p:nvSpPr>
        <p:spPr bwMode="auto">
          <a:xfrm>
            <a:off x="7899187" y="599196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C00000"/>
                </a:solidFill>
                <a:effectLst/>
                <a:uLnTx/>
                <a:uFillTx/>
                <a:latin typeface="Arial" panose="02080604020202020204" pitchFamily="34" charset="0"/>
                <a:ea typeface="MS PGothic" panose="020B0600070205080204" pitchFamily="34" charset="-128"/>
              </a:rPr>
              <a:t>local web cache</a:t>
            </a:r>
            <a:endParaRPr kumimoji="0" lang="en-US" altLang="en-US" sz="2400" b="0" i="0" u="none" strike="noStrike" kern="0" cap="none" spc="0" normalizeH="0" baseline="0" noProof="0" dirty="0">
              <a:ln>
                <a:noFill/>
              </a:ln>
              <a:solidFill>
                <a:srgbClr val="C00000"/>
              </a:solidFill>
              <a:effectLst/>
              <a:uLnTx/>
              <a:uFillTx/>
              <a:latin typeface="Arial" panose="02080604020202020204" pitchFamily="34" charset="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dissolve">
                                      <p:cBhvr>
                                        <p:cTn id="7" dur="500"/>
                                        <p:tgtEl>
                                          <p:spTgt spid="2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8"/>
                                        </p:tgtEl>
                                        <p:attrNameLst>
                                          <p:attrName>style.visibility</p:attrName>
                                        </p:attrNameLst>
                                      </p:cBhvr>
                                      <p:to>
                                        <p:strVal val="visible"/>
                                      </p:to>
                                    </p:set>
                                    <p:animEffect transition="in" filter="dissolve">
                                      <p:cBhvr>
                                        <p:cTn id="10" dur="500"/>
                                        <p:tgtEl>
                                          <p:spTgt spid="25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dissolve">
                                      <p:cBhvr>
                                        <p:cTn id="15" dur="500"/>
                                        <p:tgtEl>
                                          <p:spTgt spid="25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56">
                                            <p:txEl>
                                              <p:pRg st="0" end="0"/>
                                            </p:txEl>
                                          </p:spTgt>
                                        </p:tgtEl>
                                        <p:attrNameLst>
                                          <p:attrName>style.visibility</p:attrName>
                                        </p:attrNameLst>
                                      </p:cBhvr>
                                      <p:to>
                                        <p:strVal val="visible"/>
                                      </p:to>
                                    </p:set>
                                    <p:animEffect transition="in" filter="dissolve">
                                      <p:cBhvr>
                                        <p:cTn id="20" dur="500"/>
                                        <p:tgtEl>
                                          <p:spTgt spid="256">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56">
                                            <p:txEl>
                                              <p:pRg st="1" end="1"/>
                                            </p:txEl>
                                          </p:spTgt>
                                        </p:tgtEl>
                                        <p:attrNameLst>
                                          <p:attrName>style.visibility</p:attrName>
                                        </p:attrNameLst>
                                      </p:cBhvr>
                                      <p:to>
                                        <p:strVal val="visible"/>
                                      </p:to>
                                    </p:set>
                                    <p:animEffect transition="in" filter="dissolve">
                                      <p:cBhvr>
                                        <p:cTn id="23" dur="500"/>
                                        <p:tgtEl>
                                          <p:spTgt spid="25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8" name="Rectangle 7"/>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Caching example: install a web cache</a:t>
            </a:r>
            <a:endParaRPr lang="en-IN" sz="2400" b="1" dirty="0">
              <a:solidFill>
                <a:schemeClr val="accent2">
                  <a:lumMod val="75000"/>
                </a:schemeClr>
              </a:solidFill>
            </a:endParaRPr>
          </a:p>
        </p:txBody>
      </p:sp>
      <p:sp>
        <p:nvSpPr>
          <p:cNvPr id="9" name="Line 2"/>
          <p:cNvSpPr>
            <a:spLocks noChangeShapeType="true"/>
          </p:cNvSpPr>
          <p:nvPr/>
        </p:nvSpPr>
        <p:spPr bwMode="auto">
          <a:xfrm>
            <a:off x="7055684" y="2567395"/>
            <a:ext cx="285750" cy="11430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 name="Text Box 50"/>
          <p:cNvSpPr txBox="true">
            <a:spLocks noChangeArrowheads="true"/>
          </p:cNvSpPr>
          <p:nvPr/>
        </p:nvSpPr>
        <p:spPr bwMode="auto">
          <a:xfrm>
            <a:off x="9484559" y="198160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origin</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rPr>
              <a:t>servers</a:t>
            </a:r>
            <a:endParaRPr kumimoji="0" lang="en-US" altLang="en-US" sz="18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 name="Line 51"/>
          <p:cNvSpPr>
            <a:spLocks noChangeShapeType="true"/>
          </p:cNvSpPr>
          <p:nvPr/>
        </p:nvSpPr>
        <p:spPr bwMode="auto">
          <a:xfrm>
            <a:off x="7865309" y="2186395"/>
            <a:ext cx="66675" cy="2762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 name="Line 52"/>
          <p:cNvSpPr>
            <a:spLocks noChangeShapeType="true"/>
          </p:cNvSpPr>
          <p:nvPr/>
        </p:nvSpPr>
        <p:spPr bwMode="auto">
          <a:xfrm flipH="true">
            <a:off x="8493959" y="2224495"/>
            <a:ext cx="9525" cy="2381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 name="Line 53"/>
          <p:cNvSpPr>
            <a:spLocks noChangeShapeType="true"/>
          </p:cNvSpPr>
          <p:nvPr/>
        </p:nvSpPr>
        <p:spPr bwMode="auto">
          <a:xfrm flipH="true">
            <a:off x="8951159" y="2386420"/>
            <a:ext cx="133350" cy="20955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 name="Line 54"/>
          <p:cNvSpPr>
            <a:spLocks noChangeShapeType="true"/>
          </p:cNvSpPr>
          <p:nvPr/>
        </p:nvSpPr>
        <p:spPr bwMode="auto">
          <a:xfrm flipH="true" flipV="true">
            <a:off x="9113084" y="3148420"/>
            <a:ext cx="247650" cy="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 name="Freeform 55"/>
          <p:cNvSpPr/>
          <p:nvPr/>
        </p:nvSpPr>
        <p:spPr bwMode="auto">
          <a:xfrm>
            <a:off x="7130296" y="2190576"/>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8" name="Text Box 70"/>
          <p:cNvSpPr txBox="true">
            <a:spLocks noChangeArrowheads="true"/>
          </p:cNvSpPr>
          <p:nvPr/>
        </p:nvSpPr>
        <p:spPr bwMode="auto">
          <a:xfrm>
            <a:off x="7846259" y="2511833"/>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public</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 Internet</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19" name="Freeform 71"/>
          <p:cNvSpPr/>
          <p:nvPr/>
        </p:nvSpPr>
        <p:spPr bwMode="auto">
          <a:xfrm>
            <a:off x="6720721" y="455018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20" name="Line 77"/>
          <p:cNvSpPr>
            <a:spLocks noChangeShapeType="true"/>
          </p:cNvSpPr>
          <p:nvPr/>
        </p:nvSpPr>
        <p:spPr bwMode="auto">
          <a:xfrm flipH="true">
            <a:off x="7169984" y="4859745"/>
            <a:ext cx="855662" cy="4318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1" name="Line 78"/>
          <p:cNvSpPr>
            <a:spLocks noChangeShapeType="true"/>
          </p:cNvSpPr>
          <p:nvPr/>
        </p:nvSpPr>
        <p:spPr bwMode="auto">
          <a:xfrm flipH="true">
            <a:off x="7679571" y="4907370"/>
            <a:ext cx="563563" cy="3937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 name="Line 79"/>
          <p:cNvSpPr>
            <a:spLocks noChangeShapeType="true"/>
          </p:cNvSpPr>
          <p:nvPr/>
        </p:nvSpPr>
        <p:spPr bwMode="auto">
          <a:xfrm flipH="true">
            <a:off x="8217734" y="4913720"/>
            <a:ext cx="149225" cy="38258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 name="Line 95"/>
          <p:cNvSpPr>
            <a:spLocks noChangeShapeType="true"/>
          </p:cNvSpPr>
          <p:nvPr/>
        </p:nvSpPr>
        <p:spPr bwMode="auto">
          <a:xfrm>
            <a:off x="8379659" y="3624670"/>
            <a:ext cx="0" cy="106203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 name="Text Box 97"/>
          <p:cNvSpPr txBox="true">
            <a:spLocks noChangeArrowheads="true"/>
          </p:cNvSpPr>
          <p:nvPr/>
        </p:nvSpPr>
        <p:spPr bwMode="auto">
          <a:xfrm>
            <a:off x="6747709" y="4437470"/>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institutional</a:t>
            </a:r>
            <a:endPar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network</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5" name="Text Box 98"/>
          <p:cNvSpPr txBox="true">
            <a:spLocks noChangeArrowheads="true"/>
          </p:cNvSpPr>
          <p:nvPr/>
        </p:nvSpPr>
        <p:spPr bwMode="auto">
          <a:xfrm>
            <a:off x="8755896" y="4818470"/>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1 Gbps LAN</a:t>
            </a:r>
            <a:endParaRPr kumimoji="0" lang="en-US" altLang="en-US" sz="2400" b="0" i="0" u="none" strike="noStrike" kern="0" cap="none" spc="0" normalizeH="0" baseline="0" noProof="0" dirty="0">
              <a:ln>
                <a:noFill/>
              </a:ln>
              <a:solidFill>
                <a:srgbClr val="3333CC"/>
              </a:solidFill>
              <a:effectLst/>
              <a:uLnTx/>
              <a:uFillTx/>
              <a:latin typeface="Arial" panose="02080604020202020204" pitchFamily="34" charset="0"/>
              <a:ea typeface="MS PGothic" panose="020B0600070205080204" pitchFamily="34" charset="-128"/>
            </a:endParaRPr>
          </a:p>
        </p:txBody>
      </p:sp>
      <p:sp>
        <p:nvSpPr>
          <p:cNvPr id="26" name="Text Box 99"/>
          <p:cNvSpPr txBox="true">
            <a:spLocks noChangeArrowheads="true"/>
          </p:cNvSpPr>
          <p:nvPr/>
        </p:nvSpPr>
        <p:spPr bwMode="auto">
          <a:xfrm>
            <a:off x="8381246" y="381358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1.54 Mbps </a:t>
            </a:r>
            <a:endPar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access link</a:t>
            </a:r>
            <a:endParaRPr kumimoji="0" lang="en-US" altLang="en-US" sz="2400" b="0" i="0" u="none" strike="noStrike" kern="0" cap="none" spc="0" normalizeH="0" baseline="0" noProof="0" dirty="0">
              <a:ln>
                <a:noFill/>
              </a:ln>
              <a:solidFill>
                <a:srgbClr val="3333CC"/>
              </a:solidFill>
              <a:effectLst/>
              <a:uLnTx/>
              <a:uFillTx/>
              <a:latin typeface="Arial" panose="02080604020202020204" pitchFamily="34" charset="0"/>
              <a:ea typeface="MS PGothic" panose="020B0600070205080204" pitchFamily="34" charset="-128"/>
            </a:endParaRPr>
          </a:p>
        </p:txBody>
      </p:sp>
      <p:grpSp>
        <p:nvGrpSpPr>
          <p:cNvPr id="27" name="Group 139"/>
          <p:cNvGrpSpPr/>
          <p:nvPr/>
        </p:nvGrpSpPr>
        <p:grpSpPr bwMode="auto">
          <a:xfrm>
            <a:off x="6708021" y="2114958"/>
            <a:ext cx="377825" cy="576262"/>
            <a:chOff x="4140" y="429"/>
            <a:chExt cx="1425" cy="2396"/>
          </a:xfrm>
        </p:grpSpPr>
        <p:sp>
          <p:nvSpPr>
            <p:cNvPr id="28" name="Freeform 140"/>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9" name="Rectangle 141"/>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0" name="Freeform 142"/>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1" name="Freeform 143"/>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2" name="Rectangle 144"/>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3" name="Group 145"/>
            <p:cNvGrpSpPr/>
            <p:nvPr/>
          </p:nvGrpSpPr>
          <p:grpSpPr bwMode="auto">
            <a:xfrm>
              <a:off x="4749" y="668"/>
              <a:ext cx="581" cy="145"/>
              <a:chOff x="614" y="2568"/>
              <a:chExt cx="725" cy="139"/>
            </a:xfrm>
          </p:grpSpPr>
          <p:sp>
            <p:nvSpPr>
              <p:cNvPr id="58" name="AutoShape 146"/>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9" name="AutoShape 147"/>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4" name="Rectangle 148"/>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5" name="Group 149"/>
            <p:cNvGrpSpPr/>
            <p:nvPr/>
          </p:nvGrpSpPr>
          <p:grpSpPr bwMode="auto">
            <a:xfrm>
              <a:off x="4747" y="994"/>
              <a:ext cx="581" cy="134"/>
              <a:chOff x="614" y="2568"/>
              <a:chExt cx="725" cy="139"/>
            </a:xfrm>
          </p:grpSpPr>
          <p:sp>
            <p:nvSpPr>
              <p:cNvPr id="56" name="AutoShape 150"/>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7" name="AutoShape 151"/>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6" name="Rectangle 152"/>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7" name="Rectangle 153"/>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8" name="Group 154"/>
            <p:cNvGrpSpPr/>
            <p:nvPr/>
          </p:nvGrpSpPr>
          <p:grpSpPr bwMode="auto">
            <a:xfrm>
              <a:off x="4735" y="1627"/>
              <a:ext cx="582" cy="151"/>
              <a:chOff x="614" y="2568"/>
              <a:chExt cx="725" cy="139"/>
            </a:xfrm>
          </p:grpSpPr>
          <p:sp>
            <p:nvSpPr>
              <p:cNvPr id="54" name="AutoShape 155"/>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5" name="AutoShape 156"/>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39" name="Freeform 157"/>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0" name="Group 158"/>
            <p:cNvGrpSpPr/>
            <p:nvPr/>
          </p:nvGrpSpPr>
          <p:grpSpPr bwMode="auto">
            <a:xfrm>
              <a:off x="4739" y="1327"/>
              <a:ext cx="582" cy="139"/>
              <a:chOff x="614" y="2568"/>
              <a:chExt cx="725" cy="139"/>
            </a:xfrm>
          </p:grpSpPr>
          <p:sp>
            <p:nvSpPr>
              <p:cNvPr id="52" name="AutoShape 159"/>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3" name="AutoShape 160"/>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1" name="Rectangle 161"/>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2" name="Freeform 162"/>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3" name="Freeform 163"/>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4" name="Oval 164"/>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Freeform 165"/>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6" name="AutoShape 166"/>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7" name="AutoShape 167"/>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8" name="Oval 168"/>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9" name="Oval 169"/>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50" name="Oval 170"/>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1" name="Rectangle 171"/>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60" name="Group 172"/>
          <p:cNvGrpSpPr/>
          <p:nvPr/>
        </p:nvGrpSpPr>
        <p:grpSpPr bwMode="auto">
          <a:xfrm>
            <a:off x="6857246" y="5228045"/>
            <a:ext cx="525463" cy="557213"/>
            <a:chOff x="-44" y="1473"/>
            <a:chExt cx="981" cy="1105"/>
          </a:xfrm>
        </p:grpSpPr>
        <p:pic>
          <p:nvPicPr>
            <p:cNvPr id="61" name="Picture 173"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174"/>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63" name="Group 175"/>
          <p:cNvGrpSpPr/>
          <p:nvPr/>
        </p:nvGrpSpPr>
        <p:grpSpPr bwMode="auto">
          <a:xfrm>
            <a:off x="7622421" y="1637120"/>
            <a:ext cx="377825" cy="576263"/>
            <a:chOff x="4140" y="429"/>
            <a:chExt cx="1425" cy="2396"/>
          </a:xfrm>
        </p:grpSpPr>
        <p:sp>
          <p:nvSpPr>
            <p:cNvPr id="64" name="Freeform 176"/>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5" name="Rectangle 177"/>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6" name="Freeform 178"/>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7" name="Freeform 179"/>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8" name="Rectangle 180"/>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69" name="Group 181"/>
            <p:cNvGrpSpPr/>
            <p:nvPr/>
          </p:nvGrpSpPr>
          <p:grpSpPr bwMode="auto">
            <a:xfrm>
              <a:off x="4749" y="668"/>
              <a:ext cx="581" cy="145"/>
              <a:chOff x="614" y="2568"/>
              <a:chExt cx="725" cy="139"/>
            </a:xfrm>
          </p:grpSpPr>
          <p:sp>
            <p:nvSpPr>
              <p:cNvPr id="94" name="AutoShape 182"/>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5" name="AutoShape 183"/>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0" name="Rectangle 184"/>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1" name="Group 185"/>
            <p:cNvGrpSpPr/>
            <p:nvPr/>
          </p:nvGrpSpPr>
          <p:grpSpPr bwMode="auto">
            <a:xfrm>
              <a:off x="4747" y="994"/>
              <a:ext cx="581" cy="134"/>
              <a:chOff x="614" y="2568"/>
              <a:chExt cx="725" cy="139"/>
            </a:xfrm>
          </p:grpSpPr>
          <p:sp>
            <p:nvSpPr>
              <p:cNvPr id="92" name="AutoShape 186"/>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3" name="AutoShape 187"/>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2" name="Rectangle 188"/>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3" name="Rectangle 189"/>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4" name="Group 190"/>
            <p:cNvGrpSpPr/>
            <p:nvPr/>
          </p:nvGrpSpPr>
          <p:grpSpPr bwMode="auto">
            <a:xfrm>
              <a:off x="4735" y="1627"/>
              <a:ext cx="582" cy="151"/>
              <a:chOff x="614" y="2568"/>
              <a:chExt cx="725" cy="139"/>
            </a:xfrm>
          </p:grpSpPr>
          <p:sp>
            <p:nvSpPr>
              <p:cNvPr id="90" name="AutoShape 191"/>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1" name="AutoShape 192"/>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5" name="Freeform 193"/>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76" name="Group 194"/>
            <p:cNvGrpSpPr/>
            <p:nvPr/>
          </p:nvGrpSpPr>
          <p:grpSpPr bwMode="auto">
            <a:xfrm>
              <a:off x="4739" y="1327"/>
              <a:ext cx="582" cy="139"/>
              <a:chOff x="614" y="2568"/>
              <a:chExt cx="725" cy="139"/>
            </a:xfrm>
          </p:grpSpPr>
          <p:sp>
            <p:nvSpPr>
              <p:cNvPr id="88" name="AutoShape 195"/>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9" name="AutoShape 196"/>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77" name="Rectangle 197"/>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8" name="Freeform 198"/>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9" name="Freeform 199"/>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0" name="Oval 200"/>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1" name="Freeform 201"/>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2" name="AutoShape 202"/>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3" name="AutoShape 203"/>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4" name="Oval 204"/>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5" name="Oval 205"/>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86" name="Oval 206"/>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7" name="Rectangle 207"/>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96" name="Group 208"/>
          <p:cNvGrpSpPr/>
          <p:nvPr/>
        </p:nvGrpSpPr>
        <p:grpSpPr bwMode="auto">
          <a:xfrm>
            <a:off x="8374896" y="1668870"/>
            <a:ext cx="377825" cy="576263"/>
            <a:chOff x="4140" y="429"/>
            <a:chExt cx="1425" cy="2396"/>
          </a:xfrm>
        </p:grpSpPr>
        <p:sp>
          <p:nvSpPr>
            <p:cNvPr id="97" name="Freeform 209"/>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8" name="Rectangle 210"/>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9" name="Freeform 211"/>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0" name="Freeform 212"/>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1" name="Rectangle 213"/>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2" name="Group 214"/>
            <p:cNvGrpSpPr/>
            <p:nvPr/>
          </p:nvGrpSpPr>
          <p:grpSpPr bwMode="auto">
            <a:xfrm>
              <a:off x="4749" y="668"/>
              <a:ext cx="581" cy="145"/>
              <a:chOff x="614" y="2568"/>
              <a:chExt cx="725" cy="139"/>
            </a:xfrm>
          </p:grpSpPr>
          <p:sp>
            <p:nvSpPr>
              <p:cNvPr id="127" name="AutoShape 215"/>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8" name="AutoShape 216"/>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3" name="Rectangle 217"/>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4" name="Group 218"/>
            <p:cNvGrpSpPr/>
            <p:nvPr/>
          </p:nvGrpSpPr>
          <p:grpSpPr bwMode="auto">
            <a:xfrm>
              <a:off x="4747" y="994"/>
              <a:ext cx="581" cy="134"/>
              <a:chOff x="614" y="2568"/>
              <a:chExt cx="725" cy="139"/>
            </a:xfrm>
          </p:grpSpPr>
          <p:sp>
            <p:nvSpPr>
              <p:cNvPr id="125" name="AutoShape 219"/>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6" name="AutoShape 220"/>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5" name="Rectangle 221"/>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6" name="Rectangle 222"/>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7" name="Group 223"/>
            <p:cNvGrpSpPr/>
            <p:nvPr/>
          </p:nvGrpSpPr>
          <p:grpSpPr bwMode="auto">
            <a:xfrm>
              <a:off x="4735" y="1627"/>
              <a:ext cx="582" cy="151"/>
              <a:chOff x="614" y="2568"/>
              <a:chExt cx="725" cy="139"/>
            </a:xfrm>
          </p:grpSpPr>
          <p:sp>
            <p:nvSpPr>
              <p:cNvPr id="123" name="AutoShape 224"/>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4" name="AutoShape 225"/>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08" name="Freeform 226"/>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09" name="Group 227"/>
            <p:cNvGrpSpPr/>
            <p:nvPr/>
          </p:nvGrpSpPr>
          <p:grpSpPr bwMode="auto">
            <a:xfrm>
              <a:off x="4739" y="1327"/>
              <a:ext cx="582" cy="139"/>
              <a:chOff x="614" y="2568"/>
              <a:chExt cx="725" cy="139"/>
            </a:xfrm>
          </p:grpSpPr>
          <p:sp>
            <p:nvSpPr>
              <p:cNvPr id="121" name="AutoShape 228"/>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2" name="AutoShape 229"/>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10" name="Rectangle 230"/>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1" name="Freeform 231"/>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2" name="Freeform 232"/>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3" name="Oval 233"/>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4" name="Freeform 234"/>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5" name="AutoShape 235"/>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6" name="AutoShape 236"/>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7" name="Oval 237"/>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8" name="Oval 238"/>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19" name="Oval 239"/>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0" name="Rectangle 240"/>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29" name="Group 241"/>
          <p:cNvGrpSpPr/>
          <p:nvPr/>
        </p:nvGrpSpPr>
        <p:grpSpPr bwMode="auto">
          <a:xfrm>
            <a:off x="8984496" y="1821270"/>
            <a:ext cx="377825" cy="576263"/>
            <a:chOff x="4140" y="429"/>
            <a:chExt cx="1425" cy="2396"/>
          </a:xfrm>
        </p:grpSpPr>
        <p:sp>
          <p:nvSpPr>
            <p:cNvPr id="130" name="Freeform 242"/>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1" name="Rectangle 243"/>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2" name="Freeform 244"/>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3" name="Freeform 245"/>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4" name="Rectangle 246"/>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35" name="Group 247"/>
            <p:cNvGrpSpPr/>
            <p:nvPr/>
          </p:nvGrpSpPr>
          <p:grpSpPr bwMode="auto">
            <a:xfrm>
              <a:off x="4749" y="668"/>
              <a:ext cx="581" cy="145"/>
              <a:chOff x="614" y="2568"/>
              <a:chExt cx="725" cy="139"/>
            </a:xfrm>
          </p:grpSpPr>
          <p:sp>
            <p:nvSpPr>
              <p:cNvPr id="160" name="AutoShape 248"/>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1" name="AutoShape 249"/>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36" name="Rectangle 250"/>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37" name="Group 251"/>
            <p:cNvGrpSpPr/>
            <p:nvPr/>
          </p:nvGrpSpPr>
          <p:grpSpPr bwMode="auto">
            <a:xfrm>
              <a:off x="4747" y="994"/>
              <a:ext cx="581" cy="134"/>
              <a:chOff x="614" y="2568"/>
              <a:chExt cx="725" cy="139"/>
            </a:xfrm>
          </p:grpSpPr>
          <p:sp>
            <p:nvSpPr>
              <p:cNvPr id="158" name="AutoShape 252"/>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9" name="AutoShape 253"/>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38" name="Rectangle 254"/>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9" name="Rectangle 255"/>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0" name="Group 256"/>
            <p:cNvGrpSpPr/>
            <p:nvPr/>
          </p:nvGrpSpPr>
          <p:grpSpPr bwMode="auto">
            <a:xfrm>
              <a:off x="4735" y="1627"/>
              <a:ext cx="582" cy="151"/>
              <a:chOff x="614" y="2568"/>
              <a:chExt cx="725" cy="139"/>
            </a:xfrm>
          </p:grpSpPr>
          <p:sp>
            <p:nvSpPr>
              <p:cNvPr id="156" name="AutoShape 257"/>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7" name="AutoShape 258"/>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1" name="Freeform 259"/>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2" name="Group 260"/>
            <p:cNvGrpSpPr/>
            <p:nvPr/>
          </p:nvGrpSpPr>
          <p:grpSpPr bwMode="auto">
            <a:xfrm>
              <a:off x="4739" y="1327"/>
              <a:ext cx="582" cy="139"/>
              <a:chOff x="614" y="2568"/>
              <a:chExt cx="725" cy="139"/>
            </a:xfrm>
          </p:grpSpPr>
          <p:sp>
            <p:nvSpPr>
              <p:cNvPr id="154" name="AutoShape 261"/>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5" name="AutoShape 262"/>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3" name="Rectangle 263"/>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4" name="Freeform 264"/>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5" name="Freeform 265"/>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6" name="Oval 266"/>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7" name="Freeform 267"/>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8" name="AutoShape 268"/>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9" name="AutoShape 269"/>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0" name="Oval 270"/>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1" name="Oval 271"/>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52" name="Oval 272"/>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3" name="Rectangle 273"/>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62" name="Group 274"/>
          <p:cNvGrpSpPr/>
          <p:nvPr/>
        </p:nvGrpSpPr>
        <p:grpSpPr bwMode="auto">
          <a:xfrm>
            <a:off x="9313109" y="2767420"/>
            <a:ext cx="377825" cy="576263"/>
            <a:chOff x="4140" y="429"/>
            <a:chExt cx="1425" cy="2396"/>
          </a:xfrm>
        </p:grpSpPr>
        <p:sp>
          <p:nvSpPr>
            <p:cNvPr id="163" name="Freeform 27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4" name="Rectangle 276"/>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5" name="Freeform 27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6" name="Freeform 27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7" name="Rectangle 279"/>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68" name="Group 280"/>
            <p:cNvGrpSpPr/>
            <p:nvPr/>
          </p:nvGrpSpPr>
          <p:grpSpPr bwMode="auto">
            <a:xfrm>
              <a:off x="4749" y="668"/>
              <a:ext cx="581" cy="145"/>
              <a:chOff x="614" y="2568"/>
              <a:chExt cx="725" cy="139"/>
            </a:xfrm>
          </p:grpSpPr>
          <p:sp>
            <p:nvSpPr>
              <p:cNvPr id="193" name="AutoShape 281"/>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4" name="AutoShape 282"/>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69" name="Rectangle 283"/>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0" name="Group 284"/>
            <p:cNvGrpSpPr/>
            <p:nvPr/>
          </p:nvGrpSpPr>
          <p:grpSpPr bwMode="auto">
            <a:xfrm>
              <a:off x="4747" y="994"/>
              <a:ext cx="581" cy="134"/>
              <a:chOff x="614" y="2568"/>
              <a:chExt cx="725" cy="139"/>
            </a:xfrm>
          </p:grpSpPr>
          <p:sp>
            <p:nvSpPr>
              <p:cNvPr id="191" name="AutoShape 285"/>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2" name="AutoShape 286"/>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1" name="Rectangle 287"/>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2" name="Rectangle 288"/>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3" name="Group 289"/>
            <p:cNvGrpSpPr/>
            <p:nvPr/>
          </p:nvGrpSpPr>
          <p:grpSpPr bwMode="auto">
            <a:xfrm>
              <a:off x="4735" y="1627"/>
              <a:ext cx="582" cy="151"/>
              <a:chOff x="614" y="2568"/>
              <a:chExt cx="725" cy="139"/>
            </a:xfrm>
          </p:grpSpPr>
          <p:sp>
            <p:nvSpPr>
              <p:cNvPr id="189" name="AutoShape 290"/>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90" name="AutoShape 291"/>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4" name="Freeform 29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75" name="Group 293"/>
            <p:cNvGrpSpPr/>
            <p:nvPr/>
          </p:nvGrpSpPr>
          <p:grpSpPr bwMode="auto">
            <a:xfrm>
              <a:off x="4739" y="1327"/>
              <a:ext cx="582" cy="139"/>
              <a:chOff x="614" y="2568"/>
              <a:chExt cx="725" cy="139"/>
            </a:xfrm>
          </p:grpSpPr>
          <p:sp>
            <p:nvSpPr>
              <p:cNvPr id="187" name="AutoShape 294"/>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8" name="AutoShape 295"/>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6" name="Rectangle 296"/>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7" name="Freeform 29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8" name="Freeform 29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9" name="Oval 299"/>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0" name="Freeform 30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1" name="AutoShape 301"/>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2" name="AutoShape 302"/>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3" name="Oval 303"/>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4" name="Oval 304"/>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85" name="Oval 305"/>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86" name="Rectangle 306"/>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95" name="Group 340"/>
          <p:cNvGrpSpPr/>
          <p:nvPr/>
        </p:nvGrpSpPr>
        <p:grpSpPr bwMode="auto">
          <a:xfrm>
            <a:off x="7368421" y="5250270"/>
            <a:ext cx="525463" cy="557213"/>
            <a:chOff x="-44" y="1473"/>
            <a:chExt cx="981" cy="1105"/>
          </a:xfrm>
        </p:grpSpPr>
        <p:pic>
          <p:nvPicPr>
            <p:cNvPr id="196" name="Picture 341"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Freeform 342"/>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98" name="Group 343"/>
          <p:cNvGrpSpPr/>
          <p:nvPr/>
        </p:nvGrpSpPr>
        <p:grpSpPr bwMode="auto">
          <a:xfrm>
            <a:off x="7892296" y="5239158"/>
            <a:ext cx="525463" cy="557212"/>
            <a:chOff x="-44" y="1473"/>
            <a:chExt cx="981" cy="1105"/>
          </a:xfrm>
        </p:grpSpPr>
        <p:pic>
          <p:nvPicPr>
            <p:cNvPr id="199" name="Picture 344"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Freeform 345"/>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201" name="Group 200"/>
          <p:cNvGrpSpPr/>
          <p:nvPr/>
        </p:nvGrpSpPr>
        <p:grpSpPr>
          <a:xfrm>
            <a:off x="7961142" y="3175176"/>
            <a:ext cx="889089" cy="466491"/>
            <a:chOff x="7493876" y="2774731"/>
            <a:chExt cx="1481958" cy="894622"/>
          </a:xfrm>
        </p:grpSpPr>
        <p:sp>
          <p:nvSpPr>
            <p:cNvPr id="202" name="Freeform 52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03" name="Oval 20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04" name="Group 203"/>
            <p:cNvGrpSpPr/>
            <p:nvPr/>
          </p:nvGrpSpPr>
          <p:grpSpPr>
            <a:xfrm>
              <a:off x="7713663" y="2848339"/>
              <a:ext cx="1042107" cy="425543"/>
              <a:chOff x="7786941" y="2884917"/>
              <a:chExt cx="897649" cy="353919"/>
            </a:xfrm>
          </p:grpSpPr>
          <p:sp>
            <p:nvSpPr>
              <p:cNvPr id="205" name="Freeform 52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52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52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52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 name="Group 208"/>
          <p:cNvGrpSpPr/>
          <p:nvPr/>
        </p:nvGrpSpPr>
        <p:grpSpPr>
          <a:xfrm>
            <a:off x="7939805" y="4516729"/>
            <a:ext cx="889089" cy="466491"/>
            <a:chOff x="7493876" y="2774731"/>
            <a:chExt cx="1481958" cy="894622"/>
          </a:xfrm>
        </p:grpSpPr>
        <p:sp>
          <p:nvSpPr>
            <p:cNvPr id="210" name="Freeform 51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1" name="Oval 21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12" name="Group 211"/>
            <p:cNvGrpSpPr/>
            <p:nvPr/>
          </p:nvGrpSpPr>
          <p:grpSpPr>
            <a:xfrm>
              <a:off x="7713663" y="2848339"/>
              <a:ext cx="1042107" cy="425543"/>
              <a:chOff x="7786941" y="2884917"/>
              <a:chExt cx="897649" cy="353919"/>
            </a:xfrm>
          </p:grpSpPr>
          <p:sp>
            <p:nvSpPr>
              <p:cNvPr id="213" name="Freeform 51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51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51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51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7" name="Group 216"/>
          <p:cNvGrpSpPr/>
          <p:nvPr/>
        </p:nvGrpSpPr>
        <p:grpSpPr>
          <a:xfrm>
            <a:off x="8312190" y="4887265"/>
            <a:ext cx="811212" cy="1033463"/>
            <a:chOff x="9001301" y="5550914"/>
            <a:chExt cx="811212" cy="1033463"/>
          </a:xfrm>
        </p:grpSpPr>
        <p:sp>
          <p:nvSpPr>
            <p:cNvPr id="218" name="Oval 217"/>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9" name="Group 218"/>
            <p:cNvGrpSpPr/>
            <p:nvPr/>
          </p:nvGrpSpPr>
          <p:grpSpPr>
            <a:xfrm>
              <a:off x="9256094" y="5631762"/>
              <a:ext cx="377825" cy="800176"/>
              <a:chOff x="10907888" y="5189290"/>
              <a:chExt cx="377825" cy="800176"/>
            </a:xfrm>
          </p:grpSpPr>
          <p:sp>
            <p:nvSpPr>
              <p:cNvPr id="220" name="Line 80"/>
              <p:cNvSpPr>
                <a:spLocks noChangeShapeType="true"/>
              </p:cNvSpPr>
              <p:nvPr/>
            </p:nvSpPr>
            <p:spPr bwMode="auto">
              <a:xfrm>
                <a:off x="10966625" y="5189290"/>
                <a:ext cx="76200" cy="32226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21" name="Group 307"/>
              <p:cNvGrpSpPr/>
              <p:nvPr/>
            </p:nvGrpSpPr>
            <p:grpSpPr bwMode="auto">
              <a:xfrm>
                <a:off x="10907888" y="5413204"/>
                <a:ext cx="377825" cy="576262"/>
                <a:chOff x="4140" y="429"/>
                <a:chExt cx="1425" cy="2396"/>
              </a:xfrm>
            </p:grpSpPr>
            <p:sp>
              <p:nvSpPr>
                <p:cNvPr id="222" name="Freeform 308"/>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3" name="Rectangle 309"/>
                <p:cNvSpPr>
                  <a:spLocks noChangeArrowheads="true"/>
                </p:cNvSpPr>
                <p:nvPr/>
              </p:nvSpPr>
              <p:spPr bwMode="auto">
                <a:xfrm>
                  <a:off x="4206" y="429"/>
                  <a:ext cx="1048" cy="2284"/>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4" name="Freeform 310"/>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5" name="Freeform 311"/>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26" name="Rectangle 312"/>
                <p:cNvSpPr>
                  <a:spLocks noChangeArrowheads="true"/>
                </p:cNvSpPr>
                <p:nvPr/>
              </p:nvSpPr>
              <p:spPr bwMode="auto">
                <a:xfrm>
                  <a:off x="4212" y="693"/>
                  <a:ext cx="599"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27" name="Group 313"/>
                <p:cNvGrpSpPr/>
                <p:nvPr/>
              </p:nvGrpSpPr>
              <p:grpSpPr bwMode="auto">
                <a:xfrm>
                  <a:off x="4749" y="668"/>
                  <a:ext cx="581" cy="145"/>
                  <a:chOff x="614" y="2568"/>
                  <a:chExt cx="725" cy="139"/>
                </a:xfrm>
              </p:grpSpPr>
              <p:sp>
                <p:nvSpPr>
                  <p:cNvPr id="252" name="AutoShape 314"/>
                  <p:cNvSpPr>
                    <a:spLocks noChangeArrowheads="true"/>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53" name="AutoShape 315"/>
                  <p:cNvSpPr>
                    <a:spLocks noChangeArrowheads="true"/>
                  </p:cNvSpPr>
                  <p:nvPr/>
                </p:nvSpPr>
                <p:spPr bwMode="auto">
                  <a:xfrm>
                    <a:off x="631" y="2586"/>
                    <a:ext cx="695" cy="101"/>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28" name="Rectangle 316"/>
                <p:cNvSpPr>
                  <a:spLocks noChangeArrowheads="true"/>
                </p:cNvSpPr>
                <p:nvPr/>
              </p:nvSpPr>
              <p:spPr bwMode="auto">
                <a:xfrm>
                  <a:off x="4224" y="1016"/>
                  <a:ext cx="599" cy="53"/>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29" name="Group 317"/>
                <p:cNvGrpSpPr/>
                <p:nvPr/>
              </p:nvGrpSpPr>
              <p:grpSpPr bwMode="auto">
                <a:xfrm>
                  <a:off x="4747" y="994"/>
                  <a:ext cx="581" cy="134"/>
                  <a:chOff x="614" y="2568"/>
                  <a:chExt cx="725" cy="139"/>
                </a:xfrm>
              </p:grpSpPr>
              <p:sp>
                <p:nvSpPr>
                  <p:cNvPr id="250" name="AutoShape 318"/>
                  <p:cNvSpPr>
                    <a:spLocks noChangeArrowheads="true"/>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51" name="AutoShape 319"/>
                  <p:cNvSpPr>
                    <a:spLocks noChangeArrowheads="true"/>
                  </p:cNvSpPr>
                  <p:nvPr/>
                </p:nvSpPr>
                <p:spPr bwMode="auto">
                  <a:xfrm>
                    <a:off x="626" y="2584"/>
                    <a:ext cx="695" cy="110"/>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30" name="Rectangle 320"/>
                <p:cNvSpPr>
                  <a:spLocks noChangeArrowheads="true"/>
                </p:cNvSpPr>
                <p:nvPr/>
              </p:nvSpPr>
              <p:spPr bwMode="auto">
                <a:xfrm>
                  <a:off x="4218" y="1360"/>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1" name="Rectangle 321"/>
                <p:cNvSpPr>
                  <a:spLocks noChangeArrowheads="true"/>
                </p:cNvSpPr>
                <p:nvPr/>
              </p:nvSpPr>
              <p:spPr bwMode="auto">
                <a:xfrm>
                  <a:off x="4230" y="1657"/>
                  <a:ext cx="593" cy="46"/>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32" name="Group 322"/>
                <p:cNvGrpSpPr/>
                <p:nvPr/>
              </p:nvGrpSpPr>
              <p:grpSpPr bwMode="auto">
                <a:xfrm>
                  <a:off x="4735" y="1627"/>
                  <a:ext cx="582" cy="151"/>
                  <a:chOff x="614" y="2568"/>
                  <a:chExt cx="725" cy="139"/>
                </a:xfrm>
              </p:grpSpPr>
              <p:sp>
                <p:nvSpPr>
                  <p:cNvPr id="248" name="AutoShape 323"/>
                  <p:cNvSpPr>
                    <a:spLocks noChangeArrowheads="true"/>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9" name="AutoShape 324"/>
                  <p:cNvSpPr>
                    <a:spLocks noChangeArrowheads="true"/>
                  </p:cNvSpPr>
                  <p:nvPr/>
                </p:nvSpPr>
                <p:spPr bwMode="auto">
                  <a:xfrm>
                    <a:off x="626" y="2589"/>
                    <a:ext cx="701" cy="9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33" name="Freeform 325"/>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234" name="Group 326"/>
                <p:cNvGrpSpPr/>
                <p:nvPr/>
              </p:nvGrpSpPr>
              <p:grpSpPr bwMode="auto">
                <a:xfrm>
                  <a:off x="4739" y="1327"/>
                  <a:ext cx="582" cy="139"/>
                  <a:chOff x="614" y="2568"/>
                  <a:chExt cx="725" cy="139"/>
                </a:xfrm>
              </p:grpSpPr>
              <p:sp>
                <p:nvSpPr>
                  <p:cNvPr id="246" name="AutoShape 327"/>
                  <p:cNvSpPr>
                    <a:spLocks noChangeArrowheads="true"/>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7" name="AutoShape 328"/>
                  <p:cNvSpPr>
                    <a:spLocks noChangeArrowheads="true"/>
                  </p:cNvSpPr>
                  <p:nvPr/>
                </p:nvSpPr>
                <p:spPr bwMode="auto">
                  <a:xfrm>
                    <a:off x="629" y="2581"/>
                    <a:ext cx="694"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235" name="Rectangle 329"/>
                <p:cNvSpPr>
                  <a:spLocks noChangeArrowheads="true"/>
                </p:cNvSpPr>
                <p:nvPr/>
              </p:nvSpPr>
              <p:spPr bwMode="auto">
                <a:xfrm>
                  <a:off x="5248" y="429"/>
                  <a:ext cx="72" cy="2290"/>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6" name="Freeform 330"/>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7" name="Freeform 331"/>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8" name="Oval 332"/>
                <p:cNvSpPr>
                  <a:spLocks noChangeArrowheads="true"/>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9" name="Freeform 333"/>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0" name="AutoShape 334"/>
                <p:cNvSpPr>
                  <a:spLocks noChangeArrowheads="true"/>
                </p:cNvSpPr>
                <p:nvPr/>
              </p:nvSpPr>
              <p:spPr bwMode="auto">
                <a:xfrm>
                  <a:off x="4140" y="2680"/>
                  <a:ext cx="1197" cy="145"/>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1" name="AutoShape 335"/>
                <p:cNvSpPr>
                  <a:spLocks noChangeArrowheads="true"/>
                </p:cNvSpPr>
                <p:nvPr/>
              </p:nvSpPr>
              <p:spPr bwMode="auto">
                <a:xfrm>
                  <a:off x="4206" y="2713"/>
                  <a:ext cx="1072" cy="79"/>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2" name="Oval 336"/>
                <p:cNvSpPr>
                  <a:spLocks noChangeArrowheads="true"/>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3" name="Oval 337"/>
                <p:cNvSpPr>
                  <a:spLocks noChangeArrowheads="true"/>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244" name="Oval 338"/>
                <p:cNvSpPr>
                  <a:spLocks noChangeArrowheads="true"/>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45" name="Rectangle 339"/>
                <p:cNvSpPr>
                  <a:spLocks noChangeArrowheads="true"/>
                </p:cNvSpPr>
                <p:nvPr/>
              </p:nvSpPr>
              <p:spPr bwMode="auto">
                <a:xfrm>
                  <a:off x="5062" y="1835"/>
                  <a:ext cx="84"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grpSp>
      <p:sp>
        <p:nvSpPr>
          <p:cNvPr id="254" name="Text Box 98"/>
          <p:cNvSpPr txBox="true">
            <a:spLocks noChangeArrowheads="true"/>
          </p:cNvSpPr>
          <p:nvPr/>
        </p:nvSpPr>
        <p:spPr bwMode="auto">
          <a:xfrm>
            <a:off x="8416011" y="5872696"/>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C00000"/>
                </a:solidFill>
                <a:effectLst/>
                <a:uLnTx/>
                <a:uFillTx/>
                <a:latin typeface="Arial" panose="02080604020202020204" pitchFamily="34" charset="0"/>
                <a:ea typeface="MS PGothic" panose="020B0600070205080204" pitchFamily="34" charset="-128"/>
              </a:rPr>
              <a:t>local web cache</a:t>
            </a:r>
            <a:endParaRPr kumimoji="0" lang="en-US" altLang="en-US" sz="2400" b="0" i="0" u="none" strike="noStrike" kern="0" cap="none" spc="0" normalizeH="0" baseline="0" noProof="0" dirty="0">
              <a:ln>
                <a:noFill/>
              </a:ln>
              <a:solidFill>
                <a:srgbClr val="C00000"/>
              </a:solidFill>
              <a:effectLst/>
              <a:uLnTx/>
              <a:uFillTx/>
              <a:latin typeface="Arial" panose="02080604020202020204" pitchFamily="34" charset="0"/>
              <a:ea typeface="MS PGothic" panose="020B0600070205080204" pitchFamily="34" charset="-128"/>
            </a:endParaRPr>
          </a:p>
        </p:txBody>
      </p:sp>
      <p:sp>
        <p:nvSpPr>
          <p:cNvPr id="255" name="Rectangle 4"/>
          <p:cNvSpPr txBox="true">
            <a:spLocks noChangeArrowheads="true"/>
          </p:cNvSpPr>
          <p:nvPr/>
        </p:nvSpPr>
        <p:spPr>
          <a:xfrm>
            <a:off x="127513" y="1391225"/>
            <a:ext cx="6166171" cy="2276941"/>
          </a:xfrm>
          <a:prstGeom prst="rect">
            <a:avLst/>
          </a:prstGeom>
        </p:spPr>
        <p:txBody>
          <a:bodyPr vert="horz" lIns="91440" tIns="45720" rIns="91440" bIns="45720" rtlCol="0">
            <a:normAutofit fontScale="77500" lnSpcReduction="2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9525" indent="0" algn="just">
              <a:lnSpc>
                <a:spcPct val="110000"/>
              </a:lnSpc>
              <a:spcBef>
                <a:spcPts val="400"/>
              </a:spcBef>
              <a:buFont typeface="Wingdings" panose="05000000000000000000" pitchFamily="2" charset="2"/>
              <a:buNone/>
              <a:tabLst>
                <a:tab pos="575945" algn="l"/>
              </a:tabLst>
            </a:pPr>
            <a:r>
              <a:rPr lang="en-US" altLang="en-US" sz="3600" dirty="0">
                <a:solidFill>
                  <a:srgbClr val="CC0000"/>
                </a:solidFill>
                <a:ea typeface="MS PGothic" panose="020B0600070205080204" pitchFamily="34" charset="-128"/>
              </a:rPr>
              <a:t>Calculating access link utilization, end-end delay with cache:</a:t>
            </a:r>
            <a:endParaRPr lang="en-US" altLang="en-US" sz="3600" dirty="0">
              <a:solidFill>
                <a:srgbClr val="CC0000"/>
              </a:solidFill>
              <a:ea typeface="MS PGothic" panose="020B0600070205080204" pitchFamily="34" charset="-128"/>
            </a:endParaRPr>
          </a:p>
          <a:p>
            <a:pPr indent="-231775" algn="just">
              <a:lnSpc>
                <a:spcPct val="110000"/>
              </a:lnSpc>
              <a:spcBef>
                <a:spcPts val="400"/>
              </a:spcBef>
              <a:buClr>
                <a:schemeClr val="accent2">
                  <a:lumMod val="75000"/>
                </a:schemeClr>
              </a:buClr>
              <a:tabLst>
                <a:tab pos="53975" algn="l"/>
                <a:tab pos="575945" algn="l"/>
              </a:tabLst>
            </a:pPr>
            <a:r>
              <a:rPr lang="en-US" altLang="en-US" sz="3100" dirty="0">
                <a:ea typeface="MS PGothic" panose="020B0600070205080204" pitchFamily="34" charset="-128"/>
              </a:rPr>
              <a:t>suppose cache hit rate is 0.4:  40% requests satisfied at cache, 60% requests satisfied at origin </a:t>
            </a:r>
            <a:endParaRPr lang="en-US" altLang="en-US" sz="3100" dirty="0">
              <a:ea typeface="MS PGothic" panose="020B0600070205080204" pitchFamily="34" charset="-128"/>
            </a:endParaRPr>
          </a:p>
          <a:p>
            <a:pPr marL="228600" indent="-228600" algn="just">
              <a:lnSpc>
                <a:spcPct val="80000"/>
              </a:lnSpc>
              <a:buFont typeface="Wingdings" panose="05000000000000000000" pitchFamily="2" charset="2"/>
              <a:buNone/>
              <a:tabLst>
                <a:tab pos="575945" algn="l"/>
              </a:tabLst>
            </a:pPr>
            <a:r>
              <a:rPr lang="en-US" altLang="en-US" sz="2400" dirty="0">
                <a:latin typeface="Gill Sans MT" panose="020B0502020104020203" pitchFamily="34" charset="77"/>
                <a:ea typeface="MS PGothic" panose="020B0600070205080204" pitchFamily="34" charset="-128"/>
              </a:rPr>
              <a:t>  </a:t>
            </a:r>
            <a:endParaRPr lang="en-US" altLang="en-US" sz="2400" dirty="0">
              <a:latin typeface="Gill Sans MT" panose="020B0502020104020203" pitchFamily="34" charset="77"/>
              <a:ea typeface="MS PGothic" panose="020B0600070205080204" pitchFamily="34" charset="-128"/>
            </a:endParaRPr>
          </a:p>
        </p:txBody>
      </p:sp>
      <p:sp>
        <p:nvSpPr>
          <p:cNvPr id="256" name="Rectangle 4"/>
          <p:cNvSpPr>
            <a:spLocks noChangeArrowheads="true"/>
          </p:cNvSpPr>
          <p:nvPr/>
        </p:nvSpPr>
        <p:spPr bwMode="auto">
          <a:xfrm>
            <a:off x="236443" y="3188218"/>
            <a:ext cx="6168360" cy="1570038"/>
          </a:xfrm>
          <a:prstGeom prst="rect">
            <a:avLst/>
          </a:prstGeom>
          <a:noFill/>
          <a:ln>
            <a:noFill/>
          </a:ln>
        </p:spPr>
        <p:txBody>
          <a:bodyPr/>
          <a:lstStyle/>
          <a:p>
            <a:pPr marL="231775" indent="-231775" algn="just">
              <a:lnSpc>
                <a:spcPct val="90000"/>
              </a:lnSpc>
              <a:spcBef>
                <a:spcPts val="400"/>
              </a:spcBef>
              <a:buClr>
                <a:schemeClr val="accent2">
                  <a:lumMod val="75000"/>
                </a:schemeClr>
              </a:buClr>
              <a:buSzPct val="100000"/>
              <a:buFont typeface="Wingdings" panose="05000000000000000000" pitchFamily="2" charset="2"/>
              <a:buChar char="§"/>
              <a:tabLst>
                <a:tab pos="575945" algn="l"/>
              </a:tabLst>
              <a:defRPr/>
            </a:pPr>
            <a:r>
              <a:rPr lang="en-US" sz="2400" dirty="0">
                <a:ea typeface="MS PGothic" charset="0"/>
                <a:cs typeface="MS PGothic" charset="0"/>
              </a:rPr>
              <a:t>access link: 60% of requests use access link </a:t>
            </a:r>
            <a:endParaRPr lang="en-US" sz="2400" dirty="0">
              <a:ea typeface="MS PGothic" charset="0"/>
              <a:cs typeface="MS PGothic" charset="0"/>
            </a:endParaRPr>
          </a:p>
          <a:p>
            <a:pPr marL="231775" indent="-231775" algn="just">
              <a:lnSpc>
                <a:spcPct val="90000"/>
              </a:lnSpc>
              <a:spcBef>
                <a:spcPts val="400"/>
              </a:spcBef>
              <a:buClr>
                <a:schemeClr val="accent2">
                  <a:lumMod val="75000"/>
                </a:schemeClr>
              </a:buClr>
              <a:buSzPct val="100000"/>
              <a:buFont typeface="Wingdings" panose="05000000000000000000" pitchFamily="2" charset="2"/>
              <a:buChar char="§"/>
              <a:tabLst>
                <a:tab pos="575945" algn="l"/>
              </a:tabLst>
              <a:defRPr/>
            </a:pPr>
            <a:r>
              <a:rPr lang="en-US" sz="2400" dirty="0">
                <a:ea typeface="MS PGothic" charset="0"/>
                <a:cs typeface="MS PGothic" charset="0"/>
              </a:rPr>
              <a:t>data rate to browsers over access link </a:t>
            </a:r>
            <a:endParaRPr lang="en-US" sz="2400" dirty="0">
              <a:ea typeface="MS PGothic" charset="0"/>
              <a:cs typeface="MS PGothic" charset="0"/>
            </a:endParaRPr>
          </a:p>
          <a:p>
            <a:pPr algn="just">
              <a:lnSpc>
                <a:spcPct val="90000"/>
              </a:lnSpc>
              <a:spcBef>
                <a:spcPts val="400"/>
              </a:spcBef>
              <a:buClr>
                <a:schemeClr val="accent2">
                  <a:lumMod val="75000"/>
                </a:schemeClr>
              </a:buClr>
              <a:buSzPct val="65000"/>
              <a:buFont typeface="ZapfDingbats" charset="0"/>
              <a:buNone/>
              <a:tabLst>
                <a:tab pos="575945" algn="l"/>
              </a:tabLst>
              <a:defRPr/>
            </a:pPr>
            <a:r>
              <a:rPr lang="en-US" sz="2400" dirty="0">
                <a:ea typeface="MS PGothic" charset="0"/>
                <a:cs typeface="MS PGothic" charset="0"/>
              </a:rPr>
              <a:t>       = 0.6 * 1.50 Mbps  =  .9 Mbps </a:t>
            </a:r>
            <a:endParaRPr lang="en-US" sz="2400" dirty="0">
              <a:ea typeface="MS PGothic" charset="0"/>
              <a:cs typeface="MS PGothic" charset="0"/>
            </a:endParaRPr>
          </a:p>
          <a:p>
            <a:pPr marL="231775" indent="-231775" algn="just">
              <a:lnSpc>
                <a:spcPct val="90000"/>
              </a:lnSpc>
              <a:spcBef>
                <a:spcPts val="400"/>
              </a:spcBef>
              <a:buClr>
                <a:schemeClr val="accent2">
                  <a:lumMod val="75000"/>
                </a:schemeClr>
              </a:buClr>
              <a:buSzPct val="100000"/>
              <a:buFont typeface="Wingdings" panose="05000000000000000000" pitchFamily="2" charset="2"/>
              <a:buChar char="§"/>
              <a:tabLst>
                <a:tab pos="575945" algn="l"/>
              </a:tabLst>
              <a:defRPr/>
            </a:pPr>
            <a:r>
              <a:rPr lang="en-US" sz="2400" dirty="0">
                <a:ea typeface="MS PGothic" charset="0"/>
                <a:cs typeface="MS PGothic" charset="0"/>
              </a:rPr>
              <a:t>utilization = 0.9/1.54 = .58</a:t>
            </a:r>
            <a:endParaRPr lang="en-US" sz="2400" dirty="0">
              <a:ea typeface="MS PGothic" charset="0"/>
              <a:cs typeface="MS PGothic" charset="0"/>
            </a:endParaRPr>
          </a:p>
        </p:txBody>
      </p:sp>
      <p:sp>
        <p:nvSpPr>
          <p:cNvPr id="257" name="Rectangle 4"/>
          <p:cNvSpPr>
            <a:spLocks noChangeArrowheads="true"/>
          </p:cNvSpPr>
          <p:nvPr/>
        </p:nvSpPr>
        <p:spPr bwMode="auto">
          <a:xfrm>
            <a:off x="158615" y="4795020"/>
            <a:ext cx="6438281" cy="1492250"/>
          </a:xfrm>
          <a:prstGeom prst="rect">
            <a:avLst/>
          </a:prstGeom>
          <a:noFill/>
          <a:ln>
            <a:noFill/>
          </a:ln>
        </p:spPr>
        <p:txBody>
          <a:bodyPr/>
          <a:lstStyle/>
          <a:p>
            <a:pPr marL="285750" indent="-220980" algn="just">
              <a:lnSpc>
                <a:spcPct val="85000"/>
              </a:lnSpc>
              <a:buClr>
                <a:schemeClr val="accent2">
                  <a:lumMod val="75000"/>
                </a:schemeClr>
              </a:buClr>
              <a:buSzPct val="100000"/>
              <a:buFont typeface="Wingdings" panose="05000000000000000000" pitchFamily="2" charset="2"/>
              <a:buChar char="§"/>
              <a:tabLst>
                <a:tab pos="575945" algn="l"/>
              </a:tabLst>
              <a:defRPr/>
            </a:pPr>
            <a:r>
              <a:rPr lang="en-US" sz="2400" dirty="0">
                <a:ea typeface="MS PGothic" charset="0"/>
                <a:cs typeface="MS PGothic" charset="0"/>
              </a:rPr>
              <a:t>average </a:t>
            </a:r>
            <a:r>
              <a:rPr lang="en-US" sz="2400" dirty="0" smtClean="0">
                <a:ea typeface="MS PGothic" charset="0"/>
                <a:cs typeface="MS PGothic" charset="0"/>
              </a:rPr>
              <a:t>end–to–end </a:t>
            </a:r>
            <a:r>
              <a:rPr lang="en-US" sz="2400" dirty="0">
                <a:ea typeface="MS PGothic" charset="0"/>
                <a:cs typeface="MS PGothic" charset="0"/>
              </a:rPr>
              <a:t>delay</a:t>
            </a:r>
            <a:endParaRPr lang="en-US" sz="2400" dirty="0">
              <a:ea typeface="MS PGothic" charset="0"/>
              <a:cs typeface="MS PGothic" charset="0"/>
            </a:endParaRPr>
          </a:p>
          <a:p>
            <a:pPr marL="342900" lvl="1" algn="just">
              <a:lnSpc>
                <a:spcPct val="90000"/>
              </a:lnSpc>
              <a:spcBef>
                <a:spcPts val="400"/>
              </a:spcBef>
              <a:buClr>
                <a:schemeClr val="accent2">
                  <a:lumMod val="75000"/>
                </a:schemeClr>
              </a:buClr>
              <a:buSzTx/>
              <a:tabLst>
                <a:tab pos="575945" algn="l"/>
              </a:tabLst>
              <a:defRPr/>
            </a:pPr>
            <a:r>
              <a:rPr lang="en-US" sz="2400" dirty="0">
                <a:ea typeface="MS PGothic" charset="0"/>
                <a:cs typeface="MS PGothic" charset="0"/>
              </a:rPr>
              <a:t>= 0.6 * (delay from origin servers)</a:t>
            </a:r>
            <a:endParaRPr lang="en-US" sz="2400" dirty="0">
              <a:ea typeface="MS PGothic" charset="0"/>
              <a:cs typeface="MS PGothic" charset="0"/>
            </a:endParaRPr>
          </a:p>
          <a:p>
            <a:pPr marL="342900" lvl="1" algn="just">
              <a:lnSpc>
                <a:spcPct val="90000"/>
              </a:lnSpc>
              <a:spcBef>
                <a:spcPts val="400"/>
              </a:spcBef>
              <a:buClr>
                <a:schemeClr val="accent2">
                  <a:lumMod val="75000"/>
                </a:schemeClr>
              </a:buClr>
              <a:buSzTx/>
              <a:tabLst>
                <a:tab pos="575945" algn="l"/>
              </a:tabLst>
              <a:defRPr/>
            </a:pPr>
            <a:r>
              <a:rPr lang="en-US" sz="2400" dirty="0">
                <a:ea typeface="MS PGothic" charset="0"/>
                <a:cs typeface="MS PGothic" charset="0"/>
              </a:rPr>
              <a:t>           + 0.4 * (delay when satisfied at cache)</a:t>
            </a:r>
            <a:endParaRPr lang="en-US" sz="2400" dirty="0">
              <a:ea typeface="MS PGothic" charset="0"/>
              <a:cs typeface="MS PGothic" charset="0"/>
            </a:endParaRPr>
          </a:p>
          <a:p>
            <a:pPr marL="342900" lvl="1" algn="just">
              <a:lnSpc>
                <a:spcPct val="90000"/>
              </a:lnSpc>
              <a:spcBef>
                <a:spcPts val="400"/>
              </a:spcBef>
              <a:buClr>
                <a:schemeClr val="accent2">
                  <a:lumMod val="75000"/>
                </a:schemeClr>
              </a:buClr>
              <a:buSzTx/>
              <a:tabLst>
                <a:tab pos="575945" algn="l"/>
              </a:tabLst>
              <a:defRPr/>
            </a:pPr>
            <a:r>
              <a:rPr lang="en-US" sz="2400" dirty="0">
                <a:ea typeface="MS PGothic" charset="0"/>
                <a:cs typeface="MS PGothic" charset="0"/>
              </a:rPr>
              <a:t>= 0.6 (2.01) + 0.4 (~msecs) = ~ 1.2 secs</a:t>
            </a:r>
            <a:endParaRPr lang="en-US" sz="2400" dirty="0">
              <a:ea typeface="MS PGothic" charset="0"/>
              <a:cs typeface="MS PGothic" charset="0"/>
            </a:endParaRPr>
          </a:p>
          <a:p>
            <a:pPr marL="228600" indent="-228600" algn="just">
              <a:lnSpc>
                <a:spcPct val="80000"/>
              </a:lnSpc>
              <a:buClr>
                <a:schemeClr val="accent2">
                  <a:lumMod val="75000"/>
                </a:schemeClr>
              </a:buClr>
              <a:buSzPct val="65000"/>
              <a:buFont typeface="Wingdings" charset="0"/>
              <a:buNone/>
              <a:tabLst>
                <a:tab pos="575945" algn="l"/>
              </a:tabLst>
              <a:defRPr/>
            </a:pPr>
            <a:r>
              <a:rPr lang="en-US" sz="2400" dirty="0">
                <a:ea typeface="MS PGothic" charset="0"/>
                <a:cs typeface="MS PGothic" charset="0"/>
              </a:rPr>
              <a:t>  </a:t>
            </a:r>
            <a:endParaRPr lang="en-US" sz="2400" dirty="0">
              <a:ea typeface="MS PGothic" charset="0"/>
              <a:cs typeface="MS PGothic" charset="0"/>
            </a:endParaRPr>
          </a:p>
        </p:txBody>
      </p:sp>
      <p:sp>
        <p:nvSpPr>
          <p:cNvPr id="258" name="TextBox 257"/>
          <p:cNvSpPr txBox="true"/>
          <p:nvPr/>
        </p:nvSpPr>
        <p:spPr>
          <a:xfrm>
            <a:off x="394567" y="6347250"/>
            <a:ext cx="10106806" cy="461665"/>
          </a:xfrm>
          <a:prstGeom prst="rect">
            <a:avLst/>
          </a:prstGeom>
          <a:noFill/>
        </p:spPr>
        <p:txBody>
          <a:bodyPr wrap="none" rtlCol="0">
            <a:spAutoFit/>
          </a:bodyPr>
          <a:lstStyle/>
          <a:p>
            <a:pPr algn="just"/>
            <a:r>
              <a:rPr lang="en-US" sz="2400" dirty="0">
                <a:solidFill>
                  <a:srgbClr val="C00000"/>
                </a:solidFill>
                <a:ea typeface="MS PGothic" charset="0"/>
                <a:cs typeface="MS PGothic" charset="0"/>
              </a:rPr>
              <a:t>lower average </a:t>
            </a:r>
            <a:r>
              <a:rPr lang="en-US" sz="2400" dirty="0" smtClean="0">
                <a:solidFill>
                  <a:srgbClr val="C00000"/>
                </a:solidFill>
                <a:ea typeface="MS PGothic" charset="0"/>
                <a:cs typeface="MS PGothic" charset="0"/>
              </a:rPr>
              <a:t>end–to–end </a:t>
            </a:r>
            <a:r>
              <a:rPr lang="en-US" sz="2400" dirty="0">
                <a:solidFill>
                  <a:srgbClr val="C00000"/>
                </a:solidFill>
                <a:ea typeface="MS PGothic" charset="0"/>
                <a:cs typeface="MS PGothic" charset="0"/>
              </a:rPr>
              <a:t>delay than with 154 Mbps link (and cheaper too!)</a:t>
            </a:r>
            <a:endParaRPr lang="en-US" sz="2400" dirty="0">
              <a:solidFill>
                <a:srgbClr val="C00000"/>
              </a:solidFill>
              <a:ea typeface="MS PGothic" charset="0"/>
              <a:cs typeface="MS P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dissolve">
                                      <p:cBhvr>
                                        <p:cTn id="7" dur="500"/>
                                        <p:tgtEl>
                                          <p:spTgt spid="2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7"/>
                                        </p:tgtEl>
                                        <p:attrNameLst>
                                          <p:attrName>style.visibility</p:attrName>
                                        </p:attrNameLst>
                                      </p:cBhvr>
                                      <p:to>
                                        <p:strVal val="visible"/>
                                      </p:to>
                                    </p:set>
                                    <p:animEffect transition="in" filter="dissolve">
                                      <p:cBhvr>
                                        <p:cTn id="12" dur="500"/>
                                        <p:tgtEl>
                                          <p:spTgt spid="2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8"/>
                                        </p:tgtEl>
                                        <p:attrNameLst>
                                          <p:attrName>style.visibility</p:attrName>
                                        </p:attrNameLst>
                                      </p:cBhvr>
                                      <p:to>
                                        <p:strVal val="visible"/>
                                      </p:to>
                                    </p:set>
                                    <p:animEffect transition="in" filter="dissolve">
                                      <p:cBhvr>
                                        <p:cTn id="1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257" grpId="0"/>
      <p:bldP spid="25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Conditional Get</a:t>
            </a:r>
            <a:endParaRPr lang="en-IN" sz="2400" b="1" dirty="0">
              <a:solidFill>
                <a:schemeClr val="accent2">
                  <a:lumMod val="75000"/>
                </a:schemeClr>
              </a:solidFill>
            </a:endParaRPr>
          </a:p>
        </p:txBody>
      </p:sp>
      <p:sp>
        <p:nvSpPr>
          <p:cNvPr id="8" name="Rectangle 3"/>
          <p:cNvSpPr txBox="true">
            <a:spLocks noChangeArrowheads="true"/>
          </p:cNvSpPr>
          <p:nvPr/>
        </p:nvSpPr>
        <p:spPr>
          <a:xfrm>
            <a:off x="172276" y="1813237"/>
            <a:ext cx="4741965" cy="416955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30175" indent="0" algn="just">
              <a:buClr>
                <a:schemeClr val="accent2">
                  <a:lumMod val="75000"/>
                </a:schemeClr>
              </a:buClr>
              <a:buNone/>
            </a:pPr>
            <a:r>
              <a:rPr lang="en-US" altLang="en-US" sz="2400" i="1" dirty="0">
                <a:solidFill>
                  <a:srgbClr val="CC0000"/>
                </a:solidFill>
                <a:ea typeface="MS PGothic" panose="020B0600070205080204" pitchFamily="34" charset="-128"/>
              </a:rPr>
              <a:t>Goal:</a:t>
            </a:r>
            <a:r>
              <a:rPr lang="en-US" altLang="en-US" sz="2400" dirty="0">
                <a:ea typeface="MS PGothic" panose="020B0600070205080204" pitchFamily="34" charset="-128"/>
              </a:rPr>
              <a:t> don</a:t>
            </a:r>
            <a:r>
              <a:rPr lang="ja-JP" altLang="en-US" sz="2400" dirty="0">
                <a:ea typeface="MS PGothic" panose="020B0600070205080204" pitchFamily="34" charset="-128"/>
              </a:rPr>
              <a:t>’</a:t>
            </a:r>
            <a:r>
              <a:rPr lang="en-US" altLang="ja-JP" sz="2400" dirty="0">
                <a:ea typeface="MS PGothic" panose="020B0600070205080204" pitchFamily="34" charset="-128"/>
              </a:rPr>
              <a:t>t send object if cache has </a:t>
            </a:r>
            <a:r>
              <a:rPr lang="en-US" altLang="ja-JP" sz="2400" dirty="0" smtClean="0">
                <a:ea typeface="MS PGothic" panose="020B0600070205080204" pitchFamily="34" charset="-128"/>
              </a:rPr>
              <a:t>up–to–date </a:t>
            </a:r>
            <a:r>
              <a:rPr lang="en-US" altLang="ja-JP" sz="2400" dirty="0">
                <a:ea typeface="MS PGothic" panose="020B0600070205080204" pitchFamily="34" charset="-128"/>
              </a:rPr>
              <a:t>cached version</a:t>
            </a:r>
            <a:endParaRPr lang="en-US" altLang="ja-JP" sz="24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no object transmission delay</a:t>
            </a:r>
            <a:endParaRPr lang="en-US" altLang="en-US" sz="22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lower link utilization</a:t>
            </a:r>
            <a:endParaRPr lang="en-US" altLang="en-US" sz="2200" dirty="0">
              <a:ea typeface="MS PGothic" panose="020B0600070205080204" pitchFamily="34" charset="-128"/>
            </a:endParaRPr>
          </a:p>
          <a:p>
            <a:pPr algn="just">
              <a:buClr>
                <a:schemeClr val="accent2">
                  <a:lumMod val="75000"/>
                </a:schemeClr>
              </a:buClr>
            </a:pPr>
            <a:r>
              <a:rPr lang="en-US" altLang="en-US" sz="2400" i="1" dirty="0">
                <a:solidFill>
                  <a:srgbClr val="000090"/>
                </a:solidFill>
                <a:ea typeface="MS PGothic" panose="020B0600070205080204" pitchFamily="34" charset="-128"/>
              </a:rPr>
              <a:t>cache:</a:t>
            </a:r>
            <a:r>
              <a:rPr lang="en-US" altLang="en-US" sz="2400" dirty="0">
                <a:solidFill>
                  <a:srgbClr val="000090"/>
                </a:solidFill>
                <a:ea typeface="MS PGothic" panose="020B0600070205080204" pitchFamily="34" charset="-128"/>
              </a:rPr>
              <a:t> </a:t>
            </a:r>
            <a:r>
              <a:rPr lang="en-US" altLang="en-US" sz="2400" dirty="0">
                <a:ea typeface="MS PGothic" panose="020B0600070205080204" pitchFamily="34" charset="-128"/>
              </a:rPr>
              <a:t>specify date of cached copy in HTTP request</a:t>
            </a:r>
            <a:endParaRPr lang="en-US" altLang="en-US" sz="2400" dirty="0">
              <a:ea typeface="MS PGothic" panose="020B0600070205080204" pitchFamily="34" charset="-128"/>
            </a:endParaRPr>
          </a:p>
          <a:p>
            <a:pPr lvl="1" algn="just">
              <a:buClr>
                <a:schemeClr val="accent2">
                  <a:lumMod val="75000"/>
                </a:schemeClr>
              </a:buClr>
              <a:buFont typeface="Wingdings" panose="05000000000000000000" pitchFamily="2" charset="2"/>
              <a:buNone/>
            </a:pPr>
            <a:r>
              <a:rPr lang="en-US" altLang="en-US" sz="2000" b="1" dirty="0">
                <a:ea typeface="MS PGothic" panose="020B0600070205080204" pitchFamily="34" charset="-128"/>
              </a:rPr>
              <a:t>If-modified-since: &lt;date&gt;</a:t>
            </a:r>
            <a:endParaRPr lang="en-US" altLang="en-US" sz="2000" b="1" dirty="0">
              <a:ea typeface="MS PGothic" panose="020B0600070205080204" pitchFamily="34" charset="-128"/>
            </a:endParaRPr>
          </a:p>
          <a:p>
            <a:pPr algn="just">
              <a:buClr>
                <a:schemeClr val="accent2">
                  <a:lumMod val="75000"/>
                </a:schemeClr>
              </a:buClr>
            </a:pPr>
            <a:r>
              <a:rPr lang="en-US" altLang="en-US" sz="2400" i="1" dirty="0">
                <a:solidFill>
                  <a:srgbClr val="000090"/>
                </a:solidFill>
                <a:ea typeface="MS PGothic" panose="020B0600070205080204" pitchFamily="34" charset="-128"/>
              </a:rPr>
              <a:t>server:</a:t>
            </a:r>
            <a:r>
              <a:rPr lang="en-US" altLang="en-US" sz="2400" dirty="0">
                <a:solidFill>
                  <a:srgbClr val="000090"/>
                </a:solidFill>
                <a:ea typeface="MS PGothic" panose="020B0600070205080204" pitchFamily="34" charset="-128"/>
              </a:rPr>
              <a:t> </a:t>
            </a:r>
            <a:r>
              <a:rPr lang="en-US" altLang="en-US" sz="2400" dirty="0">
                <a:ea typeface="MS PGothic" panose="020B0600070205080204" pitchFamily="34" charset="-128"/>
              </a:rPr>
              <a:t>response contains no object if cached copy is up-to-date: </a:t>
            </a:r>
            <a:endParaRPr lang="en-US" altLang="en-US" sz="2400" dirty="0">
              <a:ea typeface="MS PGothic" panose="020B0600070205080204" pitchFamily="34" charset="-128"/>
            </a:endParaRPr>
          </a:p>
          <a:p>
            <a:pPr lvl="1" algn="just">
              <a:buClr>
                <a:schemeClr val="accent2">
                  <a:lumMod val="75000"/>
                </a:schemeClr>
              </a:buClr>
              <a:buFont typeface="Wingdings" panose="05000000000000000000" pitchFamily="2" charset="2"/>
              <a:buNone/>
            </a:pPr>
            <a:r>
              <a:rPr lang="en-US" altLang="en-US" sz="2000" b="1" dirty="0">
                <a:ea typeface="MS PGothic" panose="020B0600070205080204" pitchFamily="34" charset="-128"/>
              </a:rPr>
              <a:t>HTTP/1.0 304 Not Modified</a:t>
            </a:r>
            <a:endParaRPr lang="en-US" altLang="en-US" dirty="0">
              <a:ea typeface="MS PGothic" panose="020B0600070205080204" pitchFamily="34" charset="-128"/>
            </a:endParaRPr>
          </a:p>
        </p:txBody>
      </p:sp>
      <p:grpSp>
        <p:nvGrpSpPr>
          <p:cNvPr id="63" name="Group 62"/>
          <p:cNvGrpSpPr/>
          <p:nvPr/>
        </p:nvGrpSpPr>
        <p:grpSpPr>
          <a:xfrm>
            <a:off x="5268839" y="1474940"/>
            <a:ext cx="5235575" cy="5347693"/>
            <a:chOff x="4641815" y="1474940"/>
            <a:chExt cx="5235575" cy="5347693"/>
          </a:xfrm>
        </p:grpSpPr>
        <p:sp>
          <p:nvSpPr>
            <p:cNvPr id="9" name="Line 4"/>
            <p:cNvSpPr>
              <a:spLocks noChangeShapeType="true"/>
            </p:cNvSpPr>
            <p:nvPr/>
          </p:nvSpPr>
          <p:spPr bwMode="auto">
            <a:xfrm>
              <a:off x="5365715" y="2611590"/>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Text Box 8"/>
            <p:cNvSpPr txBox="true">
              <a:spLocks noChangeArrowheads="true"/>
            </p:cNvSpPr>
            <p:nvPr/>
          </p:nvSpPr>
          <p:spPr bwMode="auto">
            <a:xfrm>
              <a:off x="5672103" y="2495703"/>
              <a:ext cx="2681287" cy="620712"/>
            </a:xfrm>
            <a:prstGeom prst="rect">
              <a:avLst/>
            </a:prstGeom>
            <a:solidFill>
              <a:schemeClr val="bg1"/>
            </a:solidFill>
            <a:ln w="9525">
              <a:solidFill>
                <a:schemeClr val="tx1"/>
              </a:solidFill>
              <a:miter lim="800000"/>
            </a:ln>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800" dirty="0">
                  <a:latin typeface="+mn-lt"/>
                </a:rPr>
                <a:t>HTTP request </a:t>
              </a:r>
              <a:r>
                <a:rPr lang="en-US" altLang="en-US" sz="1800" dirty="0" err="1">
                  <a:latin typeface="+mn-lt"/>
                </a:rPr>
                <a:t>msg</a:t>
              </a:r>
              <a:endParaRPr lang="en-US" altLang="en-US" sz="1800" dirty="0">
                <a:latin typeface="+mn-lt"/>
              </a:endParaRPr>
            </a:p>
            <a:p>
              <a:pPr algn="ctr">
                <a:spcBef>
                  <a:spcPct val="0"/>
                </a:spcBef>
                <a:buClrTx/>
                <a:buSzTx/>
                <a:buFontTx/>
                <a:buNone/>
              </a:pPr>
              <a:r>
                <a:rPr lang="en-US" altLang="en-US" sz="1600" b="1" dirty="0">
                  <a:latin typeface="+mn-lt"/>
                </a:rPr>
                <a:t>If-modified-since: &lt;date&gt;</a:t>
              </a:r>
              <a:endParaRPr lang="en-US" altLang="en-US" b="1" dirty="0">
                <a:latin typeface="+mn-lt"/>
              </a:endParaRPr>
            </a:p>
          </p:txBody>
        </p:sp>
        <p:sp>
          <p:nvSpPr>
            <p:cNvPr id="12" name="Line 9"/>
            <p:cNvSpPr>
              <a:spLocks noChangeShapeType="true"/>
            </p:cNvSpPr>
            <p:nvPr/>
          </p:nvSpPr>
          <p:spPr bwMode="auto">
            <a:xfrm flipH="true">
              <a:off x="5384765" y="3357715"/>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 name="Group 30"/>
            <p:cNvGrpSpPr/>
            <p:nvPr/>
          </p:nvGrpSpPr>
          <p:grpSpPr bwMode="auto">
            <a:xfrm>
              <a:off x="5653053" y="3351365"/>
              <a:ext cx="2643187" cy="865188"/>
              <a:chOff x="2698" y="2036"/>
              <a:chExt cx="1665" cy="545"/>
            </a:xfrm>
          </p:grpSpPr>
          <p:sp>
            <p:nvSpPr>
              <p:cNvPr id="15" name="Rectangle 10"/>
              <p:cNvSpPr>
                <a:spLocks noChangeArrowheads="true"/>
              </p:cNvSpPr>
              <p:nvPr/>
            </p:nvSpPr>
            <p:spPr bwMode="auto">
              <a:xfrm>
                <a:off x="2760" y="2071"/>
                <a:ext cx="1578" cy="465"/>
              </a:xfrm>
              <a:prstGeom prst="rect">
                <a:avLst/>
              </a:prstGeom>
              <a:solidFill>
                <a:schemeClr val="bg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sz="2400">
                  <a:latin typeface="+mn-lt"/>
                </a:endParaRPr>
              </a:p>
            </p:txBody>
          </p:sp>
          <p:sp>
            <p:nvSpPr>
              <p:cNvPr id="16" name="Text Box 11"/>
              <p:cNvSpPr txBox="true">
                <a:spLocks noChangeArrowheads="true"/>
              </p:cNvSpPr>
              <p:nvPr/>
            </p:nvSpPr>
            <p:spPr bwMode="auto">
              <a:xfrm>
                <a:off x="2698" y="2036"/>
                <a:ext cx="1665" cy="545"/>
              </a:xfrm>
              <a:prstGeom prst="rect">
                <a:avLst/>
              </a:prstGeom>
              <a:solidFill>
                <a:schemeClr val="bg1"/>
              </a:solidFill>
              <a:ln w="9525">
                <a:solidFill>
                  <a:schemeClr val="tx1"/>
                </a:solidFill>
                <a:miter lim="800000"/>
              </a:ln>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800">
                    <a:latin typeface="+mn-lt"/>
                  </a:rPr>
                  <a:t>HTTP response</a:t>
                </a:r>
                <a:endParaRPr lang="en-US" altLang="en-US" sz="1800">
                  <a:latin typeface="+mn-lt"/>
                </a:endParaRPr>
              </a:p>
              <a:p>
                <a:pPr algn="ctr">
                  <a:spcBef>
                    <a:spcPct val="0"/>
                  </a:spcBef>
                  <a:buClrTx/>
                  <a:buSzTx/>
                  <a:buFontTx/>
                  <a:buNone/>
                </a:pPr>
                <a:r>
                  <a:rPr lang="en-US" altLang="en-US" sz="1600" b="1">
                    <a:latin typeface="+mn-lt"/>
                  </a:rPr>
                  <a:t>HTTP/1.0 </a:t>
                </a:r>
                <a:endParaRPr lang="en-US" altLang="en-US" sz="1600" b="1">
                  <a:latin typeface="+mn-lt"/>
                </a:endParaRPr>
              </a:p>
              <a:p>
                <a:pPr algn="ctr">
                  <a:spcBef>
                    <a:spcPct val="0"/>
                  </a:spcBef>
                  <a:buClrTx/>
                  <a:buSzTx/>
                  <a:buFontTx/>
                  <a:buNone/>
                </a:pPr>
                <a:r>
                  <a:rPr lang="en-US" altLang="en-US" sz="1600" b="1">
                    <a:latin typeface="+mn-lt"/>
                  </a:rPr>
                  <a:t>304 Not Modified</a:t>
                </a:r>
                <a:endParaRPr lang="en-US" altLang="en-US" b="1">
                  <a:latin typeface="+mn-lt"/>
                </a:endParaRPr>
              </a:p>
            </p:txBody>
          </p:sp>
        </p:grpSp>
        <p:sp>
          <p:nvSpPr>
            <p:cNvPr id="17" name="Text Box 28"/>
            <p:cNvSpPr txBox="true">
              <a:spLocks noChangeArrowheads="true"/>
            </p:cNvSpPr>
            <p:nvPr/>
          </p:nvSpPr>
          <p:spPr bwMode="auto">
            <a:xfrm>
              <a:off x="8750265" y="2646515"/>
              <a:ext cx="1047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000099"/>
                  </a:solidFill>
                  <a:latin typeface="+mn-lt"/>
                </a:rPr>
                <a:t>object </a:t>
              </a:r>
              <a:endParaRPr lang="en-US" altLang="en-US" sz="1800">
                <a:solidFill>
                  <a:srgbClr val="000099"/>
                </a:solidFill>
                <a:latin typeface="+mn-lt"/>
              </a:endParaRPr>
            </a:p>
            <a:p>
              <a:pPr algn="ctr">
                <a:spcBef>
                  <a:spcPct val="0"/>
                </a:spcBef>
                <a:buClrTx/>
                <a:buSzTx/>
                <a:buFontTx/>
                <a:buNone/>
              </a:pPr>
              <a:r>
                <a:rPr lang="en-US" altLang="en-US" sz="1800">
                  <a:solidFill>
                    <a:srgbClr val="000099"/>
                  </a:solidFill>
                  <a:latin typeface="+mn-lt"/>
                </a:rPr>
                <a:t>not </a:t>
              </a:r>
              <a:endParaRPr lang="en-US" altLang="en-US" sz="1800">
                <a:solidFill>
                  <a:srgbClr val="000099"/>
                </a:solidFill>
                <a:latin typeface="+mn-lt"/>
              </a:endParaRPr>
            </a:p>
            <a:p>
              <a:pPr algn="ctr">
                <a:spcBef>
                  <a:spcPct val="0"/>
                </a:spcBef>
                <a:buClrTx/>
                <a:buSzTx/>
                <a:buFontTx/>
                <a:buNone/>
              </a:pPr>
              <a:r>
                <a:rPr lang="en-US" altLang="en-US" sz="1800">
                  <a:solidFill>
                    <a:srgbClr val="000099"/>
                  </a:solidFill>
                  <a:latin typeface="+mn-lt"/>
                </a:rPr>
                <a:t>modified</a:t>
              </a:r>
              <a:endParaRPr lang="en-US" altLang="en-US" sz="1800">
                <a:solidFill>
                  <a:srgbClr val="000099"/>
                </a:solidFill>
                <a:latin typeface="+mn-lt"/>
              </a:endParaRPr>
            </a:p>
            <a:p>
              <a:pPr algn="ctr">
                <a:spcBef>
                  <a:spcPct val="0"/>
                </a:spcBef>
                <a:buClrTx/>
                <a:buSzTx/>
                <a:buFontTx/>
                <a:buNone/>
              </a:pPr>
              <a:r>
                <a:rPr lang="en-US" altLang="en-US" sz="1800">
                  <a:solidFill>
                    <a:srgbClr val="000099"/>
                  </a:solidFill>
                  <a:latin typeface="+mn-lt"/>
                </a:rPr>
                <a:t>before</a:t>
              </a:r>
              <a:endParaRPr lang="en-US" altLang="en-US" sz="1800">
                <a:solidFill>
                  <a:srgbClr val="000099"/>
                </a:solidFill>
                <a:latin typeface="+mn-lt"/>
              </a:endParaRPr>
            </a:p>
            <a:p>
              <a:pPr algn="ctr">
                <a:spcBef>
                  <a:spcPct val="0"/>
                </a:spcBef>
                <a:buClrTx/>
                <a:buSzTx/>
                <a:buFontTx/>
                <a:buNone/>
              </a:pPr>
              <a:r>
                <a:rPr lang="en-US" altLang="en-US" sz="1800">
                  <a:solidFill>
                    <a:srgbClr val="000099"/>
                  </a:solidFill>
                  <a:latin typeface="+mn-lt"/>
                </a:rPr>
                <a:t>&lt;date&gt;</a:t>
              </a:r>
              <a:endParaRPr lang="en-US" altLang="en-US" sz="1800">
                <a:solidFill>
                  <a:srgbClr val="000099"/>
                </a:solidFill>
                <a:latin typeface="+mn-lt"/>
              </a:endParaRPr>
            </a:p>
          </p:txBody>
        </p:sp>
        <p:sp>
          <p:nvSpPr>
            <p:cNvPr id="18" name="Line 31"/>
            <p:cNvSpPr>
              <a:spLocks noChangeShapeType="true"/>
            </p:cNvSpPr>
            <p:nvPr/>
          </p:nvSpPr>
          <p:spPr bwMode="auto">
            <a:xfrm>
              <a:off x="5122828" y="4576915"/>
              <a:ext cx="3905250" cy="0"/>
            </a:xfrm>
            <a:prstGeom prst="line">
              <a:avLst/>
            </a:prstGeom>
            <a:noFill/>
            <a:ln w="28575">
              <a:solidFill>
                <a:srgbClr val="000099"/>
              </a:solidFill>
              <a:prstDash val="dash"/>
              <a:rou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32"/>
            <p:cNvSpPr>
              <a:spLocks noChangeShapeType="true"/>
            </p:cNvSpPr>
            <p:nvPr/>
          </p:nvSpPr>
          <p:spPr bwMode="auto">
            <a:xfrm>
              <a:off x="5432390" y="5175403"/>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Text Box 34"/>
            <p:cNvSpPr txBox="true">
              <a:spLocks noChangeArrowheads="true"/>
            </p:cNvSpPr>
            <p:nvPr/>
          </p:nvSpPr>
          <p:spPr bwMode="auto">
            <a:xfrm>
              <a:off x="5676865" y="5059515"/>
              <a:ext cx="2681288" cy="620713"/>
            </a:xfrm>
            <a:prstGeom prst="rect">
              <a:avLst/>
            </a:prstGeom>
            <a:solidFill>
              <a:schemeClr val="bg1"/>
            </a:solidFill>
            <a:ln w="9525">
              <a:solidFill>
                <a:schemeClr val="tx1"/>
              </a:solidFill>
              <a:miter lim="800000"/>
            </a:ln>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800">
                  <a:latin typeface="+mn-lt"/>
                </a:rPr>
                <a:t>HTTP request msg</a:t>
              </a:r>
              <a:endParaRPr lang="en-US" altLang="en-US" sz="1800">
                <a:latin typeface="+mn-lt"/>
              </a:endParaRPr>
            </a:p>
            <a:p>
              <a:pPr algn="ctr">
                <a:spcBef>
                  <a:spcPct val="0"/>
                </a:spcBef>
                <a:buClrTx/>
                <a:buSzTx/>
                <a:buFontTx/>
                <a:buNone/>
              </a:pPr>
              <a:r>
                <a:rPr lang="en-US" altLang="en-US" sz="1600" b="1">
                  <a:latin typeface="+mn-lt"/>
                </a:rPr>
                <a:t>If-modified-since: &lt;date&gt;</a:t>
              </a:r>
              <a:endParaRPr lang="en-US" altLang="en-US" b="1">
                <a:latin typeface="+mn-lt"/>
              </a:endParaRPr>
            </a:p>
          </p:txBody>
        </p:sp>
        <p:sp>
          <p:nvSpPr>
            <p:cNvPr id="21" name="Line 35"/>
            <p:cNvSpPr>
              <a:spLocks noChangeShapeType="true"/>
            </p:cNvSpPr>
            <p:nvPr/>
          </p:nvSpPr>
          <p:spPr bwMode="auto">
            <a:xfrm flipH="true">
              <a:off x="5451440" y="5954865"/>
              <a:ext cx="3305175" cy="3810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Text Box 38"/>
            <p:cNvSpPr txBox="true">
              <a:spLocks noChangeArrowheads="true"/>
            </p:cNvSpPr>
            <p:nvPr/>
          </p:nvSpPr>
          <p:spPr bwMode="auto">
            <a:xfrm>
              <a:off x="5695915" y="5899303"/>
              <a:ext cx="2643188" cy="923330"/>
            </a:xfrm>
            <a:prstGeom prst="rect">
              <a:avLst/>
            </a:prstGeom>
            <a:solidFill>
              <a:schemeClr val="bg1"/>
            </a:solidFill>
            <a:ln w="9525">
              <a:solidFill>
                <a:schemeClr val="tx1"/>
              </a:solidFill>
              <a:miter lim="800000"/>
            </a:ln>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800" dirty="0">
                  <a:latin typeface="+mn-lt"/>
                </a:rPr>
                <a:t>HTTP response</a:t>
              </a:r>
              <a:endParaRPr lang="en-US" altLang="en-US" sz="1800" dirty="0">
                <a:latin typeface="+mn-lt"/>
              </a:endParaRPr>
            </a:p>
            <a:p>
              <a:pPr algn="ctr">
                <a:spcBef>
                  <a:spcPct val="0"/>
                </a:spcBef>
                <a:buClrTx/>
                <a:buSzTx/>
                <a:buFontTx/>
                <a:buNone/>
              </a:pPr>
              <a:r>
                <a:rPr lang="en-US" altLang="en-US" sz="1600" b="1" dirty="0">
                  <a:latin typeface="+mn-lt"/>
                </a:rPr>
                <a:t>HTTP/1.0 200 OK</a:t>
              </a:r>
              <a:endParaRPr lang="en-US" altLang="en-US" sz="1600" b="1" dirty="0">
                <a:latin typeface="+mn-lt"/>
              </a:endParaRPr>
            </a:p>
            <a:p>
              <a:pPr algn="ctr">
                <a:spcBef>
                  <a:spcPct val="0"/>
                </a:spcBef>
                <a:buClrTx/>
                <a:buSzTx/>
                <a:buFontTx/>
                <a:buNone/>
              </a:pPr>
              <a:r>
                <a:rPr lang="en-US" altLang="en-US" b="1" dirty="0">
                  <a:latin typeface="+mn-lt"/>
                </a:rPr>
                <a:t>&lt;data&gt;</a:t>
              </a:r>
              <a:endParaRPr lang="en-US" altLang="en-US" b="1" dirty="0">
                <a:latin typeface="+mn-lt"/>
              </a:endParaRPr>
            </a:p>
          </p:txBody>
        </p:sp>
        <p:sp>
          <p:nvSpPr>
            <p:cNvPr id="23" name="Text Box 39"/>
            <p:cNvSpPr txBox="true">
              <a:spLocks noChangeArrowheads="true"/>
            </p:cNvSpPr>
            <p:nvPr/>
          </p:nvSpPr>
          <p:spPr bwMode="auto">
            <a:xfrm>
              <a:off x="8829640" y="5305578"/>
              <a:ext cx="1047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sz="1800">
                  <a:solidFill>
                    <a:srgbClr val="000099"/>
                  </a:solidFill>
                  <a:latin typeface="+mn-lt"/>
                </a:rPr>
                <a:t>object </a:t>
              </a:r>
              <a:endParaRPr lang="en-US" altLang="en-US" sz="1800">
                <a:solidFill>
                  <a:srgbClr val="000099"/>
                </a:solidFill>
                <a:latin typeface="+mn-lt"/>
              </a:endParaRPr>
            </a:p>
            <a:p>
              <a:pPr algn="ctr">
                <a:spcBef>
                  <a:spcPct val="0"/>
                </a:spcBef>
                <a:buClrTx/>
                <a:buSzTx/>
                <a:buFontTx/>
                <a:buNone/>
              </a:pPr>
              <a:r>
                <a:rPr lang="en-US" altLang="en-US" sz="1800">
                  <a:solidFill>
                    <a:srgbClr val="000099"/>
                  </a:solidFill>
                  <a:latin typeface="+mn-lt"/>
                </a:rPr>
                <a:t>modified</a:t>
              </a:r>
              <a:endParaRPr lang="en-US" altLang="en-US" sz="1800">
                <a:solidFill>
                  <a:srgbClr val="000099"/>
                </a:solidFill>
                <a:latin typeface="+mn-lt"/>
              </a:endParaRPr>
            </a:p>
            <a:p>
              <a:pPr algn="ctr">
                <a:spcBef>
                  <a:spcPct val="0"/>
                </a:spcBef>
                <a:buClrTx/>
                <a:buSzTx/>
                <a:buFontTx/>
                <a:buNone/>
              </a:pPr>
              <a:r>
                <a:rPr lang="en-US" altLang="en-US" sz="1800">
                  <a:solidFill>
                    <a:srgbClr val="000099"/>
                  </a:solidFill>
                  <a:latin typeface="+mn-lt"/>
                </a:rPr>
                <a:t>after </a:t>
              </a:r>
              <a:endParaRPr lang="en-US" altLang="en-US" sz="1800">
                <a:solidFill>
                  <a:srgbClr val="000099"/>
                </a:solidFill>
                <a:latin typeface="+mn-lt"/>
              </a:endParaRPr>
            </a:p>
            <a:p>
              <a:pPr algn="ctr">
                <a:spcBef>
                  <a:spcPct val="0"/>
                </a:spcBef>
                <a:buClrTx/>
                <a:buSzTx/>
                <a:buFontTx/>
                <a:buNone/>
              </a:pPr>
              <a:r>
                <a:rPr lang="en-US" altLang="en-US" sz="1800">
                  <a:solidFill>
                    <a:srgbClr val="000099"/>
                  </a:solidFill>
                  <a:latin typeface="+mn-lt"/>
                </a:rPr>
                <a:t>&lt;date&gt;</a:t>
              </a:r>
              <a:endParaRPr lang="en-US" altLang="en-US" sz="1800">
                <a:solidFill>
                  <a:srgbClr val="000099"/>
                </a:solidFill>
                <a:latin typeface="+mn-lt"/>
              </a:endParaRPr>
            </a:p>
          </p:txBody>
        </p:sp>
        <p:grpSp>
          <p:nvGrpSpPr>
            <p:cNvPr id="24" name="Group 23"/>
            <p:cNvGrpSpPr/>
            <p:nvPr/>
          </p:nvGrpSpPr>
          <p:grpSpPr>
            <a:xfrm>
              <a:off x="4641815" y="1474940"/>
              <a:ext cx="4549154" cy="787400"/>
              <a:chOff x="6311590" y="931601"/>
              <a:chExt cx="4549154" cy="787400"/>
            </a:xfrm>
          </p:grpSpPr>
          <p:sp>
            <p:nvSpPr>
              <p:cNvPr id="25" name="Text Box 5"/>
              <p:cNvSpPr txBox="true">
                <a:spLocks noChangeArrowheads="true"/>
              </p:cNvSpPr>
              <p:nvPr/>
            </p:nvSpPr>
            <p:spPr bwMode="auto">
              <a:xfrm>
                <a:off x="6311590" y="1015739"/>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a:solidFill>
                      <a:srgbClr val="CC0000"/>
                    </a:solidFill>
                    <a:latin typeface="+mn-lt"/>
                  </a:rPr>
                  <a:t>client</a:t>
                </a:r>
                <a:endParaRPr lang="en-US" altLang="en-US">
                  <a:solidFill>
                    <a:srgbClr val="CC0000"/>
                  </a:solidFill>
                  <a:latin typeface="+mn-lt"/>
                </a:endParaRPr>
              </a:p>
            </p:txBody>
          </p:sp>
          <p:sp>
            <p:nvSpPr>
              <p:cNvPr id="26" name="Text Box 6"/>
              <p:cNvSpPr txBox="true">
                <a:spLocks noChangeArrowheads="true"/>
              </p:cNvSpPr>
              <p:nvPr/>
            </p:nvSpPr>
            <p:spPr bwMode="auto">
              <a:xfrm>
                <a:off x="10023785" y="1010976"/>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a:spcBef>
                    <a:spcPct val="0"/>
                  </a:spcBef>
                  <a:buClrTx/>
                  <a:buSzTx/>
                  <a:buFontTx/>
                  <a:buNone/>
                </a:pPr>
                <a:r>
                  <a:rPr lang="en-US" altLang="en-US">
                    <a:solidFill>
                      <a:srgbClr val="CC0000"/>
                    </a:solidFill>
                    <a:latin typeface="+mn-lt"/>
                  </a:rPr>
                  <a:t>server</a:t>
                </a:r>
                <a:endParaRPr lang="en-US" altLang="en-US">
                  <a:solidFill>
                    <a:srgbClr val="CC0000"/>
                  </a:solidFill>
                  <a:latin typeface="+mn-lt"/>
                </a:endParaRPr>
              </a:p>
            </p:txBody>
          </p:sp>
          <p:grpSp>
            <p:nvGrpSpPr>
              <p:cNvPr id="27" name="Group 34"/>
              <p:cNvGrpSpPr/>
              <p:nvPr/>
            </p:nvGrpSpPr>
            <p:grpSpPr bwMode="auto">
              <a:xfrm>
                <a:off x="9588190" y="931601"/>
                <a:ext cx="422275" cy="685800"/>
                <a:chOff x="4140" y="429"/>
                <a:chExt cx="1425" cy="2396"/>
              </a:xfrm>
            </p:grpSpPr>
            <p:sp>
              <p:nvSpPr>
                <p:cNvPr id="31" name="Freeform 3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 name="Rectangle 36"/>
                <p:cNvSpPr>
                  <a:spLocks noChangeArrowheads="true"/>
                </p:cNvSpPr>
                <p:nvPr/>
              </p:nvSpPr>
              <p:spPr bwMode="auto">
                <a:xfrm>
                  <a:off x="4204" y="429"/>
                  <a:ext cx="1050"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33" name="Freeform 3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4" name="Freeform 3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5" name="Rectangle 39"/>
                <p:cNvSpPr>
                  <a:spLocks noChangeArrowheads="true"/>
                </p:cNvSpPr>
                <p:nvPr/>
              </p:nvSpPr>
              <p:spPr bwMode="auto">
                <a:xfrm>
                  <a:off x="4210" y="695"/>
                  <a:ext cx="600"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36" name="Group 40"/>
                <p:cNvGrpSpPr/>
                <p:nvPr/>
              </p:nvGrpSpPr>
              <p:grpSpPr bwMode="auto">
                <a:xfrm>
                  <a:off x="4749" y="668"/>
                  <a:ext cx="581" cy="145"/>
                  <a:chOff x="614" y="2568"/>
                  <a:chExt cx="725" cy="139"/>
                </a:xfrm>
              </p:grpSpPr>
              <p:sp>
                <p:nvSpPr>
                  <p:cNvPr id="61" name="AutoShape 41"/>
                  <p:cNvSpPr>
                    <a:spLocks noChangeArrowheads="true"/>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2" name="AutoShape 42"/>
                  <p:cNvSpPr>
                    <a:spLocks noChangeArrowheads="true"/>
                  </p:cNvSpPr>
                  <p:nvPr/>
                </p:nvSpPr>
                <p:spPr bwMode="auto">
                  <a:xfrm>
                    <a:off x="630" y="2583"/>
                    <a:ext cx="689" cy="106"/>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37" name="Rectangle 43"/>
                <p:cNvSpPr>
                  <a:spLocks noChangeArrowheads="true"/>
                </p:cNvSpPr>
                <p:nvPr/>
              </p:nvSpPr>
              <p:spPr bwMode="auto">
                <a:xfrm>
                  <a:off x="4226" y="1017"/>
                  <a:ext cx="595"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38" name="Group 44"/>
                <p:cNvGrpSpPr/>
                <p:nvPr/>
              </p:nvGrpSpPr>
              <p:grpSpPr bwMode="auto">
                <a:xfrm>
                  <a:off x="4747" y="994"/>
                  <a:ext cx="581" cy="134"/>
                  <a:chOff x="614" y="2568"/>
                  <a:chExt cx="725" cy="139"/>
                </a:xfrm>
              </p:grpSpPr>
              <p:sp>
                <p:nvSpPr>
                  <p:cNvPr id="59" name="AutoShape 45"/>
                  <p:cNvSpPr>
                    <a:spLocks noChangeArrowheads="true"/>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60" name="AutoShape 46"/>
                  <p:cNvSpPr>
                    <a:spLocks noChangeArrowheads="true"/>
                  </p:cNvSpPr>
                  <p:nvPr/>
                </p:nvSpPr>
                <p:spPr bwMode="auto">
                  <a:xfrm>
                    <a:off x="625" y="2586"/>
                    <a:ext cx="695"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39" name="Rectangle 47"/>
                <p:cNvSpPr>
                  <a:spLocks noChangeArrowheads="true"/>
                </p:cNvSpPr>
                <p:nvPr/>
              </p:nvSpPr>
              <p:spPr bwMode="auto">
                <a:xfrm>
                  <a:off x="4215" y="13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0" name="Rectangle 48"/>
                <p:cNvSpPr>
                  <a:spLocks noChangeArrowheads="true"/>
                </p:cNvSpPr>
                <p:nvPr/>
              </p:nvSpPr>
              <p:spPr bwMode="auto">
                <a:xfrm>
                  <a:off x="4226" y="1655"/>
                  <a:ext cx="600" cy="50"/>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nvGrpSpPr>
                <p:cNvPr id="41" name="Group 49"/>
                <p:cNvGrpSpPr/>
                <p:nvPr/>
              </p:nvGrpSpPr>
              <p:grpSpPr bwMode="auto">
                <a:xfrm>
                  <a:off x="4735" y="1627"/>
                  <a:ext cx="582" cy="151"/>
                  <a:chOff x="614" y="2568"/>
                  <a:chExt cx="725" cy="139"/>
                </a:xfrm>
              </p:grpSpPr>
              <p:sp>
                <p:nvSpPr>
                  <p:cNvPr id="57" name="AutoShape 50"/>
                  <p:cNvSpPr>
                    <a:spLocks noChangeArrowheads="true"/>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8" name="AutoShape 51"/>
                  <p:cNvSpPr>
                    <a:spLocks noChangeArrowheads="true"/>
                  </p:cNvSpPr>
                  <p:nvPr/>
                </p:nvSpPr>
                <p:spPr bwMode="auto">
                  <a:xfrm>
                    <a:off x="627" y="2583"/>
                    <a:ext cx="694"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2" name="Freeform 5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43" name="Group 53"/>
                <p:cNvGrpSpPr/>
                <p:nvPr/>
              </p:nvGrpSpPr>
              <p:grpSpPr bwMode="auto">
                <a:xfrm>
                  <a:off x="4739" y="1327"/>
                  <a:ext cx="582" cy="139"/>
                  <a:chOff x="614" y="2568"/>
                  <a:chExt cx="725" cy="139"/>
                </a:xfrm>
              </p:grpSpPr>
              <p:sp>
                <p:nvSpPr>
                  <p:cNvPr id="55" name="AutoShape 54"/>
                  <p:cNvSpPr>
                    <a:spLocks noChangeArrowheads="true"/>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6" name="AutoShape 55"/>
                  <p:cNvSpPr>
                    <a:spLocks noChangeArrowheads="true"/>
                  </p:cNvSpPr>
                  <p:nvPr/>
                </p:nvSpPr>
                <p:spPr bwMode="auto">
                  <a:xfrm>
                    <a:off x="629" y="2585"/>
                    <a:ext cx="687"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sp>
              <p:nvSpPr>
                <p:cNvPr id="44" name="Rectangle 56"/>
                <p:cNvSpPr>
                  <a:spLocks noChangeArrowheads="true"/>
                </p:cNvSpPr>
                <p:nvPr/>
              </p:nvSpPr>
              <p:spPr bwMode="auto">
                <a:xfrm>
                  <a:off x="5249" y="429"/>
                  <a:ext cx="70" cy="2291"/>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5" name="Freeform 5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6" name="Freeform 5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7" name="Oval 59"/>
                <p:cNvSpPr>
                  <a:spLocks noChangeArrowheads="true"/>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48" name="Freeform 6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49" name="AutoShape 61"/>
                <p:cNvSpPr>
                  <a:spLocks noChangeArrowheads="true"/>
                </p:cNvSpPr>
                <p:nvPr/>
              </p:nvSpPr>
              <p:spPr bwMode="auto">
                <a:xfrm>
                  <a:off x="4140" y="2675"/>
                  <a:ext cx="1200" cy="150"/>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0" name="AutoShape 62"/>
                <p:cNvSpPr>
                  <a:spLocks noChangeArrowheads="true"/>
                </p:cNvSpPr>
                <p:nvPr/>
              </p:nvSpPr>
              <p:spPr bwMode="auto">
                <a:xfrm>
                  <a:off x="4204" y="2709"/>
                  <a:ext cx="1071" cy="83"/>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1" name="Oval 63"/>
                <p:cNvSpPr>
                  <a:spLocks noChangeArrowheads="true"/>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2" name="Oval 64"/>
                <p:cNvSpPr>
                  <a:spLocks noChangeArrowheads="true"/>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80604020202020204" pitchFamily="34" charset="0"/>
                  </a:endParaRPr>
                </a:p>
              </p:txBody>
            </p:sp>
            <p:sp>
              <p:nvSpPr>
                <p:cNvPr id="53" name="Oval 65"/>
                <p:cNvSpPr>
                  <a:spLocks noChangeArrowheads="true"/>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sp>
              <p:nvSpPr>
                <p:cNvPr id="54" name="Rectangle 66"/>
                <p:cNvSpPr>
                  <a:spLocks noChangeArrowheads="true"/>
                </p:cNvSpPr>
                <p:nvPr/>
              </p:nvSpPr>
              <p:spPr bwMode="auto">
                <a:xfrm>
                  <a:off x="5061" y="1838"/>
                  <a:ext cx="86" cy="760"/>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endParaRPr lang="en-US" altLang="en-US">
                    <a:latin typeface="+mn-lt"/>
                  </a:endParaRPr>
                </a:p>
              </p:txBody>
            </p:sp>
          </p:grpSp>
          <p:grpSp>
            <p:nvGrpSpPr>
              <p:cNvPr id="28" name="Group 67"/>
              <p:cNvGrpSpPr/>
              <p:nvPr/>
            </p:nvGrpSpPr>
            <p:grpSpPr bwMode="auto">
              <a:xfrm>
                <a:off x="6887853" y="976051"/>
                <a:ext cx="742950" cy="742950"/>
                <a:chOff x="-44" y="1473"/>
                <a:chExt cx="981" cy="1105"/>
              </a:xfrm>
            </p:grpSpPr>
            <p:pic>
              <p:nvPicPr>
                <p:cNvPr id="29" name="Picture 68"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69"/>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a:p>
              </p:txBody>
            </p:sp>
          </p:grpSp>
        </p:gr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Conditional Get (more)</a:t>
            </a:r>
            <a:endParaRPr lang="en-IN" sz="2400" b="1" dirty="0">
              <a:solidFill>
                <a:schemeClr val="accent2">
                  <a:lumMod val="75000"/>
                </a:schemeClr>
              </a:solidFill>
            </a:endParaRPr>
          </a:p>
        </p:txBody>
      </p:sp>
      <p:pic>
        <p:nvPicPr>
          <p:cNvPr id="1026" name="Picture 2"/>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79512" y="1446961"/>
            <a:ext cx="9980742" cy="5319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Queries</a:t>
            </a:r>
            <a:endParaRPr lang="en-IN" sz="2400" b="1" dirty="0">
              <a:solidFill>
                <a:schemeClr val="accent2">
                  <a:lumMod val="75000"/>
                </a:schemeClr>
              </a:solidFill>
            </a:endParaRPr>
          </a:p>
        </p:txBody>
      </p:sp>
      <p:pic>
        <p:nvPicPr>
          <p:cNvPr id="8" name="Google Shape;665;p70"/>
          <p:cNvPicPr preferRelativeResize="false"/>
          <p:nvPr/>
        </p:nvPicPr>
        <p:blipFill>
          <a:blip r:embed="rId2" cstate="print"/>
          <a:stretch>
            <a:fillRect/>
          </a:stretch>
        </p:blipFill>
        <p:spPr>
          <a:xfrm>
            <a:off x="6627758" y="1733299"/>
            <a:ext cx="1864568" cy="1899298"/>
          </a:xfrm>
          <a:prstGeom prst="rect">
            <a:avLst/>
          </a:prstGeom>
          <a:noFill/>
          <a:ln>
            <a:noFill/>
          </a:ln>
        </p:spPr>
      </p:pic>
      <p:sp>
        <p:nvSpPr>
          <p:cNvPr id="9" name="Content Placeholder 3"/>
          <p:cNvSpPr txBox="true"/>
          <p:nvPr/>
        </p:nvSpPr>
        <p:spPr>
          <a:xfrm>
            <a:off x="185536" y="1456928"/>
            <a:ext cx="6453803"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sz="2400" dirty="0"/>
          </a:p>
          <a:p>
            <a:endParaRPr lang="en-US" sz="2400" dirty="0"/>
          </a:p>
        </p:txBody>
      </p:sp>
      <p:pic>
        <p:nvPicPr>
          <p:cNvPr id="2050" name="Picture 2"/>
          <p:cNvPicPr>
            <a:picLocks noChangeAspect="true" noChangeArrowheads="true"/>
          </p:cNvPicPr>
          <p:nvPr/>
        </p:nvPicPr>
        <p:blipFill rotWithShape="true">
          <a:blip r:embed="rId3" cstate="print">
            <a:extLst>
              <a:ext uri="{28A0092B-C50C-407E-A947-70E740481C1C}">
                <a14:useLocalDpi xmlns:a14="http://schemas.microsoft.com/office/drawing/2010/main" val="false"/>
              </a:ext>
            </a:extLst>
          </a:blip>
          <a:srcRect t="31405" r="27837" b="36218"/>
          <a:stretch>
            <a:fillRect/>
          </a:stretch>
        </p:blipFill>
        <p:spPr bwMode="auto">
          <a:xfrm>
            <a:off x="480575" y="2619958"/>
            <a:ext cx="5647712" cy="1421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497214" cy="646331"/>
          </a:xfrm>
          <a:prstGeom prst="rect">
            <a:avLst/>
          </a:prstGeom>
        </p:spPr>
        <p:txBody>
          <a:bodyPr wrap="square">
            <a:spAutoFit/>
          </a:bodyPr>
          <a:lstStyle/>
          <a:p>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p:cNvSpPr/>
          <p:nvPr/>
        </p:nvSpPr>
        <p:spPr>
          <a:xfrm>
            <a:off x="4781916" y="3642664"/>
            <a:ext cx="6767533"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21" name="Rectangle 20"/>
          <p:cNvSpPr/>
          <p:nvPr/>
        </p:nvSpPr>
        <p:spPr>
          <a:xfrm>
            <a:off x="4781916" y="4040269"/>
            <a:ext cx="6575197" cy="461665"/>
          </a:xfrm>
          <a:prstGeom prst="rect">
            <a:avLst/>
          </a:prstGeom>
        </p:spPr>
        <p:txBody>
          <a:bodyPr wrap="square">
            <a:spAutoFit/>
          </a:bodyPr>
          <a:lstStyle/>
          <a:p>
            <a:pPr algn="just"/>
            <a:r>
              <a:rPr lang="en-US" sz="2400" b="1" dirty="0">
                <a:solidFill>
                  <a:srgbClr val="0070C0"/>
                </a:solidFill>
              </a:rPr>
              <a:t>Department of Computer Science and Engineering</a:t>
            </a:r>
            <a:endParaRPr lang="en-IN" sz="2400" b="1" dirty="0">
              <a:solidFill>
                <a:srgbClr val="0070C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r>
              <a:rPr lang="en-US" sz="3600" b="1" cap="all" dirty="0"/>
              <a:t>COMPUTER NETWORKS</a:t>
            </a:r>
            <a:endParaRPr lang="en-US" sz="3600" b="1" cap="all" dirty="0"/>
          </a:p>
        </p:txBody>
      </p:sp>
      <p:sp>
        <p:nvSpPr>
          <p:cNvPr id="13" name="Rectangle 12"/>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rgbClr val="0070C0"/>
                </a:solidFill>
              </a:rPr>
              <a:t>Department of Computer Science and Engineering</a:t>
            </a:r>
            <a:endParaRPr lang="en-IN" sz="2000" b="1" dirty="0">
              <a:solidFill>
                <a:srgbClr val="0070C0"/>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
        <p:nvSpPr>
          <p:cNvPr id="10" name="Rectangle 9"/>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cxnSp>
        <p:nvCxnSpPr>
          <p:cNvPr id="14" name="Straight Connector 13"/>
          <p:cNvCxnSpPr/>
          <p:nvPr/>
        </p:nvCxnSpPr>
        <p:spPr>
          <a:xfrm>
            <a:off x="-8308" y="854815"/>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3"/>
          <p:cNvSpPr txBox="true">
            <a:spLocks noChangeArrowheads="true"/>
          </p:cNvSpPr>
          <p:nvPr/>
        </p:nvSpPr>
        <p:spPr>
          <a:xfrm>
            <a:off x="310549" y="1868852"/>
            <a:ext cx="8300052" cy="4452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lnSpc>
                <a:spcPct val="100000"/>
              </a:lnSpc>
              <a:buNone/>
            </a:pPr>
            <a:r>
              <a:rPr lang="en-US" altLang="en-US" dirty="0">
                <a:solidFill>
                  <a:schemeClr val="bg1">
                    <a:lumMod val="75000"/>
                  </a:schemeClr>
                </a:solidFill>
                <a:latin typeface="Calibri" panose="020F0502020204030204" pitchFamily="34" charset="0"/>
                <a:cs typeface="Calibri" panose="020F0502020204030204" pitchFamily="34" charset="0"/>
              </a:rPr>
              <a:t>2.1 Principles of Network Applications</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lvl="1">
              <a:lnSpc>
                <a:spcPct val="100000"/>
              </a:lnSpc>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2.2 Web, HTTP and HTTPS </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lvl="1">
              <a:lnSpc>
                <a:spcPct val="100000"/>
              </a:lnSpc>
              <a:buClr>
                <a:schemeClr val="bg1">
                  <a:lumMod val="75000"/>
                </a:schemeClr>
              </a:buClr>
              <a:buNone/>
              <a:defRPr/>
            </a:pPr>
            <a:r>
              <a:rPr lang="en-US" altLang="en-US" dirty="0">
                <a:solidFill>
                  <a:srgbClr val="000099"/>
                </a:solidFill>
              </a:rPr>
              <a:t>2.3</a:t>
            </a:r>
            <a:r>
              <a:rPr lang="en-US" altLang="en-US" dirty="0">
                <a:solidFill>
                  <a:schemeClr val="bg1">
                    <a:lumMod val="75000"/>
                  </a:schemeClr>
                </a:solidFill>
                <a:latin typeface="Calibri" panose="020F0502020204030204" pitchFamily="34" charset="0"/>
                <a:cs typeface="Calibri" panose="020F0502020204030204" pitchFamily="34" charset="0"/>
              </a:rPr>
              <a:t> </a:t>
            </a:r>
            <a:r>
              <a:rPr lang="en-US" altLang="en-US" dirty="0"/>
              <a:t>The Domain Name System</a:t>
            </a:r>
            <a:endParaRPr lang="en-US" altLang="en-US" dirty="0"/>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2.4 P2P Applications</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2.5 Socket Programming with TCP &amp; UDP</a:t>
            </a:r>
            <a:endParaRPr lang="en-US" altLang="en-US" dirty="0">
              <a:solidFill>
                <a:schemeClr val="bg1">
                  <a:lumMod val="75000"/>
                </a:schemeClr>
              </a:solidFill>
              <a:latin typeface="Calibri" panose="020F0502020204030204" pitchFamily="34" charset="0"/>
              <a:cs typeface="Calibri" panose="020F0502020204030204" pitchFamily="34" charset="0"/>
            </a:endParaRPr>
          </a:p>
          <a:p>
            <a:pPr marL="0" lvl="1" indent="0">
              <a:spcBef>
                <a:spcPts val="1000"/>
              </a:spcBef>
              <a:buClr>
                <a:schemeClr val="bg1">
                  <a:lumMod val="75000"/>
                </a:schemeClr>
              </a:buClr>
              <a:buNone/>
              <a:defRPr/>
            </a:pPr>
            <a:r>
              <a:rPr lang="en-US" altLang="en-US" dirty="0">
                <a:solidFill>
                  <a:schemeClr val="bg1">
                    <a:lumMod val="75000"/>
                  </a:schemeClr>
                </a:solidFill>
                <a:latin typeface="Calibri" panose="020F0502020204030204" pitchFamily="34" charset="0"/>
                <a:cs typeface="Calibri" panose="020F0502020204030204" pitchFamily="34" charset="0"/>
              </a:rPr>
              <a:t>       2.6 Other Application Layer Protocols </a:t>
            </a:r>
            <a:endParaRPr lang="en-US" altLang="en-US" dirty="0">
              <a:solidFill>
                <a:schemeClr val="bg1">
                  <a:lumMod val="75000"/>
                </a:schemeClr>
              </a:solidFill>
              <a:latin typeface="Calibri" panose="020F0502020204030204" pitchFamily="34" charset="0"/>
              <a:cs typeface="Calibri" panose="020F0502020204030204" pitchFamily="34" charset="0"/>
            </a:endParaRPr>
          </a:p>
        </p:txBody>
      </p:sp>
      <p:sp>
        <p:nvSpPr>
          <p:cNvPr id="9" name="Rectangle 8"/>
          <p:cNvSpPr/>
          <p:nvPr/>
        </p:nvSpPr>
        <p:spPr>
          <a:xfrm>
            <a:off x="393111" y="1126730"/>
            <a:ext cx="3457100" cy="461665"/>
          </a:xfrm>
          <a:prstGeom prst="rect">
            <a:avLst/>
          </a:prstGeom>
        </p:spPr>
        <p:txBody>
          <a:bodyPr wrap="none">
            <a:spAutoFit/>
          </a:bodyPr>
          <a:lstStyle/>
          <a:p>
            <a:r>
              <a:rPr lang="en-GB" sz="2400" b="1" dirty="0">
                <a:solidFill>
                  <a:schemeClr val="accent1">
                    <a:lumMod val="75000"/>
                  </a:schemeClr>
                </a:solidFill>
              </a:rPr>
              <a:t>Unit – 2 Application Layer</a:t>
            </a:r>
            <a:endParaRPr lang="en-IN" sz="2400"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Domain Name System</a:t>
            </a:r>
            <a:endParaRPr lang="en-IN" sz="2400" b="1" dirty="0">
              <a:solidFill>
                <a:schemeClr val="accent2">
                  <a:lumMod val="75000"/>
                </a:schemeClr>
              </a:solidFill>
            </a:endParaRPr>
          </a:p>
        </p:txBody>
      </p:sp>
      <p:sp>
        <p:nvSpPr>
          <p:cNvPr id="9" name="Rectangle 4"/>
          <p:cNvSpPr txBox="true">
            <a:spLocks noChangeArrowheads="true"/>
          </p:cNvSpPr>
          <p:nvPr/>
        </p:nvSpPr>
        <p:spPr>
          <a:xfrm>
            <a:off x="26121" y="1508764"/>
            <a:ext cx="9888583" cy="380782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r>
              <a:rPr lang="en-US" altLang="en-US" sz="2400" dirty="0" smtClean="0"/>
              <a:t>Just as the humans can be identified in many ways, so too can Internet hosts.</a:t>
            </a:r>
            <a:endParaRPr lang="en-US" altLang="en-US" sz="2400" dirty="0" smtClean="0"/>
          </a:p>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r>
              <a:rPr lang="en-US" altLang="en-US" sz="2400" dirty="0" smtClean="0"/>
              <a:t>One identifier for a host is its hostname.</a:t>
            </a:r>
            <a:endParaRPr lang="en-US" altLang="en-US" sz="2400" dirty="0" smtClean="0"/>
          </a:p>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r>
              <a:rPr lang="en-US" altLang="en-US" sz="2400" dirty="0" smtClean="0"/>
              <a:t>Hostnames provide little, if any, information about the location within the Internet of the host.</a:t>
            </a:r>
            <a:endParaRPr lang="en-US" altLang="en-US" sz="2400" dirty="0" smtClean="0"/>
          </a:p>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r>
              <a:rPr lang="en-US" altLang="en-US" sz="2400" dirty="0" smtClean="0"/>
              <a:t>Furthermore, because hostnames can consist of variable – length alphanumeric characters, they would be difficult to process by routers.</a:t>
            </a:r>
            <a:endParaRPr lang="en-US" altLang="en-US" sz="2400" dirty="0" smtClean="0"/>
          </a:p>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r>
              <a:rPr lang="en-US" altLang="en-US" sz="2400" dirty="0" smtClean="0"/>
              <a:t>For these reasons, hosts are also identified by so–called IP addresses.</a:t>
            </a:r>
            <a:endParaRPr lang="en-US" alt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Domain Name System</a:t>
            </a:r>
            <a:endParaRPr lang="en-IN" sz="2400" b="1" dirty="0">
              <a:solidFill>
                <a:schemeClr val="accent2">
                  <a:lumMod val="75000"/>
                </a:schemeClr>
              </a:solidFill>
            </a:endParaRPr>
          </a:p>
        </p:txBody>
      </p:sp>
      <p:sp>
        <p:nvSpPr>
          <p:cNvPr id="9" name="Rectangle 4"/>
          <p:cNvSpPr txBox="true">
            <a:spLocks noChangeArrowheads="true"/>
          </p:cNvSpPr>
          <p:nvPr/>
        </p:nvSpPr>
        <p:spPr>
          <a:xfrm>
            <a:off x="26121" y="1508764"/>
            <a:ext cx="9888583" cy="380782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r>
              <a:rPr lang="en-US" altLang="en-US" sz="2400" dirty="0" smtClean="0"/>
              <a:t>There are two ways to identify a host – by a hostname &amp; by an IP address.</a:t>
            </a:r>
            <a:endParaRPr lang="en-US" altLang="en-US" sz="2400" dirty="0" smtClean="0"/>
          </a:p>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r>
              <a:rPr lang="en-US" altLang="en-US" sz="2400" dirty="0" smtClean="0"/>
              <a:t>People prefer the more mnemonic hostname identifier, while the routers prefer fixed–length, hierarchically structured IP addresses.</a:t>
            </a:r>
            <a:endParaRPr lang="en-US" altLang="en-US" sz="2400" dirty="0" smtClean="0"/>
          </a:p>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r>
              <a:rPr lang="en-US" altLang="en-US" sz="2400" dirty="0" smtClean="0"/>
              <a:t>In order to reconcile these different preferences, a directory service is required that translates hostnames to IP addresses.</a:t>
            </a:r>
            <a:endParaRPr lang="en-US" altLang="en-US" sz="2400" dirty="0" smtClean="0"/>
          </a:p>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r>
              <a:rPr lang="en-US" altLang="en-US" sz="2400" dirty="0" smtClean="0"/>
              <a:t>This is the main task of the Internet’s Domain Name System (DNS).</a:t>
            </a:r>
            <a:endParaRPr lang="en-US" alt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71880" y="651898"/>
            <a:ext cx="7999758" cy="461665"/>
          </a:xfrm>
          <a:prstGeom prst="rect">
            <a:avLst/>
          </a:prstGeom>
        </p:spPr>
        <p:txBody>
          <a:bodyPr wrap="square">
            <a:spAutoFit/>
          </a:bodyPr>
          <a:lstStyle/>
          <a:p>
            <a:r>
              <a:rPr lang="en-IN" sz="2400" b="1" dirty="0" smtClean="0">
                <a:solidFill>
                  <a:schemeClr val="accent2">
                    <a:lumMod val="75000"/>
                  </a:schemeClr>
                </a:solidFill>
              </a:rPr>
              <a:t>Client–Server </a:t>
            </a:r>
            <a:r>
              <a:rPr lang="en-IN" sz="2400" b="1" dirty="0">
                <a:solidFill>
                  <a:schemeClr val="accent2">
                    <a:lumMod val="75000"/>
                  </a:schemeClr>
                </a:solidFill>
              </a:rPr>
              <a:t>Paradigm</a:t>
            </a:r>
            <a:endParaRPr lang="en-IN" sz="2400" b="1" dirty="0">
              <a:solidFill>
                <a:schemeClr val="accent2">
                  <a:lumMod val="75000"/>
                </a:schemeClr>
              </a:solidFill>
            </a:endParaRPr>
          </a:p>
        </p:txBody>
      </p: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589" name="Freeform 370"/>
          <p:cNvSpPr/>
          <p:nvPr/>
        </p:nvSpPr>
        <p:spPr>
          <a:xfrm>
            <a:off x="7116635" y="333081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590" name="Freeform 417"/>
          <p:cNvSpPr/>
          <p:nvPr/>
        </p:nvSpPr>
        <p:spPr bwMode="auto">
          <a:xfrm>
            <a:off x="5405523" y="209107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dirty="0"/>
          </a:p>
        </p:txBody>
      </p:sp>
      <p:grpSp>
        <p:nvGrpSpPr>
          <p:cNvPr id="591" name="Group 418"/>
          <p:cNvGrpSpPr/>
          <p:nvPr/>
        </p:nvGrpSpPr>
        <p:grpSpPr bwMode="auto">
          <a:xfrm>
            <a:off x="5336797" y="3554291"/>
            <a:ext cx="1458912" cy="933450"/>
            <a:chOff x="2889" y="1631"/>
            <a:chExt cx="980" cy="743"/>
          </a:xfrm>
        </p:grpSpPr>
        <p:sp>
          <p:nvSpPr>
            <p:cNvPr id="592" name="Rectangle 419"/>
            <p:cNvSpPr>
              <a:spLocks noChangeArrowheads="true"/>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593" name="AutoShape 420"/>
            <p:cNvSpPr>
              <a:spLocks noChangeArrowheads="true"/>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80604020202020204" pitchFamily="34" charset="0"/>
              </a:endParaRPr>
            </a:p>
          </p:txBody>
        </p:sp>
      </p:grpSp>
      <p:sp>
        <p:nvSpPr>
          <p:cNvPr id="594" name="Freeform 427"/>
          <p:cNvSpPr/>
          <p:nvPr/>
        </p:nvSpPr>
        <p:spPr bwMode="auto">
          <a:xfrm>
            <a:off x="5843848" y="494817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dirty="0"/>
          </a:p>
        </p:txBody>
      </p:sp>
      <p:sp>
        <p:nvSpPr>
          <p:cNvPr id="595" name="Text Box 580"/>
          <p:cNvSpPr txBox="true">
            <a:spLocks noChangeArrowheads="true"/>
          </p:cNvSpPr>
          <p:nvPr/>
        </p:nvSpPr>
        <p:spPr bwMode="auto">
          <a:xfrm>
            <a:off x="5810721" y="175350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r>
              <a:rPr lang="en-US" altLang="en-US" sz="1400" dirty="0">
                <a:latin typeface="+mn-lt"/>
              </a:rPr>
              <a:t>mobile network</a:t>
            </a:r>
            <a:endParaRPr lang="en-US" altLang="en-US" sz="1400" dirty="0">
              <a:latin typeface="+mn-lt"/>
            </a:endParaRPr>
          </a:p>
        </p:txBody>
      </p:sp>
      <p:sp>
        <p:nvSpPr>
          <p:cNvPr id="596" name="Text Box 580"/>
          <p:cNvSpPr txBox="true">
            <a:spLocks noChangeArrowheads="true"/>
          </p:cNvSpPr>
          <p:nvPr/>
        </p:nvSpPr>
        <p:spPr bwMode="auto">
          <a:xfrm>
            <a:off x="5462282" y="445696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home network</a:t>
            </a:r>
            <a:endParaRPr lang="en-US" altLang="en-US" sz="1400" dirty="0">
              <a:latin typeface="+mn-lt"/>
            </a:endParaRPr>
          </a:p>
        </p:txBody>
      </p:sp>
      <p:sp>
        <p:nvSpPr>
          <p:cNvPr id="597" name="Text Box 580"/>
          <p:cNvSpPr txBox="true">
            <a:spLocks noChangeArrowheads="true"/>
          </p:cNvSpPr>
          <p:nvPr/>
        </p:nvSpPr>
        <p:spPr bwMode="auto">
          <a:xfrm>
            <a:off x="5438355" y="604481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enterprise</a:t>
            </a:r>
            <a:endParaRPr lang="en-US" altLang="en-US" sz="1400" dirty="0">
              <a:latin typeface="+mn-lt"/>
            </a:endParaRPr>
          </a:p>
          <a:p>
            <a:pPr>
              <a:lnSpc>
                <a:spcPct val="80000"/>
              </a:lnSpc>
              <a:spcBef>
                <a:spcPct val="0"/>
              </a:spcBef>
              <a:buClrTx/>
              <a:buSzTx/>
              <a:buFontTx/>
              <a:buNone/>
            </a:pPr>
            <a:r>
              <a:rPr lang="en-US" altLang="en-US" sz="1400" dirty="0">
                <a:latin typeface="+mn-lt"/>
              </a:rPr>
              <a:t>          network</a:t>
            </a:r>
            <a:endParaRPr lang="en-US" altLang="en-US" sz="1400" dirty="0">
              <a:latin typeface="+mn-lt"/>
            </a:endParaRPr>
          </a:p>
        </p:txBody>
      </p:sp>
      <p:sp>
        <p:nvSpPr>
          <p:cNvPr id="598" name="Freeform 371"/>
          <p:cNvSpPr/>
          <p:nvPr/>
        </p:nvSpPr>
        <p:spPr>
          <a:xfrm>
            <a:off x="8353593" y="344458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true">
            <a:gsLst>
              <a:gs pos="0">
                <a:srgbClr val="9CDFF9"/>
              </a:gs>
              <a:gs pos="100000">
                <a:schemeClr val="bg1"/>
              </a:gs>
              <a:gs pos="59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grpSp>
        <p:nvGrpSpPr>
          <p:cNvPr id="599" name="Group 598"/>
          <p:cNvGrpSpPr/>
          <p:nvPr/>
        </p:nvGrpSpPr>
        <p:grpSpPr>
          <a:xfrm>
            <a:off x="8969147" y="4193090"/>
            <a:ext cx="687393" cy="721548"/>
            <a:chOff x="5203089" y="1751190"/>
            <a:chExt cx="858331" cy="662414"/>
          </a:xfrm>
        </p:grpSpPr>
        <p:sp>
          <p:nvSpPr>
            <p:cNvPr id="600" name="Freeform 381"/>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601" name="Freeform 382"/>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cxnSp>
          <p:nvCxnSpPr>
            <p:cNvPr id="602" name="Straight Connector 601"/>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3" name="Straight Connector 602"/>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4" name="Straight Connector 603"/>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5" name="Straight Connector 604"/>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6" name="Straight Connector 605"/>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7" name="Straight Connector 606"/>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608" name="Group 607"/>
          <p:cNvGrpSpPr/>
          <p:nvPr/>
        </p:nvGrpSpPr>
        <p:grpSpPr>
          <a:xfrm>
            <a:off x="8902618" y="3459211"/>
            <a:ext cx="594613" cy="648336"/>
            <a:chOff x="5203089" y="1751190"/>
            <a:chExt cx="858331" cy="662414"/>
          </a:xfrm>
        </p:grpSpPr>
        <p:sp>
          <p:nvSpPr>
            <p:cNvPr id="609" name="Freeform 398"/>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610" name="Freeform 399"/>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cxnSp>
          <p:nvCxnSpPr>
            <p:cNvPr id="611" name="Straight Connector 610"/>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2" name="Straight Connector 611"/>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3" name="Straight Connector 612"/>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16" name="Straight Connector 615"/>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617" name="Freeform 561"/>
          <p:cNvSpPr/>
          <p:nvPr/>
        </p:nvSpPr>
        <p:spPr>
          <a:xfrm>
            <a:off x="7672260" y="204708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true">
            <a:gsLst>
              <a:gs pos="0">
                <a:srgbClr val="9CDFF9"/>
              </a:gs>
              <a:gs pos="100000">
                <a:schemeClr val="bg1"/>
              </a:gs>
              <a:gs pos="57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618" name="TextBox 617"/>
          <p:cNvSpPr txBox="true"/>
          <p:nvPr/>
        </p:nvSpPr>
        <p:spPr>
          <a:xfrm>
            <a:off x="7558648" y="2116235"/>
            <a:ext cx="1725088" cy="286232"/>
          </a:xfrm>
          <a:prstGeom prst="rect">
            <a:avLst/>
          </a:prstGeom>
          <a:noFill/>
        </p:spPr>
        <p:txBody>
          <a:bodyPr wrap="none" rtlCol="0">
            <a:spAutoFit/>
          </a:bodyPr>
          <a:lstStyle/>
          <a:p>
            <a:pPr>
              <a:lnSpc>
                <a:spcPct val="90000"/>
              </a:lnSpc>
            </a:pPr>
            <a:r>
              <a:rPr lang="en-US" sz="1400" dirty="0"/>
              <a:t>national or global ISP</a:t>
            </a:r>
            <a:endParaRPr lang="en-US" sz="1400" dirty="0"/>
          </a:p>
        </p:txBody>
      </p:sp>
      <p:sp>
        <p:nvSpPr>
          <p:cNvPr id="619" name="Rectangle 618"/>
          <p:cNvSpPr/>
          <p:nvPr/>
        </p:nvSpPr>
        <p:spPr>
          <a:xfrm>
            <a:off x="7410515" y="394294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0" name="TextBox 619"/>
          <p:cNvSpPr txBox="true"/>
          <p:nvPr/>
        </p:nvSpPr>
        <p:spPr>
          <a:xfrm>
            <a:off x="6897609" y="3712959"/>
            <a:ext cx="1040639" cy="480131"/>
          </a:xfrm>
          <a:prstGeom prst="rect">
            <a:avLst/>
          </a:prstGeom>
          <a:noFill/>
        </p:spPr>
        <p:txBody>
          <a:bodyPr wrap="square" rtlCol="0">
            <a:spAutoFit/>
          </a:bodyPr>
          <a:lstStyle/>
          <a:p>
            <a:pPr>
              <a:lnSpc>
                <a:spcPct val="90000"/>
              </a:lnSpc>
            </a:pPr>
            <a:r>
              <a:rPr lang="en-US" sz="1400" dirty="0"/>
              <a:t>local or regional ISP</a:t>
            </a:r>
            <a:endParaRPr lang="en-US" sz="1400" dirty="0"/>
          </a:p>
        </p:txBody>
      </p:sp>
      <p:sp>
        <p:nvSpPr>
          <p:cNvPr id="621" name="TextBox 620"/>
          <p:cNvSpPr txBox="true"/>
          <p:nvPr/>
        </p:nvSpPr>
        <p:spPr>
          <a:xfrm>
            <a:off x="9049214" y="4942977"/>
            <a:ext cx="813043" cy="383182"/>
          </a:xfrm>
          <a:prstGeom prst="rect">
            <a:avLst/>
          </a:prstGeom>
          <a:noFill/>
        </p:spPr>
        <p:txBody>
          <a:bodyPr wrap="none" rtlCol="0">
            <a:spAutoFit/>
          </a:bodyPr>
          <a:lstStyle/>
          <a:p>
            <a:pPr>
              <a:lnSpc>
                <a:spcPct val="90000"/>
              </a:lnSpc>
            </a:pPr>
            <a:r>
              <a:rPr lang="en-US" sz="1050" dirty="0"/>
              <a:t>datacenter </a:t>
            </a:r>
            <a:endParaRPr lang="en-US" sz="1050" dirty="0"/>
          </a:p>
          <a:p>
            <a:pPr>
              <a:lnSpc>
                <a:spcPct val="90000"/>
              </a:lnSpc>
            </a:pPr>
            <a:r>
              <a:rPr lang="en-US" sz="1050" dirty="0"/>
              <a:t>network</a:t>
            </a:r>
            <a:endParaRPr lang="en-US" sz="1050" dirty="0"/>
          </a:p>
        </p:txBody>
      </p:sp>
      <p:sp>
        <p:nvSpPr>
          <p:cNvPr id="622" name="TextBox 621"/>
          <p:cNvSpPr txBox="true"/>
          <p:nvPr/>
        </p:nvSpPr>
        <p:spPr>
          <a:xfrm>
            <a:off x="8194465" y="4493288"/>
            <a:ext cx="843051" cy="674031"/>
          </a:xfrm>
          <a:prstGeom prst="rect">
            <a:avLst/>
          </a:prstGeom>
          <a:noFill/>
        </p:spPr>
        <p:txBody>
          <a:bodyPr wrap="none" rtlCol="0">
            <a:spAutoFit/>
          </a:bodyPr>
          <a:lstStyle/>
          <a:p>
            <a:pPr>
              <a:lnSpc>
                <a:spcPct val="90000"/>
              </a:lnSpc>
            </a:pPr>
            <a:r>
              <a:rPr lang="en-US" sz="1400" dirty="0"/>
              <a:t>content </a:t>
            </a:r>
            <a:endParaRPr lang="en-US" sz="1400" dirty="0"/>
          </a:p>
          <a:p>
            <a:pPr>
              <a:lnSpc>
                <a:spcPct val="90000"/>
              </a:lnSpc>
            </a:pPr>
            <a:r>
              <a:rPr lang="en-US" sz="1400" dirty="0"/>
              <a:t>provider </a:t>
            </a:r>
            <a:endParaRPr lang="en-US" sz="1400" dirty="0"/>
          </a:p>
          <a:p>
            <a:pPr>
              <a:lnSpc>
                <a:spcPct val="90000"/>
              </a:lnSpc>
            </a:pPr>
            <a:r>
              <a:rPr lang="en-US" sz="1400" dirty="0"/>
              <a:t>network</a:t>
            </a:r>
            <a:endParaRPr lang="en-US" sz="1000" dirty="0"/>
          </a:p>
        </p:txBody>
      </p:sp>
      <p:cxnSp>
        <p:nvCxnSpPr>
          <p:cNvPr id="623" name="Straight Connector 622"/>
          <p:cNvCxnSpPr/>
          <p:nvPr/>
        </p:nvCxnSpPr>
        <p:spPr>
          <a:xfrm flipH="true" flipV="true">
            <a:off x="8691367" y="384516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p:cNvCxnSpPr/>
          <p:nvPr/>
        </p:nvCxnSpPr>
        <p:spPr>
          <a:xfrm flipH="true" flipV="true">
            <a:off x="8792282" y="390572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p:cNvCxnSpPr/>
          <p:nvPr/>
        </p:nvCxnSpPr>
        <p:spPr>
          <a:xfrm flipV="true">
            <a:off x="8768344" y="389846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p:cNvCxnSpPr/>
          <p:nvPr/>
        </p:nvCxnSpPr>
        <p:spPr>
          <a:xfrm flipH="true" flipV="true">
            <a:off x="8702221" y="385993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p:cNvCxnSpPr/>
          <p:nvPr/>
        </p:nvCxnSpPr>
        <p:spPr>
          <a:xfrm flipH="true" flipV="true">
            <a:off x="8682067" y="433668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p:cNvCxnSpPr/>
          <p:nvPr/>
        </p:nvCxnSpPr>
        <p:spPr>
          <a:xfrm flipH="true">
            <a:off x="8026642" y="435278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p:cNvCxnSpPr/>
          <p:nvPr/>
        </p:nvCxnSpPr>
        <p:spPr>
          <a:xfrm flipH="true">
            <a:off x="7351063" y="435278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p:cNvCxnSpPr/>
          <p:nvPr/>
        </p:nvCxnSpPr>
        <p:spPr>
          <a:xfrm flipH="true">
            <a:off x="7408315" y="377271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p:cNvCxnSpPr/>
          <p:nvPr/>
        </p:nvCxnSpPr>
        <p:spPr>
          <a:xfrm>
            <a:off x="7864516" y="377271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a:off x="8269115" y="301973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p:cNvCxnSpPr/>
          <p:nvPr/>
        </p:nvCxnSpPr>
        <p:spPr>
          <a:xfrm flipH="true">
            <a:off x="7930166" y="296005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4" name="Group 633"/>
          <p:cNvGrpSpPr/>
          <p:nvPr/>
        </p:nvGrpSpPr>
        <p:grpSpPr>
          <a:xfrm>
            <a:off x="5693685" y="2392365"/>
            <a:ext cx="3578867" cy="3640283"/>
            <a:chOff x="7562238" y="2127325"/>
            <a:chExt cx="3578867" cy="3640283"/>
          </a:xfrm>
        </p:grpSpPr>
        <p:grpSp>
          <p:nvGrpSpPr>
            <p:cNvPr id="635" name="Group 634"/>
            <p:cNvGrpSpPr/>
            <p:nvPr/>
          </p:nvGrpSpPr>
          <p:grpSpPr>
            <a:xfrm>
              <a:off x="7857253" y="2127325"/>
              <a:ext cx="3283852" cy="3640283"/>
              <a:chOff x="7881336" y="2104198"/>
              <a:chExt cx="3283852" cy="3640283"/>
            </a:xfrm>
          </p:grpSpPr>
          <p:sp>
            <p:nvSpPr>
              <p:cNvPr id="640" name="Line 428"/>
              <p:cNvSpPr>
                <a:spLocks noChangeShapeType="true"/>
              </p:cNvSpPr>
              <p:nvPr/>
            </p:nvSpPr>
            <p:spPr bwMode="auto">
              <a:xfrm rot="16200000" flipV="true">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41" name="Line 430"/>
              <p:cNvSpPr>
                <a:spLocks noChangeShapeType="true"/>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42" name="Line 431"/>
              <p:cNvSpPr>
                <a:spLocks noChangeShapeType="true"/>
              </p:cNvSpPr>
              <p:nvPr/>
            </p:nvSpPr>
            <p:spPr bwMode="auto">
              <a:xfrm>
                <a:off x="9457042" y="4815390"/>
                <a:ext cx="524483" cy="261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43" name="Line 432"/>
              <p:cNvSpPr>
                <a:spLocks noChangeShapeType="true"/>
              </p:cNvSpPr>
              <p:nvPr/>
            </p:nvSpPr>
            <p:spPr bwMode="auto">
              <a:xfrm flipV="true">
                <a:off x="8874149" y="4815390"/>
                <a:ext cx="569255" cy="2462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44" name="Line 433"/>
              <p:cNvSpPr>
                <a:spLocks noChangeShapeType="true"/>
              </p:cNvSpPr>
              <p:nvPr/>
            </p:nvSpPr>
            <p:spPr bwMode="auto">
              <a:xfrm flipV="true">
                <a:off x="8845827" y="5085749"/>
                <a:ext cx="103050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45" name="Line 435"/>
              <p:cNvSpPr>
                <a:spLocks noChangeShapeType="true"/>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46" name="Line 436"/>
              <p:cNvSpPr>
                <a:spLocks noChangeShapeType="true"/>
              </p:cNvSpPr>
              <p:nvPr/>
            </p:nvSpPr>
            <p:spPr bwMode="auto">
              <a:xfrm flipV="true">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47" name="Line 439"/>
              <p:cNvSpPr>
                <a:spLocks noChangeShapeType="true"/>
              </p:cNvSpPr>
              <p:nvPr/>
            </p:nvSpPr>
            <p:spPr bwMode="auto">
              <a:xfrm flipH="true">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48" name="Line 440"/>
              <p:cNvSpPr>
                <a:spLocks noChangeShapeType="true"/>
              </p:cNvSpPr>
              <p:nvPr/>
            </p:nvSpPr>
            <p:spPr bwMode="auto">
              <a:xfrm flipH="true" flipV="true">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49" name="Line 441"/>
              <p:cNvSpPr>
                <a:spLocks noChangeShapeType="true"/>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50" name="Line 443"/>
              <p:cNvSpPr>
                <a:spLocks noChangeShapeType="true"/>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51" name="Line 449"/>
              <p:cNvSpPr>
                <a:spLocks noChangeShapeType="true"/>
              </p:cNvSpPr>
              <p:nvPr/>
            </p:nvSpPr>
            <p:spPr bwMode="auto">
              <a:xfrm flipV="true">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52" name="Line 428"/>
              <p:cNvSpPr>
                <a:spLocks noChangeShapeType="true"/>
              </p:cNvSpPr>
              <p:nvPr/>
            </p:nvSpPr>
            <p:spPr bwMode="auto">
              <a:xfrm rot="16200000" flipV="true">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53" name="Line 440"/>
              <p:cNvSpPr>
                <a:spLocks noChangeShapeType="true"/>
              </p:cNvSpPr>
              <p:nvPr/>
            </p:nvSpPr>
            <p:spPr bwMode="auto">
              <a:xfrm flipV="true">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cxnSp>
            <p:nvCxnSpPr>
              <p:cNvPr id="654" name="Straight Connector 653"/>
              <p:cNvCxnSpPr/>
              <p:nvPr/>
            </p:nvCxnSpPr>
            <p:spPr>
              <a:xfrm flipH="true">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5" name="Straight Connector 654"/>
              <p:cNvCxnSpPr/>
              <p:nvPr/>
            </p:nvCxnSpPr>
            <p:spPr>
              <a:xfrm flipH="true">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6" name="Straight Connector 655"/>
              <p:cNvCxnSpPr/>
              <p:nvPr/>
            </p:nvCxnSpPr>
            <p:spPr>
              <a:xfrm flipH="true">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7" name="Straight Connector 656"/>
              <p:cNvCxnSpPr/>
              <p:nvPr/>
            </p:nvCxnSpPr>
            <p:spPr>
              <a:xfrm flipH="true">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p:cNvCxnSpPr/>
              <p:nvPr/>
            </p:nvCxnSpPr>
            <p:spPr>
              <a:xfrm flipH="true">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p:cNvCxnSpPr/>
              <p:nvPr/>
            </p:nvCxnSpPr>
            <p:spPr>
              <a:xfrm flipH="true">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p:cNvCxnSpPr/>
              <p:nvPr/>
            </p:nvCxnSpPr>
            <p:spPr>
              <a:xfrm flipH="true" flipV="true">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p:cNvCxnSpPr/>
              <p:nvPr/>
            </p:nvCxnSpPr>
            <p:spPr>
              <a:xfrm flipH="true">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2" name="Line 541"/>
              <p:cNvSpPr>
                <a:spLocks noChangeShapeType="true"/>
              </p:cNvSpPr>
              <p:nvPr/>
            </p:nvSpPr>
            <p:spPr bwMode="auto">
              <a:xfrm flipV="true">
                <a:off x="9402788" y="4090252"/>
                <a:ext cx="429324" cy="7056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63" name="Line 424"/>
              <p:cNvSpPr>
                <a:spLocks noChangeShapeType="true"/>
              </p:cNvSpPr>
              <p:nvPr/>
            </p:nvSpPr>
            <p:spPr bwMode="auto">
              <a:xfrm flipV="true">
                <a:off x="8268637" y="4024329"/>
                <a:ext cx="969051"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pic>
          <p:nvPicPr>
            <p:cNvPr id="636" name="Picture 778" descr="antenna_radiation_stylized"/>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7" name="Picture 781" descr="antenna_radiation_stylized"/>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8" name="Picture 799" descr="cell_tower_radiation copy"/>
            <p:cNvPicPr>
              <a:picLocks noChangeAspect="true" noChangeArrowheads="true"/>
            </p:cNvPicPr>
            <p:nvPr/>
          </p:nvPicPr>
          <p:blipFill>
            <a:blip r:embed="rId4" cstate="print">
              <a:extLst>
                <a:ext uri="{28A0092B-C50C-407E-A947-70E740481C1C}">
                  <a14:useLocalDpi xmlns:a14="http://schemas.microsoft.com/office/drawing/2010/main" val="false"/>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9" name="Oval 800"/>
            <p:cNvSpPr>
              <a:spLocks noChangeArrowheads="true"/>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664" name="Line 426"/>
          <p:cNvSpPr>
            <a:spLocks noChangeShapeType="true"/>
          </p:cNvSpPr>
          <p:nvPr/>
        </p:nvSpPr>
        <p:spPr bwMode="auto">
          <a:xfrm>
            <a:off x="6339307" y="2965399"/>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nvGrpSpPr>
          <p:cNvPr id="665" name="Group 783"/>
          <p:cNvGrpSpPr/>
          <p:nvPr/>
        </p:nvGrpSpPr>
        <p:grpSpPr bwMode="auto">
          <a:xfrm>
            <a:off x="6182145" y="2574416"/>
            <a:ext cx="298450" cy="464008"/>
            <a:chOff x="3130" y="3288"/>
            <a:chExt cx="410" cy="742"/>
          </a:xfrm>
        </p:grpSpPr>
        <p:sp>
          <p:nvSpPr>
            <p:cNvPr id="666" name="Line 270"/>
            <p:cNvSpPr>
              <a:spLocks noChangeShapeType="true"/>
            </p:cNvSpPr>
            <p:nvPr/>
          </p:nvSpPr>
          <p:spPr bwMode="auto">
            <a:xfrm flipH="true">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67" name="Line 271"/>
            <p:cNvSpPr>
              <a:spLocks noChangeShapeType="true"/>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68" name="Line 272"/>
            <p:cNvSpPr>
              <a:spLocks noChangeShapeType="true"/>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69" name="Line 273"/>
            <p:cNvSpPr>
              <a:spLocks noChangeShapeType="true"/>
            </p:cNvSpPr>
            <p:nvPr/>
          </p:nvSpPr>
          <p:spPr bwMode="auto">
            <a:xfrm flipH="true">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0" name="Line 274"/>
            <p:cNvSpPr>
              <a:spLocks noChangeShapeType="true"/>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1" name="Line 275"/>
            <p:cNvSpPr>
              <a:spLocks noChangeShapeType="true"/>
            </p:cNvSpPr>
            <p:nvPr/>
          </p:nvSpPr>
          <p:spPr bwMode="auto">
            <a:xfrm flipV="true">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2" name="Line 276"/>
            <p:cNvSpPr>
              <a:spLocks noChangeShapeType="true"/>
            </p:cNvSpPr>
            <p:nvPr/>
          </p:nvSpPr>
          <p:spPr bwMode="auto">
            <a:xfrm flipH="true" flipV="true">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3" name="Line 277"/>
            <p:cNvSpPr>
              <a:spLocks noChangeShapeType="true"/>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4" name="Line 278"/>
            <p:cNvSpPr>
              <a:spLocks noChangeShapeType="true"/>
            </p:cNvSpPr>
            <p:nvPr/>
          </p:nvSpPr>
          <p:spPr bwMode="auto">
            <a:xfrm flipV="true">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5" name="Line 279"/>
            <p:cNvSpPr>
              <a:spLocks noChangeShapeType="true"/>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6" name="Line 280"/>
            <p:cNvSpPr>
              <a:spLocks noChangeShapeType="true"/>
            </p:cNvSpPr>
            <p:nvPr/>
          </p:nvSpPr>
          <p:spPr bwMode="auto">
            <a:xfrm flipV="true">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7" name="Line 281"/>
            <p:cNvSpPr>
              <a:spLocks noChangeShapeType="true"/>
            </p:cNvSpPr>
            <p:nvPr/>
          </p:nvSpPr>
          <p:spPr bwMode="auto">
            <a:xfrm flipV="true">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8" name="Line 282"/>
            <p:cNvSpPr>
              <a:spLocks noChangeShapeType="true"/>
            </p:cNvSpPr>
            <p:nvPr/>
          </p:nvSpPr>
          <p:spPr bwMode="auto">
            <a:xfrm flipV="true">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79" name="Line 283"/>
            <p:cNvSpPr>
              <a:spLocks noChangeShapeType="true"/>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680" name="Line 284"/>
            <p:cNvSpPr>
              <a:spLocks noChangeShapeType="true"/>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grpSp>
      <p:pic>
        <p:nvPicPr>
          <p:cNvPr id="681" name="Picture 777"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5745329" y="412693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2" name="Picture 780"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7422057" y="578927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3" name="Group 682"/>
          <p:cNvGrpSpPr/>
          <p:nvPr/>
        </p:nvGrpSpPr>
        <p:grpSpPr>
          <a:xfrm>
            <a:off x="7915005" y="5255023"/>
            <a:ext cx="393760" cy="218578"/>
            <a:chOff x="7493876" y="2774731"/>
            <a:chExt cx="1481958" cy="894622"/>
          </a:xfrm>
        </p:grpSpPr>
        <p:sp>
          <p:nvSpPr>
            <p:cNvPr id="684" name="Freeform 47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685" name="Oval 68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686" name="Group 685"/>
            <p:cNvGrpSpPr/>
            <p:nvPr/>
          </p:nvGrpSpPr>
          <p:grpSpPr>
            <a:xfrm>
              <a:off x="7713663" y="2848339"/>
              <a:ext cx="1042107" cy="425543"/>
              <a:chOff x="7786941" y="2884917"/>
              <a:chExt cx="897649" cy="353919"/>
            </a:xfrm>
          </p:grpSpPr>
          <p:sp>
            <p:nvSpPr>
              <p:cNvPr id="687" name="Freeform 47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8" name="Freeform 47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9" name="Freeform 47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0" name="Freeform 47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91" name="Group 690"/>
          <p:cNvGrpSpPr/>
          <p:nvPr/>
        </p:nvGrpSpPr>
        <p:grpSpPr>
          <a:xfrm>
            <a:off x="7980812" y="5604077"/>
            <a:ext cx="309740" cy="190838"/>
            <a:chOff x="3668110" y="2448910"/>
            <a:chExt cx="3794234" cy="2165130"/>
          </a:xfrm>
        </p:grpSpPr>
        <p:sp>
          <p:nvSpPr>
            <p:cNvPr id="692" name="Rectangle 691"/>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3" name="Freeform 521"/>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4" name="Group 693"/>
            <p:cNvGrpSpPr/>
            <p:nvPr/>
          </p:nvGrpSpPr>
          <p:grpSpPr>
            <a:xfrm>
              <a:off x="3941378" y="2603243"/>
              <a:ext cx="3202061" cy="1066110"/>
              <a:chOff x="7939341" y="3037317"/>
              <a:chExt cx="897649" cy="353919"/>
            </a:xfrm>
          </p:grpSpPr>
          <p:sp>
            <p:nvSpPr>
              <p:cNvPr id="695" name="Freeform 523"/>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6" name="Freeform 524"/>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7" name="Freeform 525"/>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8" name="Freeform 526"/>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99" name="Group 698"/>
          <p:cNvGrpSpPr/>
          <p:nvPr/>
        </p:nvGrpSpPr>
        <p:grpSpPr>
          <a:xfrm>
            <a:off x="6808066" y="5232460"/>
            <a:ext cx="393760" cy="218578"/>
            <a:chOff x="7493876" y="2774731"/>
            <a:chExt cx="1481958" cy="894622"/>
          </a:xfrm>
        </p:grpSpPr>
        <p:sp>
          <p:nvSpPr>
            <p:cNvPr id="700" name="Freeform 47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01" name="Oval 70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02" name="Group 701"/>
            <p:cNvGrpSpPr/>
            <p:nvPr/>
          </p:nvGrpSpPr>
          <p:grpSpPr>
            <a:xfrm>
              <a:off x="7713663" y="2848339"/>
              <a:ext cx="1042107" cy="425543"/>
              <a:chOff x="7786941" y="2884917"/>
              <a:chExt cx="897649" cy="353919"/>
            </a:xfrm>
          </p:grpSpPr>
          <p:sp>
            <p:nvSpPr>
              <p:cNvPr id="703" name="Freeform 48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4" name="Freeform 48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5" name="Freeform 48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6" name="Freeform 48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07" name="Group 706"/>
          <p:cNvGrpSpPr/>
          <p:nvPr/>
        </p:nvGrpSpPr>
        <p:grpSpPr>
          <a:xfrm>
            <a:off x="6442967" y="5459473"/>
            <a:ext cx="309740" cy="190838"/>
            <a:chOff x="3668110" y="2448910"/>
            <a:chExt cx="3794234" cy="2165130"/>
          </a:xfrm>
        </p:grpSpPr>
        <p:sp>
          <p:nvSpPr>
            <p:cNvPr id="708" name="Rectangle 707"/>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9" name="Freeform 530"/>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Group 709"/>
            <p:cNvGrpSpPr/>
            <p:nvPr/>
          </p:nvGrpSpPr>
          <p:grpSpPr>
            <a:xfrm>
              <a:off x="3941378" y="2603243"/>
              <a:ext cx="3202061" cy="1066110"/>
              <a:chOff x="7939341" y="3037317"/>
              <a:chExt cx="897649" cy="353919"/>
            </a:xfrm>
          </p:grpSpPr>
          <p:sp>
            <p:nvSpPr>
              <p:cNvPr id="711" name="Freeform 532"/>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Freeform 533"/>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Freeform 534"/>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4" name="Freeform 535"/>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15" name="Group 714"/>
          <p:cNvGrpSpPr/>
          <p:nvPr/>
        </p:nvGrpSpPr>
        <p:grpSpPr>
          <a:xfrm>
            <a:off x="6571274" y="3077349"/>
            <a:ext cx="353678" cy="168275"/>
            <a:chOff x="7493876" y="2774731"/>
            <a:chExt cx="1481958" cy="894622"/>
          </a:xfrm>
        </p:grpSpPr>
        <p:sp>
          <p:nvSpPr>
            <p:cNvPr id="716" name="Freeform 40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17" name="Oval 71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18" name="Group 717"/>
            <p:cNvGrpSpPr/>
            <p:nvPr/>
          </p:nvGrpSpPr>
          <p:grpSpPr>
            <a:xfrm>
              <a:off x="7713663" y="2848339"/>
              <a:ext cx="1042107" cy="425543"/>
              <a:chOff x="7786941" y="2884917"/>
              <a:chExt cx="897649" cy="353919"/>
            </a:xfrm>
          </p:grpSpPr>
          <p:sp>
            <p:nvSpPr>
              <p:cNvPr id="719" name="Freeform 41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0" name="Freeform 41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1" name="Freeform 41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2" name="Freeform 41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23" name="Group 722"/>
          <p:cNvGrpSpPr/>
          <p:nvPr/>
        </p:nvGrpSpPr>
        <p:grpSpPr>
          <a:xfrm>
            <a:off x="6181517" y="4231034"/>
            <a:ext cx="354986" cy="175668"/>
            <a:chOff x="7493876" y="2774731"/>
            <a:chExt cx="1481958" cy="894622"/>
          </a:xfrm>
        </p:grpSpPr>
        <p:sp>
          <p:nvSpPr>
            <p:cNvPr id="724" name="Freeform 4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25" name="Oval 72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26" name="Group 725"/>
            <p:cNvGrpSpPr/>
            <p:nvPr/>
          </p:nvGrpSpPr>
          <p:grpSpPr>
            <a:xfrm>
              <a:off x="7713663" y="2848339"/>
              <a:ext cx="1042107" cy="425543"/>
              <a:chOff x="7786941" y="2884917"/>
              <a:chExt cx="897649" cy="353919"/>
            </a:xfrm>
          </p:grpSpPr>
          <p:sp>
            <p:nvSpPr>
              <p:cNvPr id="727" name="Freeform 4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8" name="Freeform 4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9" name="Freeform 4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Freeform 4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31" name="Group 730"/>
          <p:cNvGrpSpPr/>
          <p:nvPr/>
        </p:nvGrpSpPr>
        <p:grpSpPr>
          <a:xfrm>
            <a:off x="9015532" y="3866405"/>
            <a:ext cx="170989" cy="97052"/>
            <a:chOff x="7493876" y="2774731"/>
            <a:chExt cx="1481958" cy="894622"/>
          </a:xfrm>
        </p:grpSpPr>
        <p:sp>
          <p:nvSpPr>
            <p:cNvPr id="732" name="Freeform 45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33" name="Oval 732"/>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34" name="Group 733"/>
            <p:cNvGrpSpPr/>
            <p:nvPr/>
          </p:nvGrpSpPr>
          <p:grpSpPr>
            <a:xfrm>
              <a:off x="7713663" y="2848339"/>
              <a:ext cx="1042107" cy="425543"/>
              <a:chOff x="7786941" y="2884917"/>
              <a:chExt cx="897649" cy="353919"/>
            </a:xfrm>
          </p:grpSpPr>
          <p:sp>
            <p:nvSpPr>
              <p:cNvPr id="735" name="Freeform 45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Freeform 45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7" name="Freeform 46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8" name="Freeform 46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39" name="Group 738"/>
          <p:cNvGrpSpPr/>
          <p:nvPr/>
        </p:nvGrpSpPr>
        <p:grpSpPr>
          <a:xfrm>
            <a:off x="8542056" y="3761178"/>
            <a:ext cx="353678" cy="198344"/>
            <a:chOff x="7493876" y="2774731"/>
            <a:chExt cx="1481958" cy="894622"/>
          </a:xfrm>
        </p:grpSpPr>
        <p:sp>
          <p:nvSpPr>
            <p:cNvPr id="740" name="Freeform 6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41" name="Oval 74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42" name="Group 741"/>
            <p:cNvGrpSpPr/>
            <p:nvPr/>
          </p:nvGrpSpPr>
          <p:grpSpPr>
            <a:xfrm>
              <a:off x="7713663" y="2848339"/>
              <a:ext cx="1042107" cy="425543"/>
              <a:chOff x="7786941" y="2884917"/>
              <a:chExt cx="897649" cy="353919"/>
            </a:xfrm>
          </p:grpSpPr>
          <p:sp>
            <p:nvSpPr>
              <p:cNvPr id="743" name="Freeform 6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4" name="Freeform 6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5" name="Freeform 6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6" name="Freeform 6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47" name="Group 746"/>
          <p:cNvGrpSpPr/>
          <p:nvPr/>
        </p:nvGrpSpPr>
        <p:grpSpPr>
          <a:xfrm>
            <a:off x="8080171" y="2467332"/>
            <a:ext cx="353678" cy="198344"/>
            <a:chOff x="7493876" y="2774731"/>
            <a:chExt cx="1481958" cy="894622"/>
          </a:xfrm>
        </p:grpSpPr>
        <p:sp>
          <p:nvSpPr>
            <p:cNvPr id="748" name="Freeform 5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49" name="Oval 74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50" name="Group 749"/>
            <p:cNvGrpSpPr/>
            <p:nvPr/>
          </p:nvGrpSpPr>
          <p:grpSpPr>
            <a:xfrm>
              <a:off x="7713663" y="2848339"/>
              <a:ext cx="1042107" cy="425543"/>
              <a:chOff x="7786941" y="2884917"/>
              <a:chExt cx="897649" cy="353919"/>
            </a:xfrm>
          </p:grpSpPr>
          <p:sp>
            <p:nvSpPr>
              <p:cNvPr id="751" name="Freeform 5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2" name="Freeform 5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3" name="Freeform 5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4" name="Freeform 5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55" name="Group 754"/>
          <p:cNvGrpSpPr/>
          <p:nvPr/>
        </p:nvGrpSpPr>
        <p:grpSpPr>
          <a:xfrm>
            <a:off x="8658661" y="2878407"/>
            <a:ext cx="353678" cy="198344"/>
            <a:chOff x="7493876" y="2774731"/>
            <a:chExt cx="1481958" cy="894622"/>
          </a:xfrm>
        </p:grpSpPr>
        <p:sp>
          <p:nvSpPr>
            <p:cNvPr id="756" name="Freeform 5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57" name="Oval 75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58" name="Group 757"/>
            <p:cNvGrpSpPr/>
            <p:nvPr/>
          </p:nvGrpSpPr>
          <p:grpSpPr>
            <a:xfrm>
              <a:off x="7713663" y="2848339"/>
              <a:ext cx="1042107" cy="425543"/>
              <a:chOff x="7786941" y="2884917"/>
              <a:chExt cx="897649" cy="353919"/>
            </a:xfrm>
          </p:grpSpPr>
          <p:sp>
            <p:nvSpPr>
              <p:cNvPr id="759" name="Freeform 5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0" name="Freeform 5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1" name="Freeform 5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2" name="Freeform 5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63" name="Group 762"/>
          <p:cNvGrpSpPr/>
          <p:nvPr/>
        </p:nvGrpSpPr>
        <p:grpSpPr>
          <a:xfrm>
            <a:off x="8775272" y="2373003"/>
            <a:ext cx="353678" cy="198344"/>
            <a:chOff x="7493876" y="2774731"/>
            <a:chExt cx="1481958" cy="894622"/>
          </a:xfrm>
        </p:grpSpPr>
        <p:sp>
          <p:nvSpPr>
            <p:cNvPr id="764" name="Freeform 60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65" name="Oval 76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66" name="Group 765"/>
            <p:cNvGrpSpPr/>
            <p:nvPr/>
          </p:nvGrpSpPr>
          <p:grpSpPr>
            <a:xfrm>
              <a:off x="7713663" y="2848339"/>
              <a:ext cx="1042107" cy="425543"/>
              <a:chOff x="7786941" y="2884917"/>
              <a:chExt cx="897649" cy="353919"/>
            </a:xfrm>
          </p:grpSpPr>
          <p:sp>
            <p:nvSpPr>
              <p:cNvPr id="767" name="Freeform 60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8" name="Freeform 60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9" name="Freeform 60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0" name="Freeform 60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71" name="Group 770"/>
          <p:cNvGrpSpPr/>
          <p:nvPr/>
        </p:nvGrpSpPr>
        <p:grpSpPr>
          <a:xfrm>
            <a:off x="7230235" y="4221664"/>
            <a:ext cx="367224" cy="240304"/>
            <a:chOff x="7493876" y="2774731"/>
            <a:chExt cx="1481958" cy="894622"/>
          </a:xfrm>
        </p:grpSpPr>
        <p:sp>
          <p:nvSpPr>
            <p:cNvPr id="772" name="Freeform 55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73" name="Oval 77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74" name="Group 773"/>
            <p:cNvGrpSpPr/>
            <p:nvPr/>
          </p:nvGrpSpPr>
          <p:grpSpPr>
            <a:xfrm>
              <a:off x="7713663" y="2848339"/>
              <a:ext cx="1042107" cy="425543"/>
              <a:chOff x="7786941" y="2884917"/>
              <a:chExt cx="897649" cy="353919"/>
            </a:xfrm>
          </p:grpSpPr>
          <p:sp>
            <p:nvSpPr>
              <p:cNvPr id="775" name="Freeform 55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6" name="Freeform 55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7" name="Freeform 55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8" name="Freeform 56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79" name="Group 778"/>
          <p:cNvGrpSpPr/>
          <p:nvPr/>
        </p:nvGrpSpPr>
        <p:grpSpPr>
          <a:xfrm>
            <a:off x="8111573" y="2926605"/>
            <a:ext cx="353678" cy="198344"/>
            <a:chOff x="7493876" y="2774731"/>
            <a:chExt cx="1481958" cy="894622"/>
          </a:xfrm>
        </p:grpSpPr>
        <p:sp>
          <p:nvSpPr>
            <p:cNvPr id="780" name="Freeform 5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81" name="Oval 78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82" name="Group 781"/>
            <p:cNvGrpSpPr/>
            <p:nvPr/>
          </p:nvGrpSpPr>
          <p:grpSpPr>
            <a:xfrm>
              <a:off x="7713663" y="2848339"/>
              <a:ext cx="1042107" cy="425543"/>
              <a:chOff x="7786941" y="2884917"/>
              <a:chExt cx="897649" cy="353919"/>
            </a:xfrm>
          </p:grpSpPr>
          <p:sp>
            <p:nvSpPr>
              <p:cNvPr id="783" name="Freeform 5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4" name="Freeform 5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5" name="Freeform 5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6" name="Freeform 5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87" name="Group 786"/>
          <p:cNvGrpSpPr/>
          <p:nvPr/>
        </p:nvGrpSpPr>
        <p:grpSpPr>
          <a:xfrm>
            <a:off x="7628585" y="3659072"/>
            <a:ext cx="367224" cy="240304"/>
            <a:chOff x="7493876" y="2774731"/>
            <a:chExt cx="1481958" cy="894622"/>
          </a:xfrm>
        </p:grpSpPr>
        <p:sp>
          <p:nvSpPr>
            <p:cNvPr id="788" name="Freeform 53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89" name="Oval 78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90" name="Group 789"/>
            <p:cNvGrpSpPr/>
            <p:nvPr/>
          </p:nvGrpSpPr>
          <p:grpSpPr>
            <a:xfrm>
              <a:off x="7713663" y="2848339"/>
              <a:ext cx="1042107" cy="425543"/>
              <a:chOff x="7786941" y="2884917"/>
              <a:chExt cx="897649" cy="353919"/>
            </a:xfrm>
          </p:grpSpPr>
          <p:sp>
            <p:nvSpPr>
              <p:cNvPr id="791" name="Freeform 54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2" name="Freeform 54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3" name="Freeform 54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4" name="Freeform 54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95" name="Group 794"/>
          <p:cNvGrpSpPr/>
          <p:nvPr/>
        </p:nvGrpSpPr>
        <p:grpSpPr>
          <a:xfrm>
            <a:off x="7733001" y="4264803"/>
            <a:ext cx="367224" cy="240304"/>
            <a:chOff x="7493876" y="2774731"/>
            <a:chExt cx="1481958" cy="894622"/>
          </a:xfrm>
        </p:grpSpPr>
        <p:sp>
          <p:nvSpPr>
            <p:cNvPr id="796" name="Freeform 54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797" name="Oval 79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798" name="Group 797"/>
            <p:cNvGrpSpPr/>
            <p:nvPr/>
          </p:nvGrpSpPr>
          <p:grpSpPr>
            <a:xfrm>
              <a:off x="7713663" y="2848339"/>
              <a:ext cx="1042107" cy="425543"/>
              <a:chOff x="7786941" y="2884917"/>
              <a:chExt cx="897649" cy="353919"/>
            </a:xfrm>
          </p:grpSpPr>
          <p:sp>
            <p:nvSpPr>
              <p:cNvPr id="799" name="Freeform 54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0" name="Freeform 55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1" name="Freeform 55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2" name="Freeform 55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03" name="Group 802"/>
          <p:cNvGrpSpPr/>
          <p:nvPr/>
        </p:nvGrpSpPr>
        <p:grpSpPr>
          <a:xfrm>
            <a:off x="8506706" y="4257365"/>
            <a:ext cx="353678" cy="198344"/>
            <a:chOff x="7493876" y="2774731"/>
            <a:chExt cx="1481958" cy="894622"/>
          </a:xfrm>
        </p:grpSpPr>
        <p:sp>
          <p:nvSpPr>
            <p:cNvPr id="804" name="Freeform 62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805" name="Oval 80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806" name="Group 805"/>
            <p:cNvGrpSpPr/>
            <p:nvPr/>
          </p:nvGrpSpPr>
          <p:grpSpPr>
            <a:xfrm>
              <a:off x="7713663" y="2848339"/>
              <a:ext cx="1042107" cy="425543"/>
              <a:chOff x="7786941" y="2884917"/>
              <a:chExt cx="897649" cy="353919"/>
            </a:xfrm>
          </p:grpSpPr>
          <p:sp>
            <p:nvSpPr>
              <p:cNvPr id="807" name="Freeform 62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8" name="Freeform 62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9" name="Freeform 62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0" name="Freeform 62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11" name="Group 810"/>
          <p:cNvGrpSpPr/>
          <p:nvPr/>
        </p:nvGrpSpPr>
        <p:grpSpPr>
          <a:xfrm>
            <a:off x="7379340" y="5040726"/>
            <a:ext cx="393760" cy="218578"/>
            <a:chOff x="7493876" y="2774731"/>
            <a:chExt cx="1481958" cy="894622"/>
          </a:xfrm>
        </p:grpSpPr>
        <p:sp>
          <p:nvSpPr>
            <p:cNvPr id="812" name="Freeform 46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813" name="Oval 81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814" name="Group 813"/>
            <p:cNvGrpSpPr/>
            <p:nvPr/>
          </p:nvGrpSpPr>
          <p:grpSpPr>
            <a:xfrm>
              <a:off x="7713663" y="2848339"/>
              <a:ext cx="1042107" cy="425543"/>
              <a:chOff x="7786941" y="2884917"/>
              <a:chExt cx="897649" cy="353919"/>
            </a:xfrm>
          </p:grpSpPr>
          <p:sp>
            <p:nvSpPr>
              <p:cNvPr id="815" name="Freeform 46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6" name="Freeform 46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7" name="Freeform 46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8" name="Freeform 46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19" name="Group 818"/>
          <p:cNvGrpSpPr/>
          <p:nvPr/>
        </p:nvGrpSpPr>
        <p:grpSpPr>
          <a:xfrm>
            <a:off x="9057429" y="4634165"/>
            <a:ext cx="228295" cy="120400"/>
            <a:chOff x="7493876" y="2774731"/>
            <a:chExt cx="1481958" cy="894622"/>
          </a:xfrm>
        </p:grpSpPr>
        <p:sp>
          <p:nvSpPr>
            <p:cNvPr id="820" name="Freeform 44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821" name="Oval 820"/>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822" name="Group 821"/>
            <p:cNvGrpSpPr/>
            <p:nvPr/>
          </p:nvGrpSpPr>
          <p:grpSpPr>
            <a:xfrm>
              <a:off x="7713663" y="2848339"/>
              <a:ext cx="1042107" cy="425543"/>
              <a:chOff x="7786941" y="2884917"/>
              <a:chExt cx="897649" cy="353919"/>
            </a:xfrm>
          </p:grpSpPr>
          <p:sp>
            <p:nvSpPr>
              <p:cNvPr id="823" name="Freeform 45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4" name="Freeform 45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5" name="Freeform 45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6" name="Freeform 45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27" name="Group 826"/>
          <p:cNvGrpSpPr/>
          <p:nvPr/>
        </p:nvGrpSpPr>
        <p:grpSpPr>
          <a:xfrm>
            <a:off x="5570521" y="2621653"/>
            <a:ext cx="534987" cy="407988"/>
            <a:chOff x="7432700" y="2327293"/>
            <a:chExt cx="534987" cy="407988"/>
          </a:xfrm>
        </p:grpSpPr>
        <p:pic>
          <p:nvPicPr>
            <p:cNvPr id="828"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 name="Picture 1018" descr="laptop_keyboard"/>
            <p:cNvPicPr>
              <a:picLocks noChangeAspect="true" noChangeArrowheads="true"/>
            </p:cNvPicPr>
            <p:nvPr/>
          </p:nvPicPr>
          <p:blipFill>
            <a:blip r:embed="rId7" cstate="print">
              <a:extLst>
                <a:ext uri="{28A0092B-C50C-407E-A947-70E740481C1C}">
                  <a14:useLocalDpi xmlns:a14="http://schemas.microsoft.com/office/drawing/2010/main" val="false"/>
                </a:ext>
              </a:extLst>
            </a:blip>
            <a:srcRect/>
            <a:stretch>
              <a:fillRect/>
            </a:stretch>
          </p:blipFill>
          <p:spPr bwMode="auto">
            <a:xfrm rot="109064" flipH="true">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831" name="Picture 1020" descr="screen"/>
            <p:cNvPicPr>
              <a:picLocks noChangeAspect="true" noChangeArrowheads="true"/>
            </p:cNvPicPr>
            <p:nvPr/>
          </p:nvPicPr>
          <p:blipFill>
            <a:blip r:embed="rId8" cstate="print">
              <a:extLst>
                <a:ext uri="{28A0092B-C50C-407E-A947-70E740481C1C}">
                  <a14:useLocalDpi xmlns:a14="http://schemas.microsoft.com/office/drawing/2010/main" val="false"/>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2"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3"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4"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5"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6"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37"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838" name="Group 1027"/>
            <p:cNvGrpSpPr/>
            <p:nvPr/>
          </p:nvGrpSpPr>
          <p:grpSpPr bwMode="auto">
            <a:xfrm>
              <a:off x="7594735" y="2642220"/>
              <a:ext cx="98740" cy="36846"/>
              <a:chOff x="1740" y="2642"/>
              <a:chExt cx="752" cy="327"/>
            </a:xfrm>
          </p:grpSpPr>
          <p:sp>
            <p:nvSpPr>
              <p:cNvPr id="845"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6"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7"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8"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9"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50"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839"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0"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1"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2"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3"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44" name="Freeform 1039"/>
            <p:cNvSpPr/>
            <p:nvPr/>
          </p:nvSpPr>
          <p:spPr bwMode="auto">
            <a:xfrm flipV="true">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851" name="Group 850"/>
          <p:cNvGrpSpPr/>
          <p:nvPr/>
        </p:nvGrpSpPr>
        <p:grpSpPr>
          <a:xfrm>
            <a:off x="6769228" y="2584767"/>
            <a:ext cx="530702" cy="478009"/>
            <a:chOff x="8631407" y="2290407"/>
            <a:chExt cx="530702" cy="478009"/>
          </a:xfrm>
        </p:grpSpPr>
        <p:pic>
          <p:nvPicPr>
            <p:cNvPr id="852" name="Picture 568" descr="light2.png"/>
            <p:cNvPicPr>
              <a:picLocks noChangeAspect="true"/>
            </p:cNvPicPr>
            <p:nvPr/>
          </p:nvPicPr>
          <p:blipFill>
            <a:blip r:embed="rId9" cstate="print">
              <a:extLst>
                <a:ext uri="{28A0092B-C50C-407E-A947-70E740481C1C}">
                  <a14:useLocalDpi xmlns:a14="http://schemas.microsoft.com/office/drawing/2010/main" val="false"/>
                </a:ext>
              </a:extLst>
            </a:blip>
            <a:srcRect/>
            <a:stretch>
              <a:fillRect/>
            </a:stretch>
          </p:blipFill>
          <p:spPr bwMode="auto">
            <a:xfrm flipH="true">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3"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4" name="Group 853"/>
          <p:cNvGrpSpPr/>
          <p:nvPr/>
        </p:nvGrpSpPr>
        <p:grpSpPr>
          <a:xfrm>
            <a:off x="6630986" y="2324164"/>
            <a:ext cx="849312" cy="226109"/>
            <a:chOff x="8493165" y="2029804"/>
            <a:chExt cx="849312" cy="226109"/>
          </a:xfrm>
        </p:grpSpPr>
        <p:pic>
          <p:nvPicPr>
            <p:cNvPr id="855" name="Picture 603" descr="car_icon_small"/>
            <p:cNvPicPr>
              <a:picLocks noChangeAspect="true" noChangeArrowheads="true"/>
            </p:cNvPicPr>
            <p:nvPr/>
          </p:nvPicPr>
          <p:blipFill>
            <a:blip r:embed="rId10" cstate="print">
              <a:extLst>
                <a:ext uri="{28A0092B-C50C-407E-A947-70E740481C1C}">
                  <a14:useLocalDpi xmlns:a14="http://schemas.microsoft.com/office/drawing/2010/main" val="false"/>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6"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7" name="Group 856"/>
          <p:cNvGrpSpPr/>
          <p:nvPr/>
        </p:nvGrpSpPr>
        <p:grpSpPr>
          <a:xfrm>
            <a:off x="5624965" y="3590464"/>
            <a:ext cx="857739" cy="583764"/>
            <a:chOff x="7487144" y="3296104"/>
            <a:chExt cx="857739" cy="583764"/>
          </a:xfrm>
        </p:grpSpPr>
        <p:grpSp>
          <p:nvGrpSpPr>
            <p:cNvPr id="858" name="Group 857"/>
            <p:cNvGrpSpPr/>
            <p:nvPr/>
          </p:nvGrpSpPr>
          <p:grpSpPr>
            <a:xfrm>
              <a:off x="7487144" y="3389820"/>
              <a:ext cx="350807" cy="305517"/>
              <a:chOff x="7487144" y="3389820"/>
              <a:chExt cx="350807" cy="305517"/>
            </a:xfrm>
          </p:grpSpPr>
          <p:pic>
            <p:nvPicPr>
              <p:cNvPr id="865" name="Picture 1115" descr="antenna_stylized"/>
              <p:cNvPicPr>
                <a:picLocks noChangeAspect="true" noChangeArrowheads="true"/>
              </p:cNvPicPr>
              <p:nvPr/>
            </p:nvPicPr>
            <p:blipFill>
              <a:blip r:embed="rId11" cstate="print">
                <a:extLst>
                  <a:ext uri="{28A0092B-C50C-407E-A947-70E740481C1C}">
                    <a14:useLocalDpi xmlns:a14="http://schemas.microsoft.com/office/drawing/2010/main" val="false"/>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6" name="Picture 1116" descr="laptop_keyboard"/>
              <p:cNvPicPr>
                <a:picLocks noChangeAspect="true" noChangeArrowheads="true"/>
              </p:cNvPicPr>
              <p:nvPr/>
            </p:nvPicPr>
            <p:blipFill>
              <a:blip r:embed="rId12" cstate="print">
                <a:extLst>
                  <a:ext uri="{28A0092B-C50C-407E-A947-70E740481C1C}">
                    <a14:useLocalDpi xmlns:a14="http://schemas.microsoft.com/office/drawing/2010/main" val="false"/>
                  </a:ext>
                </a:extLst>
              </a:blip>
              <a:srcRect/>
              <a:stretch>
                <a:fillRect/>
              </a:stretch>
            </p:blipFill>
            <p:spPr bwMode="auto">
              <a:xfrm rot="109064" flipH="true">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7"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868" name="Picture 1118" descr="screen"/>
              <p:cNvPicPr>
                <a:picLocks noChangeAspect="true" noChangeArrowheads="true"/>
              </p:cNvPicPr>
              <p:nvPr/>
            </p:nvPicPr>
            <p:blipFill>
              <a:blip r:embed="rId13" cstate="print">
                <a:extLst>
                  <a:ext uri="{28A0092B-C50C-407E-A947-70E740481C1C}">
                    <a14:useLocalDpi xmlns:a14="http://schemas.microsoft.com/office/drawing/2010/main" val="false"/>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9"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70"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71"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72"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73"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74"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875" name="Group 1125"/>
              <p:cNvGrpSpPr/>
              <p:nvPr/>
            </p:nvGrpSpPr>
            <p:grpSpPr bwMode="auto">
              <a:xfrm>
                <a:off x="7593395" y="3625649"/>
                <a:ext cx="64747" cy="27592"/>
                <a:chOff x="1740" y="2642"/>
                <a:chExt cx="752" cy="327"/>
              </a:xfrm>
            </p:grpSpPr>
            <p:sp>
              <p:nvSpPr>
                <p:cNvPr id="882"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83"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84"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85"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86"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87"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876"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77"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78"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79"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80"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81" name="Freeform 1137"/>
              <p:cNvSpPr/>
              <p:nvPr/>
            </p:nvSpPr>
            <p:spPr bwMode="auto">
              <a:xfrm flipV="true">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859" name="Group 1139"/>
            <p:cNvGrpSpPr/>
            <p:nvPr/>
          </p:nvGrpSpPr>
          <p:grpSpPr bwMode="auto">
            <a:xfrm flipH="true">
              <a:off x="7985622" y="3537823"/>
              <a:ext cx="359261" cy="342045"/>
              <a:chOff x="2839" y="3501"/>
              <a:chExt cx="755" cy="803"/>
            </a:xfrm>
          </p:grpSpPr>
          <p:pic>
            <p:nvPicPr>
              <p:cNvPr id="863" name="Picture 1140" descr="desktop_computer_stylized_medium"/>
              <p:cNvPicPr>
                <a:picLocks noChangeAspect="true" noChangeArrowheads="true"/>
              </p:cNvPicPr>
              <p:nvPr/>
            </p:nvPicPr>
            <p:blipFill>
              <a:blip r:embed="rId14"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4"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860" name="Group 859"/>
            <p:cNvGrpSpPr/>
            <p:nvPr/>
          </p:nvGrpSpPr>
          <p:grpSpPr>
            <a:xfrm>
              <a:off x="7797061" y="3296104"/>
              <a:ext cx="347997" cy="396620"/>
              <a:chOff x="7797061" y="3296104"/>
              <a:chExt cx="347997" cy="396620"/>
            </a:xfrm>
          </p:grpSpPr>
          <p:pic>
            <p:nvPicPr>
              <p:cNvPr id="861" name="Picture 571" descr="fridge2.png"/>
              <p:cNvPicPr>
                <a:picLocks noChangeAspect="true"/>
              </p:cNvPicPr>
              <p:nvPr/>
            </p:nvPicPr>
            <p:blipFill>
              <a:blip r:embed="rId15" cstate="print">
                <a:extLst>
                  <a:ext uri="{28A0092B-C50C-407E-A947-70E740481C1C}">
                    <a14:useLocalDpi xmlns:a14="http://schemas.microsoft.com/office/drawing/2010/main" val="false"/>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2" name="Picture 1115" descr="antenna_stylized"/>
              <p:cNvPicPr>
                <a:picLocks noChangeAspect="true" noChangeArrowheads="true"/>
              </p:cNvPicPr>
              <p:nvPr/>
            </p:nvPicPr>
            <p:blipFill>
              <a:blip r:embed="rId11" cstate="print">
                <a:extLst>
                  <a:ext uri="{28A0092B-C50C-407E-A947-70E740481C1C}">
                    <a14:useLocalDpi xmlns:a14="http://schemas.microsoft.com/office/drawing/2010/main" val="false"/>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88" name="Group 887"/>
          <p:cNvGrpSpPr/>
          <p:nvPr/>
        </p:nvGrpSpPr>
        <p:grpSpPr>
          <a:xfrm>
            <a:off x="9196394" y="3693525"/>
            <a:ext cx="518448" cy="1212242"/>
            <a:chOff x="11058573" y="3399165"/>
            <a:chExt cx="518448" cy="1212242"/>
          </a:xfrm>
        </p:grpSpPr>
        <p:grpSp>
          <p:nvGrpSpPr>
            <p:cNvPr id="889" name="Group 888"/>
            <p:cNvGrpSpPr/>
            <p:nvPr/>
          </p:nvGrpSpPr>
          <p:grpSpPr>
            <a:xfrm>
              <a:off x="11087182" y="4159591"/>
              <a:ext cx="489839" cy="451816"/>
              <a:chOff x="5103720" y="2693365"/>
              <a:chExt cx="611650" cy="414788"/>
            </a:xfrm>
          </p:grpSpPr>
          <p:cxnSp>
            <p:nvCxnSpPr>
              <p:cNvPr id="896" name="Straight Connector 895"/>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97" name="Group 896"/>
              <p:cNvGrpSpPr/>
              <p:nvPr/>
            </p:nvGrpSpPr>
            <p:grpSpPr>
              <a:xfrm>
                <a:off x="5275406" y="2693365"/>
                <a:ext cx="439964" cy="414788"/>
                <a:chOff x="5275406" y="2711455"/>
                <a:chExt cx="452949" cy="405518"/>
              </a:xfrm>
            </p:grpSpPr>
            <p:pic>
              <p:nvPicPr>
                <p:cNvPr id="898" name="Picture 897"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899" name="Picture 898"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900" name="Picture 899" descr="server_rack.png"/>
                <p:cNvPicPr>
                  <a:picLocks noChangeAspect="true"/>
                </p:cNvPicPr>
                <p:nvPr/>
              </p:nvPicPr>
              <p:blipFill>
                <a:blip r:embed="rId17"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nvGrpSpPr>
            <p:cNvPr id="890" name="Group 889"/>
            <p:cNvGrpSpPr/>
            <p:nvPr/>
          </p:nvGrpSpPr>
          <p:grpSpPr>
            <a:xfrm>
              <a:off x="11058573" y="3399165"/>
              <a:ext cx="423724" cy="405973"/>
              <a:chOff x="5103720" y="2693365"/>
              <a:chExt cx="611650" cy="414788"/>
            </a:xfrm>
          </p:grpSpPr>
          <p:cxnSp>
            <p:nvCxnSpPr>
              <p:cNvPr id="891" name="Straight Connector 890"/>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92" name="Group 891"/>
              <p:cNvGrpSpPr/>
              <p:nvPr/>
            </p:nvGrpSpPr>
            <p:grpSpPr>
              <a:xfrm>
                <a:off x="5275406" y="2693365"/>
                <a:ext cx="439964" cy="414788"/>
                <a:chOff x="5275406" y="2711455"/>
                <a:chExt cx="452949" cy="405518"/>
              </a:xfrm>
            </p:grpSpPr>
            <p:pic>
              <p:nvPicPr>
                <p:cNvPr id="893" name="Picture 892" descr="server_rack.png"/>
                <p:cNvPicPr>
                  <a:picLocks noChangeAspect="true"/>
                </p:cNvPicPr>
                <p:nvPr/>
              </p:nvPicPr>
              <p:blipFill>
                <a:blip r:embed="rId18"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894" name="Picture 893" descr="server_rack.png"/>
                <p:cNvPicPr>
                  <a:picLocks noChangeAspect="true"/>
                </p:cNvPicPr>
                <p:nvPr/>
              </p:nvPicPr>
              <p:blipFill>
                <a:blip r:embed="rId18"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895" name="Picture 894" descr="server_rack.png"/>
                <p:cNvPicPr>
                  <a:picLocks noChangeAspect="true"/>
                </p:cNvPicPr>
                <p:nvPr/>
              </p:nvPicPr>
              <p:blipFill>
                <a:blip r:embed="rId19"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grpSp>
        <p:nvGrpSpPr>
          <p:cNvPr id="901" name="Group 950"/>
          <p:cNvGrpSpPr/>
          <p:nvPr/>
        </p:nvGrpSpPr>
        <p:grpSpPr bwMode="auto">
          <a:xfrm>
            <a:off x="8420362" y="5538991"/>
            <a:ext cx="177192" cy="330833"/>
            <a:chOff x="4140" y="429"/>
            <a:chExt cx="1425" cy="2396"/>
          </a:xfrm>
        </p:grpSpPr>
        <p:sp>
          <p:nvSpPr>
            <p:cNvPr id="902"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03"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04"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05"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06"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907" name="Group 956"/>
            <p:cNvGrpSpPr/>
            <p:nvPr/>
          </p:nvGrpSpPr>
          <p:grpSpPr bwMode="auto">
            <a:xfrm>
              <a:off x="4749" y="668"/>
              <a:ext cx="581" cy="145"/>
              <a:chOff x="614" y="2568"/>
              <a:chExt cx="725" cy="139"/>
            </a:xfrm>
          </p:grpSpPr>
          <p:sp>
            <p:nvSpPr>
              <p:cNvPr id="932"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33"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908"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909" name="Group 960"/>
            <p:cNvGrpSpPr/>
            <p:nvPr/>
          </p:nvGrpSpPr>
          <p:grpSpPr bwMode="auto">
            <a:xfrm>
              <a:off x="4747" y="994"/>
              <a:ext cx="581" cy="134"/>
              <a:chOff x="614" y="2568"/>
              <a:chExt cx="725" cy="139"/>
            </a:xfrm>
          </p:grpSpPr>
          <p:sp>
            <p:nvSpPr>
              <p:cNvPr id="930"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31"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910"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11"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912" name="Group 965"/>
            <p:cNvGrpSpPr/>
            <p:nvPr/>
          </p:nvGrpSpPr>
          <p:grpSpPr bwMode="auto">
            <a:xfrm>
              <a:off x="4735" y="1627"/>
              <a:ext cx="582" cy="151"/>
              <a:chOff x="614" y="2568"/>
              <a:chExt cx="725" cy="139"/>
            </a:xfrm>
          </p:grpSpPr>
          <p:sp>
            <p:nvSpPr>
              <p:cNvPr id="928"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29"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913"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914" name="Group 969"/>
            <p:cNvGrpSpPr/>
            <p:nvPr/>
          </p:nvGrpSpPr>
          <p:grpSpPr bwMode="auto">
            <a:xfrm>
              <a:off x="4739" y="1327"/>
              <a:ext cx="582" cy="139"/>
              <a:chOff x="614" y="2568"/>
              <a:chExt cx="725" cy="139"/>
            </a:xfrm>
          </p:grpSpPr>
          <p:sp>
            <p:nvSpPr>
              <p:cNvPr id="926"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27"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915"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16"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17"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18"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19"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20"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21"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22"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23"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924"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25"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grpSp>
        <p:nvGrpSpPr>
          <p:cNvPr id="934" name="Group 590"/>
          <p:cNvGrpSpPr/>
          <p:nvPr/>
        </p:nvGrpSpPr>
        <p:grpSpPr bwMode="auto">
          <a:xfrm flipH="true">
            <a:off x="6112302" y="5165201"/>
            <a:ext cx="345630" cy="320302"/>
            <a:chOff x="2839" y="3501"/>
            <a:chExt cx="755" cy="803"/>
          </a:xfrm>
        </p:grpSpPr>
        <p:pic>
          <p:nvPicPr>
            <p:cNvPr id="935" name="Picture 591" descr="desktop_computer_stylized_medium"/>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6"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937" name="Group 1064"/>
          <p:cNvGrpSpPr/>
          <p:nvPr/>
        </p:nvGrpSpPr>
        <p:grpSpPr bwMode="auto">
          <a:xfrm>
            <a:off x="7333128" y="6117849"/>
            <a:ext cx="310186" cy="307808"/>
            <a:chOff x="877" y="1008"/>
            <a:chExt cx="2747" cy="2591"/>
          </a:xfrm>
        </p:grpSpPr>
        <p:pic>
          <p:nvPicPr>
            <p:cNvPr id="938" name="Picture 1065" descr="antenna_stylized"/>
            <p:cNvPicPr>
              <a:picLocks noChangeAspect="true" noChangeArrowheads="true"/>
            </p:cNvPicPr>
            <p:nvPr/>
          </p:nvPicPr>
          <p:blipFill>
            <a:blip r:embed="rId21"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9" name="Picture 1066" descr="laptop_keyboard"/>
            <p:cNvPicPr>
              <a:picLocks noChangeAspect="true" noChangeArrowheads="true"/>
            </p:cNvPicPr>
            <p:nvPr/>
          </p:nvPicPr>
          <p:blipFill>
            <a:blip r:embed="rId22"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0"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941" name="Picture 1068" descr="screen"/>
            <p:cNvPicPr>
              <a:picLocks noChangeAspect="true" noChangeArrowheads="true"/>
            </p:cNvPicPr>
            <p:nvPr/>
          </p:nvPicPr>
          <p:blipFill>
            <a:blip r:embed="rId23"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43"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44"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45"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46"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47"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948" name="Group 1075"/>
            <p:cNvGrpSpPr/>
            <p:nvPr/>
          </p:nvGrpSpPr>
          <p:grpSpPr bwMode="auto">
            <a:xfrm>
              <a:off x="1709" y="3008"/>
              <a:ext cx="507" cy="234"/>
              <a:chOff x="1740" y="2642"/>
              <a:chExt cx="752" cy="327"/>
            </a:xfrm>
          </p:grpSpPr>
          <p:sp>
            <p:nvSpPr>
              <p:cNvPr id="955"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56"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57"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58"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59"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60"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949"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50"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51"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52"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53"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54"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961" name="Group 590"/>
          <p:cNvGrpSpPr/>
          <p:nvPr/>
        </p:nvGrpSpPr>
        <p:grpSpPr bwMode="auto">
          <a:xfrm flipH="true">
            <a:off x="6285356" y="5769697"/>
            <a:ext cx="345630" cy="320302"/>
            <a:chOff x="2839" y="3501"/>
            <a:chExt cx="755" cy="803"/>
          </a:xfrm>
        </p:grpSpPr>
        <p:pic>
          <p:nvPicPr>
            <p:cNvPr id="962" name="Picture 591" descr="desktop_computer_stylized_medium"/>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964" name="Group 590"/>
          <p:cNvGrpSpPr/>
          <p:nvPr/>
        </p:nvGrpSpPr>
        <p:grpSpPr bwMode="auto">
          <a:xfrm flipH="true">
            <a:off x="6683581" y="5791170"/>
            <a:ext cx="345630" cy="320302"/>
            <a:chOff x="2839" y="3501"/>
            <a:chExt cx="755" cy="803"/>
          </a:xfrm>
        </p:grpSpPr>
        <p:pic>
          <p:nvPicPr>
            <p:cNvPr id="965" name="Picture 591" descr="desktop_computer_stylized_medium"/>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6"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967" name="Group 1064"/>
          <p:cNvGrpSpPr/>
          <p:nvPr/>
        </p:nvGrpSpPr>
        <p:grpSpPr bwMode="auto">
          <a:xfrm>
            <a:off x="7666193" y="6060178"/>
            <a:ext cx="319264" cy="253379"/>
            <a:chOff x="877" y="1008"/>
            <a:chExt cx="2747" cy="2591"/>
          </a:xfrm>
        </p:grpSpPr>
        <p:pic>
          <p:nvPicPr>
            <p:cNvPr id="968" name="Picture 1065" descr="antenna_stylized"/>
            <p:cNvPicPr>
              <a:picLocks noChangeAspect="true" noChangeArrowheads="true"/>
            </p:cNvPicPr>
            <p:nvPr/>
          </p:nvPicPr>
          <p:blipFill>
            <a:blip r:embed="rId24"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9" name="Picture 1066" descr="laptop_keyboard"/>
            <p:cNvPicPr>
              <a:picLocks noChangeAspect="true" noChangeArrowheads="true"/>
            </p:cNvPicPr>
            <p:nvPr/>
          </p:nvPicPr>
          <p:blipFill>
            <a:blip r:embed="rId25"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0"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971" name="Picture 1068" descr="screen"/>
            <p:cNvPicPr>
              <a:picLocks noChangeAspect="true" noChangeArrowheads="true"/>
            </p:cNvPicPr>
            <p:nvPr/>
          </p:nvPicPr>
          <p:blipFill>
            <a:blip r:embed="rId26"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73"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74"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75"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76"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77"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978" name="Group 1075"/>
            <p:cNvGrpSpPr/>
            <p:nvPr/>
          </p:nvGrpSpPr>
          <p:grpSpPr bwMode="auto">
            <a:xfrm>
              <a:off x="1709" y="3008"/>
              <a:ext cx="507" cy="234"/>
              <a:chOff x="1740" y="2642"/>
              <a:chExt cx="752" cy="327"/>
            </a:xfrm>
          </p:grpSpPr>
          <p:sp>
            <p:nvSpPr>
              <p:cNvPr id="985"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86"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87"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88"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89"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90"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979"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80"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81"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82"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83"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84"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991" name="Freeform 984"/>
          <p:cNvSpPr/>
          <p:nvPr/>
        </p:nvSpPr>
        <p:spPr bwMode="auto">
          <a:xfrm>
            <a:off x="8285040" y="590201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92" name="Freeform 986"/>
          <p:cNvSpPr/>
          <p:nvPr/>
        </p:nvSpPr>
        <p:spPr bwMode="auto">
          <a:xfrm>
            <a:off x="8291417" y="592196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93" name="Freeform 987"/>
          <p:cNvSpPr/>
          <p:nvPr/>
        </p:nvSpPr>
        <p:spPr bwMode="auto">
          <a:xfrm>
            <a:off x="8286965" y="607779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994" name="Rectangle 988"/>
          <p:cNvSpPr>
            <a:spLocks noChangeArrowheads="true"/>
          </p:cNvSpPr>
          <p:nvPr/>
        </p:nvSpPr>
        <p:spPr bwMode="auto">
          <a:xfrm>
            <a:off x="8157746" y="5939439"/>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995" name="Group 989"/>
          <p:cNvGrpSpPr/>
          <p:nvPr/>
        </p:nvGrpSpPr>
        <p:grpSpPr bwMode="auto">
          <a:xfrm>
            <a:off x="8222596" y="5936235"/>
            <a:ext cx="69903" cy="21117"/>
            <a:chOff x="614" y="2568"/>
            <a:chExt cx="725" cy="139"/>
          </a:xfrm>
        </p:grpSpPr>
        <p:sp>
          <p:nvSpPr>
            <p:cNvPr id="996" name="AutoShape 990"/>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997" name="AutoShape 991"/>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998" name="Rectangle 992"/>
          <p:cNvSpPr>
            <a:spLocks noChangeArrowheads="true"/>
          </p:cNvSpPr>
          <p:nvPr/>
        </p:nvSpPr>
        <p:spPr bwMode="auto">
          <a:xfrm>
            <a:off x="8158949" y="5987790"/>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999" name="Group 993"/>
          <p:cNvGrpSpPr/>
          <p:nvPr/>
        </p:nvGrpSpPr>
        <p:grpSpPr bwMode="auto">
          <a:xfrm>
            <a:off x="8222356" y="5983712"/>
            <a:ext cx="69903" cy="19515"/>
            <a:chOff x="614" y="2568"/>
            <a:chExt cx="725" cy="139"/>
          </a:xfrm>
        </p:grpSpPr>
        <p:sp>
          <p:nvSpPr>
            <p:cNvPr id="1000" name="AutoShape 994"/>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01" name="AutoShape 995"/>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1002" name="Rectangle 996"/>
          <p:cNvSpPr>
            <a:spLocks noChangeArrowheads="true"/>
          </p:cNvSpPr>
          <p:nvPr/>
        </p:nvSpPr>
        <p:spPr bwMode="auto">
          <a:xfrm>
            <a:off x="8158949" y="6036141"/>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03" name="Rectangle 997"/>
          <p:cNvSpPr>
            <a:spLocks noChangeArrowheads="true"/>
          </p:cNvSpPr>
          <p:nvPr/>
        </p:nvSpPr>
        <p:spPr bwMode="auto">
          <a:xfrm>
            <a:off x="8160152" y="6079978"/>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1004" name="Group 998"/>
          <p:cNvGrpSpPr/>
          <p:nvPr/>
        </p:nvGrpSpPr>
        <p:grpSpPr bwMode="auto">
          <a:xfrm>
            <a:off x="8220912" y="6075900"/>
            <a:ext cx="70024" cy="21991"/>
            <a:chOff x="614" y="2568"/>
            <a:chExt cx="725" cy="139"/>
          </a:xfrm>
        </p:grpSpPr>
        <p:sp>
          <p:nvSpPr>
            <p:cNvPr id="1005" name="AutoShape 999"/>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06" name="AutoShape 1000"/>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1007" name="Freeform 1001"/>
          <p:cNvSpPr/>
          <p:nvPr/>
        </p:nvSpPr>
        <p:spPr bwMode="auto">
          <a:xfrm>
            <a:off x="8287447" y="603614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1008" name="Group 1002"/>
          <p:cNvGrpSpPr/>
          <p:nvPr/>
        </p:nvGrpSpPr>
        <p:grpSpPr bwMode="auto">
          <a:xfrm>
            <a:off x="8221393" y="6032209"/>
            <a:ext cx="70024" cy="20243"/>
            <a:chOff x="614" y="2568"/>
            <a:chExt cx="725" cy="139"/>
          </a:xfrm>
        </p:grpSpPr>
        <p:sp>
          <p:nvSpPr>
            <p:cNvPr id="1009" name="AutoShape 1003"/>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10" name="AutoShape 1004"/>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1011" name="Rectangle 1005"/>
          <p:cNvSpPr>
            <a:spLocks noChangeArrowheads="true"/>
          </p:cNvSpPr>
          <p:nvPr/>
        </p:nvSpPr>
        <p:spPr bwMode="auto">
          <a:xfrm>
            <a:off x="8282393" y="5901428"/>
            <a:ext cx="8422" cy="332778"/>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12" name="Freeform 1006"/>
          <p:cNvSpPr/>
          <p:nvPr/>
        </p:nvSpPr>
        <p:spPr bwMode="auto">
          <a:xfrm>
            <a:off x="8290334" y="598560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13" name="Freeform 1007"/>
          <p:cNvSpPr/>
          <p:nvPr/>
        </p:nvSpPr>
        <p:spPr bwMode="auto">
          <a:xfrm>
            <a:off x="8290695" y="593798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14" name="Oval 1008"/>
          <p:cNvSpPr>
            <a:spLocks noChangeArrowheads="true"/>
          </p:cNvSpPr>
          <p:nvPr/>
        </p:nvSpPr>
        <p:spPr bwMode="auto">
          <a:xfrm>
            <a:off x="8314758" y="621920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15" name="Freeform 1009"/>
          <p:cNvSpPr/>
          <p:nvPr/>
        </p:nvSpPr>
        <p:spPr bwMode="auto">
          <a:xfrm>
            <a:off x="8289131" y="621964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16" name="AutoShape 1010"/>
          <p:cNvSpPr>
            <a:spLocks noChangeArrowheads="true"/>
          </p:cNvSpPr>
          <p:nvPr/>
        </p:nvSpPr>
        <p:spPr bwMode="auto">
          <a:xfrm>
            <a:off x="8149324" y="6228527"/>
            <a:ext cx="143898"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17" name="AutoShape 1011"/>
          <p:cNvSpPr>
            <a:spLocks noChangeArrowheads="true"/>
          </p:cNvSpPr>
          <p:nvPr/>
        </p:nvSpPr>
        <p:spPr bwMode="auto">
          <a:xfrm>
            <a:off x="8157746" y="6234206"/>
            <a:ext cx="128257" cy="11505"/>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18" name="Oval 1012"/>
          <p:cNvSpPr>
            <a:spLocks noChangeArrowheads="true"/>
          </p:cNvSpPr>
          <p:nvPr/>
        </p:nvSpPr>
        <p:spPr bwMode="auto">
          <a:xfrm>
            <a:off x="8169657" y="618585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19" name="Oval 1013"/>
          <p:cNvSpPr>
            <a:spLocks noChangeArrowheads="true"/>
          </p:cNvSpPr>
          <p:nvPr/>
        </p:nvSpPr>
        <p:spPr bwMode="auto">
          <a:xfrm>
            <a:off x="8191314" y="618585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1020" name="Oval 1014"/>
          <p:cNvSpPr>
            <a:spLocks noChangeArrowheads="true"/>
          </p:cNvSpPr>
          <p:nvPr/>
        </p:nvSpPr>
        <p:spPr bwMode="auto">
          <a:xfrm>
            <a:off x="8211648" y="618585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21" name="Rectangle 1015"/>
          <p:cNvSpPr>
            <a:spLocks noChangeArrowheads="true"/>
          </p:cNvSpPr>
          <p:nvPr/>
        </p:nvSpPr>
        <p:spPr bwMode="auto">
          <a:xfrm>
            <a:off x="8260857" y="6106484"/>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22" name="Rectangle 1021"/>
          <p:cNvSpPr/>
          <p:nvPr/>
        </p:nvSpPr>
        <p:spPr>
          <a:xfrm>
            <a:off x="4815055" y="1591765"/>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23" name="Group 1022"/>
          <p:cNvGrpSpPr/>
          <p:nvPr/>
        </p:nvGrpSpPr>
        <p:grpSpPr>
          <a:xfrm>
            <a:off x="5811771" y="2079211"/>
            <a:ext cx="2755429" cy="4250670"/>
            <a:chOff x="7680324" y="1814171"/>
            <a:chExt cx="2755429" cy="4250670"/>
          </a:xfrm>
        </p:grpSpPr>
        <p:grpSp>
          <p:nvGrpSpPr>
            <p:cNvPr id="1024" name="Group 652"/>
            <p:cNvGrpSpPr/>
            <p:nvPr/>
          </p:nvGrpSpPr>
          <p:grpSpPr bwMode="auto">
            <a:xfrm>
              <a:off x="7750224" y="1859725"/>
              <a:ext cx="415925" cy="385763"/>
              <a:chOff x="2751" y="1851"/>
              <a:chExt cx="462" cy="478"/>
            </a:xfrm>
          </p:grpSpPr>
          <p:pic>
            <p:nvPicPr>
              <p:cNvPr id="1031" name="Picture 653" descr="iphone_stylized_small"/>
              <p:cNvPicPr>
                <a:picLocks noChangeAspect="true" noChangeArrowheads="true"/>
              </p:cNvPicPr>
              <p:nvPr/>
            </p:nvPicPr>
            <p:blipFill>
              <a:blip r:embed="rId27" cstate="print">
                <a:extLst>
                  <a:ext uri="{28A0092B-C50C-407E-A947-70E740481C1C}">
                    <a14:useLocalDpi xmlns:a14="http://schemas.microsoft.com/office/drawing/2010/main" val="false"/>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654" descr="antenna_radiation_stylized"/>
              <p:cNvPicPr>
                <a:picLocks noChangeAspect="true" noChangeArrowheads="true"/>
              </p:cNvPicPr>
              <p:nvPr/>
            </p:nvPicPr>
            <p:blipFill>
              <a:blip r:embed="rId28" cstate="print">
                <a:extLst>
                  <a:ext uri="{28A0092B-C50C-407E-A947-70E740481C1C}">
                    <a14:useLocalDpi xmlns:a14="http://schemas.microsoft.com/office/drawing/2010/main" val="false"/>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5" name="Group 590"/>
            <p:cNvGrpSpPr/>
            <p:nvPr/>
          </p:nvGrpSpPr>
          <p:grpSpPr bwMode="auto">
            <a:xfrm flipH="true">
              <a:off x="7773981" y="5281060"/>
              <a:ext cx="345630" cy="320302"/>
              <a:chOff x="2839" y="3501"/>
              <a:chExt cx="755" cy="803"/>
            </a:xfrm>
          </p:grpSpPr>
          <p:pic>
            <p:nvPicPr>
              <p:cNvPr id="1029" name="Picture 591" descr="desktop_computer_stylized_medium"/>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sp>
          <p:nvSpPr>
            <p:cNvPr id="1026" name="Oval 1025"/>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Oval 1026"/>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 name="Oval 1027"/>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33" name="Line 913"/>
          <p:cNvSpPr>
            <a:spLocks noChangeShapeType="true"/>
          </p:cNvSpPr>
          <p:nvPr/>
        </p:nvSpPr>
        <p:spPr bwMode="auto">
          <a:xfrm>
            <a:off x="6090491" y="2607422"/>
            <a:ext cx="7403" cy="2772905"/>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034" name="Line 911"/>
          <p:cNvSpPr>
            <a:spLocks noChangeShapeType="true"/>
          </p:cNvSpPr>
          <p:nvPr/>
        </p:nvSpPr>
        <p:spPr bwMode="auto">
          <a:xfrm>
            <a:off x="6501897" y="2563008"/>
            <a:ext cx="1700212" cy="33861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035" name="Content Placeholder 3"/>
          <p:cNvSpPr txBox="true"/>
          <p:nvPr/>
        </p:nvSpPr>
        <p:spPr>
          <a:xfrm>
            <a:off x="278296" y="1525386"/>
            <a:ext cx="4956997"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buNone/>
            </a:pPr>
            <a:r>
              <a:rPr lang="en-US" altLang="en-US" sz="2400" dirty="0">
                <a:solidFill>
                  <a:srgbClr val="CC0000"/>
                </a:solidFill>
                <a:ea typeface="MS PGothic" panose="020B0600070205080204" pitchFamily="34" charset="-128"/>
              </a:rPr>
              <a:t>server: </a:t>
            </a:r>
            <a:endParaRPr lang="en-US" altLang="en-US" sz="2400" dirty="0">
              <a:solidFill>
                <a:srgbClr val="CC0000"/>
              </a:solidFill>
              <a:ea typeface="MS PGothic" panose="020B0600070205080204" pitchFamily="34" charset="-128"/>
            </a:endParaRPr>
          </a:p>
          <a:p>
            <a:pPr marL="466725" indent="-233680" algn="just">
              <a:spcBef>
                <a:spcPts val="400"/>
              </a:spcBef>
              <a:buClr>
                <a:schemeClr val="accent2">
                  <a:lumMod val="75000"/>
                </a:schemeClr>
              </a:buClr>
            </a:pPr>
            <a:r>
              <a:rPr lang="en-US" altLang="en-US" sz="2400" dirty="0" smtClean="0">
                <a:ea typeface="MS PGothic" panose="020B0600070205080204" pitchFamily="34" charset="-128"/>
              </a:rPr>
              <a:t>always switched–on </a:t>
            </a:r>
            <a:r>
              <a:rPr lang="en-US" altLang="en-US" sz="2400" dirty="0">
                <a:ea typeface="MS PGothic" panose="020B0600070205080204" pitchFamily="34" charset="-128"/>
              </a:rPr>
              <a:t>host</a:t>
            </a:r>
            <a:endParaRPr lang="en-US" altLang="en-US" sz="2400" dirty="0">
              <a:ea typeface="MS PGothic" panose="020B0600070205080204" pitchFamily="34" charset="-128"/>
            </a:endParaRPr>
          </a:p>
          <a:p>
            <a:pPr marL="466725" indent="-233680" algn="just">
              <a:spcBef>
                <a:spcPts val="400"/>
              </a:spcBef>
              <a:buClr>
                <a:schemeClr val="accent2">
                  <a:lumMod val="75000"/>
                </a:schemeClr>
              </a:buClr>
            </a:pPr>
            <a:r>
              <a:rPr lang="en-US" altLang="en-US" sz="2400" dirty="0">
                <a:ea typeface="MS PGothic" panose="020B0600070205080204" pitchFamily="34" charset="-128"/>
              </a:rPr>
              <a:t>permanent IP address</a:t>
            </a:r>
            <a:endParaRPr lang="en-US" altLang="en-US" sz="2400" dirty="0">
              <a:ea typeface="MS PGothic" panose="020B0600070205080204" pitchFamily="34" charset="-128"/>
            </a:endParaRPr>
          </a:p>
          <a:p>
            <a:pPr marL="466725" indent="-233680" algn="just">
              <a:spcBef>
                <a:spcPts val="400"/>
              </a:spcBef>
              <a:buClr>
                <a:schemeClr val="accent2">
                  <a:lumMod val="75000"/>
                </a:schemeClr>
              </a:buClr>
            </a:pPr>
            <a:r>
              <a:rPr lang="en-US" altLang="en-US" sz="2400" dirty="0">
                <a:ea typeface="MS PGothic" panose="020B0600070205080204" pitchFamily="34" charset="-128"/>
              </a:rPr>
              <a:t>often in data centers, for scaling</a:t>
            </a:r>
            <a:endParaRPr lang="en-US" altLang="en-US" sz="2400" dirty="0">
              <a:ea typeface="MS PGothic" panose="020B0600070205080204" pitchFamily="34" charset="-128"/>
            </a:endParaRPr>
          </a:p>
          <a:p>
            <a:pPr algn="just">
              <a:spcBef>
                <a:spcPct val="75000"/>
              </a:spcBef>
              <a:buClr>
                <a:schemeClr val="accent2">
                  <a:lumMod val="75000"/>
                </a:schemeClr>
              </a:buClr>
              <a:buNone/>
            </a:pPr>
            <a:r>
              <a:rPr lang="en-US" altLang="en-US" sz="2400" dirty="0">
                <a:solidFill>
                  <a:srgbClr val="CC0000"/>
                </a:solidFill>
                <a:ea typeface="MS PGothic" panose="020B0600070205080204" pitchFamily="34" charset="-128"/>
              </a:rPr>
              <a:t>clients:</a:t>
            </a:r>
            <a:endParaRPr lang="en-US" altLang="en-US" sz="2400" dirty="0">
              <a:solidFill>
                <a:srgbClr val="CC0000"/>
              </a:solidFill>
              <a:ea typeface="MS PGothic" panose="020B0600070205080204" pitchFamily="34" charset="-128"/>
            </a:endParaRPr>
          </a:p>
          <a:p>
            <a:pPr marL="466725" indent="-233680" algn="just">
              <a:spcBef>
                <a:spcPts val="400"/>
              </a:spcBef>
              <a:buClr>
                <a:schemeClr val="accent2">
                  <a:lumMod val="75000"/>
                </a:schemeClr>
              </a:buClr>
            </a:pPr>
            <a:r>
              <a:rPr lang="en-US" altLang="en-US" sz="2400" dirty="0">
                <a:ea typeface="MS PGothic" panose="020B0600070205080204" pitchFamily="34" charset="-128"/>
              </a:rPr>
              <a:t>contact, communicate with server</a:t>
            </a:r>
            <a:endParaRPr lang="en-US" altLang="en-US" sz="2400" dirty="0">
              <a:ea typeface="MS PGothic" panose="020B0600070205080204" pitchFamily="34" charset="-128"/>
            </a:endParaRPr>
          </a:p>
          <a:p>
            <a:pPr marL="466725" indent="-233680" algn="just">
              <a:spcBef>
                <a:spcPts val="400"/>
              </a:spcBef>
              <a:buClr>
                <a:schemeClr val="accent2">
                  <a:lumMod val="75000"/>
                </a:schemeClr>
              </a:buClr>
            </a:pPr>
            <a:r>
              <a:rPr lang="en-US" altLang="en-US" sz="2400" dirty="0">
                <a:ea typeface="MS PGothic" panose="020B0600070205080204" pitchFamily="34" charset="-128"/>
              </a:rPr>
              <a:t>may be intermittently connected</a:t>
            </a:r>
            <a:endParaRPr lang="en-US" altLang="en-US" sz="2400" dirty="0">
              <a:ea typeface="MS PGothic" panose="020B0600070205080204" pitchFamily="34" charset="-128"/>
            </a:endParaRPr>
          </a:p>
          <a:p>
            <a:pPr marL="466725" indent="-233680" algn="just">
              <a:spcBef>
                <a:spcPts val="400"/>
              </a:spcBef>
              <a:buClr>
                <a:schemeClr val="accent2">
                  <a:lumMod val="75000"/>
                </a:schemeClr>
              </a:buClr>
            </a:pPr>
            <a:r>
              <a:rPr lang="en-US" altLang="en-US" sz="2400" dirty="0">
                <a:ea typeface="MS PGothic" panose="020B0600070205080204" pitchFamily="34" charset="-128"/>
              </a:rPr>
              <a:t>may have dynamic IP addresses</a:t>
            </a:r>
            <a:endParaRPr lang="en-US" altLang="en-US" sz="2400" dirty="0">
              <a:ea typeface="MS PGothic" panose="020B0600070205080204" pitchFamily="34" charset="-128"/>
            </a:endParaRPr>
          </a:p>
          <a:p>
            <a:pPr marL="466725" indent="-233680" algn="just">
              <a:spcBef>
                <a:spcPts val="400"/>
              </a:spcBef>
              <a:buClr>
                <a:schemeClr val="accent2">
                  <a:lumMod val="75000"/>
                </a:schemeClr>
              </a:buClr>
            </a:pPr>
            <a:r>
              <a:rPr lang="en-US" altLang="en-US" sz="2400" dirty="0">
                <a:ea typeface="MS PGothic" panose="020B0600070205080204" pitchFamily="34" charset="-128"/>
              </a:rPr>
              <a:t>do not communicate directly with each other</a:t>
            </a:r>
            <a:endParaRPr lang="en-US" altLang="en-US" sz="2400" dirty="0">
              <a:ea typeface="MS PGothic" panose="020B0600070205080204" pitchFamily="34" charset="-128"/>
            </a:endParaRPr>
          </a:p>
          <a:p>
            <a:pPr algn="just">
              <a:buClr>
                <a:schemeClr val="accent2">
                  <a:lumMod val="75000"/>
                </a:schemeClr>
              </a:buClr>
            </a:pPr>
            <a:r>
              <a:rPr lang="en-US" sz="2400" dirty="0"/>
              <a:t>examples: HTTP, IMAP, FTP</a:t>
            </a:r>
            <a:endParaRPr lang="en-US" sz="2400" dirty="0"/>
          </a:p>
        </p:txBody>
      </p:sp>
      <p:grpSp>
        <p:nvGrpSpPr>
          <p:cNvPr id="1036" name="Group 950"/>
          <p:cNvGrpSpPr/>
          <p:nvPr/>
        </p:nvGrpSpPr>
        <p:grpSpPr bwMode="auto">
          <a:xfrm>
            <a:off x="8133955" y="5881440"/>
            <a:ext cx="214974" cy="403920"/>
            <a:chOff x="4140" y="429"/>
            <a:chExt cx="1425" cy="2396"/>
          </a:xfrm>
        </p:grpSpPr>
        <p:sp>
          <p:nvSpPr>
            <p:cNvPr id="1037"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38"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39"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0"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41"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1042" name="Group 956"/>
            <p:cNvGrpSpPr/>
            <p:nvPr/>
          </p:nvGrpSpPr>
          <p:grpSpPr bwMode="auto">
            <a:xfrm>
              <a:off x="4749" y="668"/>
              <a:ext cx="581" cy="145"/>
              <a:chOff x="614" y="2568"/>
              <a:chExt cx="725" cy="139"/>
            </a:xfrm>
          </p:grpSpPr>
          <p:sp>
            <p:nvSpPr>
              <p:cNvPr id="1067"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68"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1043"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1044" name="Group 960"/>
            <p:cNvGrpSpPr/>
            <p:nvPr/>
          </p:nvGrpSpPr>
          <p:grpSpPr bwMode="auto">
            <a:xfrm>
              <a:off x="4747" y="994"/>
              <a:ext cx="581" cy="134"/>
              <a:chOff x="614" y="2568"/>
              <a:chExt cx="725" cy="139"/>
            </a:xfrm>
          </p:grpSpPr>
          <p:sp>
            <p:nvSpPr>
              <p:cNvPr id="1065"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66"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1045"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46"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1047" name="Group 965"/>
            <p:cNvGrpSpPr/>
            <p:nvPr/>
          </p:nvGrpSpPr>
          <p:grpSpPr bwMode="auto">
            <a:xfrm>
              <a:off x="4735" y="1627"/>
              <a:ext cx="582" cy="151"/>
              <a:chOff x="614" y="2568"/>
              <a:chExt cx="725" cy="139"/>
            </a:xfrm>
          </p:grpSpPr>
          <p:sp>
            <p:nvSpPr>
              <p:cNvPr id="1063"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64"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1048"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1049" name="Group 969"/>
            <p:cNvGrpSpPr/>
            <p:nvPr/>
          </p:nvGrpSpPr>
          <p:grpSpPr bwMode="auto">
            <a:xfrm>
              <a:off x="4739" y="1327"/>
              <a:ext cx="582" cy="139"/>
              <a:chOff x="614" y="2568"/>
              <a:chExt cx="725" cy="139"/>
            </a:xfrm>
          </p:grpSpPr>
          <p:sp>
            <p:nvSpPr>
              <p:cNvPr id="1061"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62"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1050"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51"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2"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3"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54"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055"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56"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57"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58"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1059"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060"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Domain Name System</a:t>
            </a:r>
            <a:endParaRPr lang="en-IN" sz="2400" b="1" dirty="0">
              <a:solidFill>
                <a:schemeClr val="accent2">
                  <a:lumMod val="75000"/>
                </a:schemeClr>
              </a:solidFill>
            </a:endParaRPr>
          </a:p>
        </p:txBody>
      </p:sp>
      <p:sp>
        <p:nvSpPr>
          <p:cNvPr id="9" name="Rectangle 4"/>
          <p:cNvSpPr txBox="true">
            <a:spLocks noChangeArrowheads="true"/>
          </p:cNvSpPr>
          <p:nvPr/>
        </p:nvSpPr>
        <p:spPr>
          <a:xfrm>
            <a:off x="26121" y="1508764"/>
            <a:ext cx="9888583" cy="468303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360045" algn="just">
              <a:lnSpc>
                <a:spcPct val="100000"/>
              </a:lnSpc>
              <a:spcBef>
                <a:spcPts val="600"/>
              </a:spcBef>
              <a:spcAft>
                <a:spcPts val="600"/>
              </a:spcAft>
              <a:buClr>
                <a:schemeClr val="accent2">
                  <a:lumMod val="75000"/>
                </a:schemeClr>
              </a:buClr>
              <a:buFont typeface="Wingdings" panose="05000000000000000000" pitchFamily="2" charset="2"/>
              <a:buChar char="v"/>
              <a:defRPr/>
            </a:pPr>
            <a:r>
              <a:rPr lang="en-US" sz="2400" dirty="0" smtClean="0">
                <a:ea typeface="MS PGothic" panose="020B0600070205080204" pitchFamily="34" charset="-128"/>
              </a:rPr>
              <a:t>DNS is </a:t>
            </a:r>
            <a:endParaRPr lang="en-US" sz="2400" dirty="0" smtClean="0">
              <a:ea typeface="MS PGothic" panose="020B0600070205080204" pitchFamily="34" charset="-128"/>
            </a:endParaRPr>
          </a:p>
          <a:p>
            <a:pPr marL="720090" indent="-360045" algn="just">
              <a:lnSpc>
                <a:spcPct val="100000"/>
              </a:lnSpc>
              <a:spcBef>
                <a:spcPts val="600"/>
              </a:spcBef>
              <a:spcAft>
                <a:spcPts val="600"/>
              </a:spcAft>
              <a:buClr>
                <a:schemeClr val="accent2">
                  <a:lumMod val="75000"/>
                </a:schemeClr>
              </a:buClr>
              <a:buFont typeface="+mj-lt"/>
              <a:buAutoNum type="arabicPeriod"/>
              <a:defRPr/>
            </a:pPr>
            <a:r>
              <a:rPr lang="en-US" sz="2400" dirty="0" smtClean="0">
                <a:ea typeface="MS PGothic" panose="020B0600070205080204" pitchFamily="34" charset="-128"/>
              </a:rPr>
              <a:t>a distributed database implemented in a hierarchy of name servers &amp;</a:t>
            </a:r>
            <a:endParaRPr lang="en-US" sz="2400" dirty="0" smtClean="0">
              <a:ea typeface="MS PGothic" panose="020B0600070205080204" pitchFamily="34" charset="-128"/>
            </a:endParaRPr>
          </a:p>
          <a:p>
            <a:pPr marL="720090" indent="-360045" algn="just">
              <a:lnSpc>
                <a:spcPct val="100000"/>
              </a:lnSpc>
              <a:spcBef>
                <a:spcPts val="600"/>
              </a:spcBef>
              <a:spcAft>
                <a:spcPts val="600"/>
              </a:spcAft>
              <a:buClr>
                <a:schemeClr val="accent2">
                  <a:lumMod val="75000"/>
                </a:schemeClr>
              </a:buClr>
              <a:buFont typeface="+mj-lt"/>
              <a:buAutoNum type="arabicPeriod"/>
              <a:defRPr/>
            </a:pPr>
            <a:r>
              <a:rPr lang="en-US" sz="2400" dirty="0" smtClean="0">
                <a:ea typeface="MS PGothic" panose="020B0600070205080204" pitchFamily="34" charset="-128"/>
              </a:rPr>
              <a:t>an application–layer protocol that allows hosts &amp; name servers to communicate in order to provide the translation service.</a:t>
            </a:r>
            <a:endParaRPr lang="en-US" sz="2400" dirty="0" smtClean="0">
              <a:ea typeface="MS PGothic" panose="020B0600070205080204" pitchFamily="34" charset="-128"/>
            </a:endParaRPr>
          </a:p>
          <a:p>
            <a:pPr marL="539750" indent="-360045" algn="just">
              <a:lnSpc>
                <a:spcPct val="100000"/>
              </a:lnSpc>
              <a:spcBef>
                <a:spcPts val="600"/>
              </a:spcBef>
              <a:spcAft>
                <a:spcPts val="600"/>
              </a:spcAft>
              <a:buClr>
                <a:schemeClr val="accent2">
                  <a:lumMod val="75000"/>
                </a:schemeClr>
              </a:buClr>
              <a:buFont typeface="Wingdings" panose="05000000000000000000" pitchFamily="2" charset="2"/>
              <a:buChar char="v"/>
              <a:defRPr/>
            </a:pPr>
            <a:r>
              <a:rPr lang="en-US" sz="2400" dirty="0" smtClean="0">
                <a:ea typeface="MS PGothic" panose="020B0600070205080204" pitchFamily="34" charset="-128"/>
              </a:rPr>
              <a:t>The DNS protocol runs over UDP &amp; uses port 53.</a:t>
            </a:r>
            <a:endParaRPr lang="en-US" sz="2400" dirty="0" smtClean="0">
              <a:ea typeface="MS PGothic" panose="020B0600070205080204" pitchFamily="34" charset="-128"/>
            </a:endParaRPr>
          </a:p>
          <a:p>
            <a:pPr marL="539750" indent="-360045" algn="just">
              <a:lnSpc>
                <a:spcPct val="100000"/>
              </a:lnSpc>
              <a:spcBef>
                <a:spcPts val="600"/>
              </a:spcBef>
              <a:spcAft>
                <a:spcPts val="600"/>
              </a:spcAft>
              <a:buClr>
                <a:schemeClr val="accent2">
                  <a:lumMod val="75000"/>
                </a:schemeClr>
              </a:buClr>
              <a:buFont typeface="Wingdings" panose="05000000000000000000" pitchFamily="2" charset="2"/>
              <a:buChar char="v"/>
              <a:defRPr/>
            </a:pPr>
            <a:r>
              <a:rPr lang="en-US" sz="2400" dirty="0" smtClean="0">
                <a:ea typeface="MS PGothic" panose="020B0600070205080204" pitchFamily="34" charset="-128"/>
              </a:rPr>
              <a:t>DNS is commonly employed by other application–layer protocols – including HTTP, SMTP, &amp; FTP – to translate user–supplied host names to IP addresses.</a:t>
            </a:r>
            <a:endParaRPr lang="en-US" sz="2400" dirty="0" smtClean="0">
              <a:ea typeface="MS PGothic" panose="020B0600070205080204" pitchFamily="34" charset="-128"/>
            </a:endParaRPr>
          </a:p>
          <a:p>
            <a:pPr marL="539750" indent="-360045" algn="just">
              <a:lnSpc>
                <a:spcPct val="100000"/>
              </a:lnSpc>
              <a:spcBef>
                <a:spcPts val="600"/>
              </a:spcBef>
              <a:spcAft>
                <a:spcPts val="600"/>
              </a:spcAft>
              <a:buClr>
                <a:schemeClr val="accent2">
                  <a:lumMod val="75000"/>
                </a:schemeClr>
              </a:buClr>
              <a:buFont typeface="Wingdings" panose="05000000000000000000" pitchFamily="2" charset="2"/>
              <a:buChar char="v"/>
              <a:defRPr/>
            </a:pPr>
            <a:r>
              <a:rPr lang="en-US" sz="2400" dirty="0" smtClean="0">
                <a:ea typeface="MS PGothic" panose="020B0600070205080204" pitchFamily="34" charset="-128"/>
              </a:rPr>
              <a:t>The DNS is specified in RFC 1034 &amp; RFC 1035, &amp; updated in several additional RFCs.</a:t>
            </a:r>
            <a:endParaRPr lang="en-US" sz="2400" dirty="0" smtClean="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Domain Name System</a:t>
            </a:r>
            <a:endParaRPr lang="en-IN" sz="2400" b="1" dirty="0">
              <a:solidFill>
                <a:schemeClr val="accent2">
                  <a:lumMod val="75000"/>
                </a:schemeClr>
              </a:solidFill>
            </a:endParaRPr>
          </a:p>
        </p:txBody>
      </p:sp>
      <p:sp>
        <p:nvSpPr>
          <p:cNvPr id="9" name="Rectangle 4"/>
          <p:cNvSpPr txBox="true">
            <a:spLocks noChangeArrowheads="true"/>
          </p:cNvSpPr>
          <p:nvPr/>
        </p:nvSpPr>
        <p:spPr>
          <a:xfrm>
            <a:off x="26121" y="1508763"/>
            <a:ext cx="9888583" cy="460465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360045" algn="just">
              <a:lnSpc>
                <a:spcPct val="100000"/>
              </a:lnSpc>
              <a:spcBef>
                <a:spcPts val="600"/>
              </a:spcBef>
              <a:spcAft>
                <a:spcPts val="600"/>
              </a:spcAft>
              <a:buClr>
                <a:schemeClr val="accent2">
                  <a:lumMod val="75000"/>
                </a:schemeClr>
              </a:buClr>
              <a:buSzPct val="90000"/>
              <a:buFont typeface="Wingdings" panose="05000000000000000000" pitchFamily="2" charset="2"/>
              <a:buChar char="v"/>
              <a:defRPr/>
            </a:pPr>
            <a:r>
              <a:rPr lang="en-US" sz="2400" dirty="0" smtClean="0">
                <a:ea typeface="MS PGothic" panose="020B0600070205080204" pitchFamily="34" charset="-128"/>
              </a:rPr>
              <a:t>DNS is commonly employed by other – application–layer protocols (HTTP, SMTP, &amp; FTP) – to translate user – supplied hostnames to IP addresses.</a:t>
            </a:r>
            <a:endParaRPr lang="en-US" sz="2400" dirty="0" smtClean="0">
              <a:ea typeface="MS PGothic" panose="020B0600070205080204" pitchFamily="34" charset="-128"/>
            </a:endParaRPr>
          </a:p>
          <a:p>
            <a:pPr marL="539750" indent="-360045" algn="just">
              <a:lnSpc>
                <a:spcPct val="100000"/>
              </a:lnSpc>
              <a:spcBef>
                <a:spcPts val="600"/>
              </a:spcBef>
              <a:spcAft>
                <a:spcPts val="600"/>
              </a:spcAft>
              <a:buClr>
                <a:schemeClr val="accent2">
                  <a:lumMod val="75000"/>
                </a:schemeClr>
              </a:buClr>
              <a:buSzPct val="90000"/>
              <a:buFont typeface="Wingdings" panose="05000000000000000000" pitchFamily="2" charset="2"/>
              <a:buChar char="v"/>
              <a:defRPr/>
            </a:pPr>
            <a:r>
              <a:rPr lang="en-US" sz="2400" dirty="0" smtClean="0">
                <a:ea typeface="MS PGothic" panose="020B0600070205080204" pitchFamily="34" charset="-128"/>
              </a:rPr>
              <a:t>This is done as follows:</a:t>
            </a:r>
            <a:endParaRPr lang="en-US" sz="2400" dirty="0" smtClean="0">
              <a:ea typeface="MS PGothic" panose="020B0600070205080204" pitchFamily="34" charset="-128"/>
            </a:endParaRPr>
          </a:p>
          <a:p>
            <a:pPr marL="631190" indent="-228600" algn="just">
              <a:lnSpc>
                <a:spcPct val="100000"/>
              </a:lnSpc>
              <a:spcBef>
                <a:spcPts val="300"/>
              </a:spcBef>
              <a:spcAft>
                <a:spcPts val="300"/>
              </a:spcAft>
              <a:buClr>
                <a:schemeClr val="accent2">
                  <a:lumMod val="75000"/>
                </a:schemeClr>
              </a:buClr>
              <a:buSzPct val="100000"/>
              <a:buFont typeface="+mj-lt"/>
              <a:buAutoNum type="arabicPeriod"/>
              <a:defRPr/>
            </a:pPr>
            <a:r>
              <a:rPr lang="en-US" sz="2200" dirty="0" smtClean="0">
                <a:ea typeface="MS PGothic" panose="020B0600070205080204" pitchFamily="34" charset="-128"/>
              </a:rPr>
              <a:t>The user machine runs the client side of the DNS application</a:t>
            </a:r>
            <a:endParaRPr lang="en-US" sz="2200" dirty="0" smtClean="0">
              <a:ea typeface="MS PGothic" panose="020B0600070205080204" pitchFamily="34" charset="-128"/>
            </a:endParaRPr>
          </a:p>
          <a:p>
            <a:pPr marL="631190" indent="-228600" algn="just">
              <a:lnSpc>
                <a:spcPct val="100000"/>
              </a:lnSpc>
              <a:spcBef>
                <a:spcPts val="300"/>
              </a:spcBef>
              <a:spcAft>
                <a:spcPts val="300"/>
              </a:spcAft>
              <a:buClr>
                <a:schemeClr val="accent2">
                  <a:lumMod val="75000"/>
                </a:schemeClr>
              </a:buClr>
              <a:buSzPct val="100000"/>
              <a:buFont typeface="+mj-lt"/>
              <a:buAutoNum type="arabicPeriod"/>
              <a:defRPr/>
            </a:pPr>
            <a:r>
              <a:rPr lang="en-US" sz="2200" dirty="0" smtClean="0">
                <a:ea typeface="MS PGothic" panose="020B0600070205080204" pitchFamily="34" charset="-128"/>
              </a:rPr>
              <a:t>The browser extracts the hostname from the URL &amp; passes the hostname to the client side of the DNS application</a:t>
            </a:r>
            <a:endParaRPr lang="en-US" sz="2200" dirty="0" smtClean="0">
              <a:ea typeface="MS PGothic" panose="020B0600070205080204" pitchFamily="34" charset="-128"/>
            </a:endParaRPr>
          </a:p>
          <a:p>
            <a:pPr marL="631190" indent="-228600" algn="just">
              <a:lnSpc>
                <a:spcPct val="100000"/>
              </a:lnSpc>
              <a:spcBef>
                <a:spcPts val="300"/>
              </a:spcBef>
              <a:spcAft>
                <a:spcPts val="300"/>
              </a:spcAft>
              <a:buClr>
                <a:schemeClr val="accent2">
                  <a:lumMod val="75000"/>
                </a:schemeClr>
              </a:buClr>
              <a:buSzPct val="100000"/>
              <a:buFont typeface="+mj-lt"/>
              <a:buAutoNum type="arabicPeriod"/>
              <a:defRPr/>
            </a:pPr>
            <a:r>
              <a:rPr lang="en-US" sz="2200" dirty="0" smtClean="0">
                <a:ea typeface="MS PGothic" panose="020B0600070205080204" pitchFamily="34" charset="-128"/>
              </a:rPr>
              <a:t>The DNS client sends a query containing the hostname to a DNS server</a:t>
            </a:r>
            <a:endParaRPr lang="en-US" sz="2200" dirty="0" smtClean="0">
              <a:ea typeface="MS PGothic" panose="020B0600070205080204" pitchFamily="34" charset="-128"/>
            </a:endParaRPr>
          </a:p>
          <a:p>
            <a:pPr marL="631190" indent="-228600" algn="just">
              <a:lnSpc>
                <a:spcPct val="100000"/>
              </a:lnSpc>
              <a:spcBef>
                <a:spcPts val="300"/>
              </a:spcBef>
              <a:spcAft>
                <a:spcPts val="300"/>
              </a:spcAft>
              <a:buClr>
                <a:schemeClr val="accent2">
                  <a:lumMod val="75000"/>
                </a:schemeClr>
              </a:buClr>
              <a:buSzPct val="100000"/>
              <a:buFont typeface="+mj-lt"/>
              <a:buAutoNum type="arabicPeriod"/>
              <a:defRPr/>
            </a:pPr>
            <a:r>
              <a:rPr lang="en-US" sz="2200" dirty="0" smtClean="0">
                <a:ea typeface="MS PGothic" panose="020B0600070205080204" pitchFamily="34" charset="-128"/>
              </a:rPr>
              <a:t>The DNS client eventually receives a reply, which includes the IP address for the hostname</a:t>
            </a:r>
            <a:endParaRPr lang="en-US" sz="2200" dirty="0" smtClean="0">
              <a:ea typeface="MS PGothic" panose="020B0600070205080204" pitchFamily="34" charset="-128"/>
            </a:endParaRPr>
          </a:p>
          <a:p>
            <a:pPr marL="631190" indent="-228600" algn="just">
              <a:lnSpc>
                <a:spcPct val="100000"/>
              </a:lnSpc>
              <a:spcBef>
                <a:spcPts val="300"/>
              </a:spcBef>
              <a:spcAft>
                <a:spcPts val="300"/>
              </a:spcAft>
              <a:buClr>
                <a:schemeClr val="accent2">
                  <a:lumMod val="75000"/>
                </a:schemeClr>
              </a:buClr>
              <a:buSzPct val="100000"/>
              <a:buFont typeface="+mj-lt"/>
              <a:buAutoNum type="arabicPeriod"/>
              <a:defRPr/>
            </a:pPr>
            <a:r>
              <a:rPr lang="en-US" sz="2200" dirty="0" smtClean="0">
                <a:ea typeface="MS PGothic" panose="020B0600070205080204" pitchFamily="34" charset="-128"/>
              </a:rPr>
              <a:t>Once the browser receives the IP address from DNS, it can initiate a TCP connection to the HTTP server process located at port 80 at that IP address</a:t>
            </a:r>
            <a:endParaRPr lang="en-US" sz="2200" dirty="0" smtClean="0">
              <a:ea typeface="MS PGothic" panose="020B0600070205080204" pitchFamily="34" charset="-128"/>
            </a:endParaRPr>
          </a:p>
          <a:p>
            <a:pPr marL="631190" indent="-228600" algn="just">
              <a:lnSpc>
                <a:spcPct val="100000"/>
              </a:lnSpc>
              <a:spcBef>
                <a:spcPts val="300"/>
              </a:spcBef>
              <a:spcAft>
                <a:spcPts val="300"/>
              </a:spcAft>
              <a:buClr>
                <a:srgbClr val="FF0000"/>
              </a:buClr>
              <a:buSzPct val="80000"/>
              <a:buFont typeface="+mj-lt"/>
              <a:buAutoNum type="arabicPeriod"/>
              <a:defRPr/>
            </a:pPr>
            <a:endParaRPr lang="en-US" sz="1800" dirty="0" smtClean="0">
              <a:ea typeface="MS PGothic" panose="020B0600070205080204" pitchFamily="34" charset="-128"/>
            </a:endParaRPr>
          </a:p>
          <a:p>
            <a:pPr marL="539750" indent="-358775" algn="just">
              <a:lnSpc>
                <a:spcPct val="100000"/>
              </a:lnSpc>
              <a:spcBef>
                <a:spcPts val="600"/>
              </a:spcBef>
              <a:spcAft>
                <a:spcPts val="600"/>
              </a:spcAft>
              <a:buClr>
                <a:schemeClr val="accent2">
                  <a:lumMod val="75000"/>
                </a:schemeClr>
              </a:buClr>
              <a:buFont typeface="Wingdings" panose="05000000000000000000" pitchFamily="2" charset="2"/>
              <a:buChar char="v"/>
            </a:pPr>
            <a:endParaRPr lang="en-US" altLang="en-US" sz="1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Domain Name System</a:t>
            </a:r>
            <a:endParaRPr lang="en-IN" sz="2400" b="1" dirty="0">
              <a:solidFill>
                <a:schemeClr val="accent2">
                  <a:lumMod val="75000"/>
                </a:schemeClr>
              </a:solidFill>
            </a:endParaRPr>
          </a:p>
        </p:txBody>
      </p:sp>
      <p:sp>
        <p:nvSpPr>
          <p:cNvPr id="9" name="Rectangle 4"/>
          <p:cNvSpPr txBox="true">
            <a:spLocks noChangeArrowheads="true"/>
          </p:cNvSpPr>
          <p:nvPr/>
        </p:nvSpPr>
        <p:spPr>
          <a:xfrm>
            <a:off x="26121" y="1508764"/>
            <a:ext cx="9888583" cy="486591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39750" indent="-360045" algn="just">
              <a:lnSpc>
                <a:spcPct val="100000"/>
              </a:lnSpc>
              <a:spcBef>
                <a:spcPts val="600"/>
              </a:spcBef>
              <a:spcAft>
                <a:spcPts val="600"/>
              </a:spcAft>
              <a:buClr>
                <a:schemeClr val="accent2">
                  <a:lumMod val="75000"/>
                </a:schemeClr>
              </a:buClr>
              <a:buFont typeface="Wingdings" panose="05000000000000000000" pitchFamily="2" charset="2"/>
              <a:buChar char="v"/>
              <a:defRPr/>
            </a:pPr>
            <a:r>
              <a:rPr lang="en-US" sz="2400" dirty="0" smtClean="0">
                <a:ea typeface="MS PGothic" panose="020B0600070205080204" pitchFamily="34" charset="-128"/>
              </a:rPr>
              <a:t>DNS provides a few other important services in addition to translating hostnames to IP addresses:</a:t>
            </a:r>
            <a:endParaRPr lang="en-US" sz="2400" dirty="0" smtClean="0">
              <a:ea typeface="MS PGothic" panose="020B0600070205080204" pitchFamily="34" charset="-128"/>
            </a:endParaRPr>
          </a:p>
          <a:p>
            <a:pPr marL="539750" indent="-360045" algn="just">
              <a:lnSpc>
                <a:spcPct val="100000"/>
              </a:lnSpc>
              <a:spcBef>
                <a:spcPts val="600"/>
              </a:spcBef>
              <a:spcAft>
                <a:spcPts val="600"/>
              </a:spcAft>
              <a:buClr>
                <a:schemeClr val="accent2">
                  <a:lumMod val="75000"/>
                </a:schemeClr>
              </a:buClr>
              <a:buFont typeface="+mj-lt"/>
              <a:buAutoNum type="arabicPeriod"/>
              <a:defRPr/>
            </a:pPr>
            <a:r>
              <a:rPr lang="en-US" sz="2400" b="1" dirty="0" smtClean="0">
                <a:solidFill>
                  <a:srgbClr val="FF0000"/>
                </a:solidFill>
                <a:ea typeface="MS PGothic" panose="020B0600070205080204" pitchFamily="34" charset="-128"/>
              </a:rPr>
              <a:t>Host aliasing</a:t>
            </a:r>
            <a:r>
              <a:rPr lang="en-US" sz="2400" dirty="0" smtClean="0">
                <a:ea typeface="MS PGothic" panose="020B0600070205080204" pitchFamily="34" charset="-128"/>
              </a:rPr>
              <a:t>: a host with a complicated hostname can have one or more alias names.</a:t>
            </a:r>
            <a:endParaRPr lang="en-US" sz="2400" dirty="0" smtClean="0">
              <a:ea typeface="MS PGothic" panose="020B0600070205080204" pitchFamily="34" charset="-128"/>
            </a:endParaRPr>
          </a:p>
          <a:p>
            <a:pPr marL="539750" indent="0" algn="just">
              <a:lnSpc>
                <a:spcPct val="100000"/>
              </a:lnSpc>
              <a:spcBef>
                <a:spcPts val="600"/>
              </a:spcBef>
              <a:spcAft>
                <a:spcPts val="600"/>
              </a:spcAft>
              <a:buClr>
                <a:schemeClr val="accent2">
                  <a:lumMod val="75000"/>
                </a:schemeClr>
              </a:buClr>
              <a:buNone/>
              <a:defRPr/>
            </a:pPr>
            <a:r>
              <a:rPr lang="en-US" sz="2400" dirty="0" smtClean="0">
                <a:ea typeface="MS PGothic" panose="020B0600070205080204" pitchFamily="34" charset="-128"/>
              </a:rPr>
              <a:t>Ex: relay1.west–coast.enterprise.com (canonical hostname)</a:t>
            </a:r>
            <a:endParaRPr lang="en-US" sz="2400" dirty="0" smtClean="0">
              <a:ea typeface="MS PGothic" panose="020B0600070205080204" pitchFamily="34" charset="-128"/>
            </a:endParaRPr>
          </a:p>
          <a:p>
            <a:pPr marL="539750" indent="-360045" algn="just">
              <a:lnSpc>
                <a:spcPct val="100000"/>
              </a:lnSpc>
              <a:spcBef>
                <a:spcPts val="600"/>
              </a:spcBef>
              <a:spcAft>
                <a:spcPts val="600"/>
              </a:spcAft>
              <a:buClr>
                <a:schemeClr val="accent2">
                  <a:lumMod val="75000"/>
                </a:schemeClr>
              </a:buClr>
              <a:buFont typeface="+mj-lt"/>
              <a:buAutoNum type="arabicPeriod" startAt="2"/>
              <a:defRPr/>
            </a:pPr>
            <a:r>
              <a:rPr lang="en-US" sz="2400" b="1" dirty="0" smtClean="0">
                <a:solidFill>
                  <a:srgbClr val="FF0000"/>
                </a:solidFill>
                <a:ea typeface="MS PGothic" panose="020B0600070205080204" pitchFamily="34" charset="-128"/>
              </a:rPr>
              <a:t>Mail server aliasing</a:t>
            </a:r>
            <a:r>
              <a:rPr lang="en-US" sz="2400" dirty="0" smtClean="0">
                <a:ea typeface="MS PGothic" panose="020B0600070205080204" pitchFamily="34" charset="-128"/>
              </a:rPr>
              <a:t>: for obvious reasons, it is highly desirable that e–mail addresses be mnemonic.</a:t>
            </a:r>
            <a:endParaRPr lang="en-US" sz="2400" dirty="0" smtClean="0">
              <a:ea typeface="MS PGothic" panose="020B0600070205080204" pitchFamily="34" charset="-128"/>
            </a:endParaRPr>
          </a:p>
          <a:p>
            <a:pPr marL="539750" indent="-360045" algn="just">
              <a:lnSpc>
                <a:spcPct val="100000"/>
              </a:lnSpc>
              <a:spcBef>
                <a:spcPts val="600"/>
              </a:spcBef>
              <a:spcAft>
                <a:spcPts val="600"/>
              </a:spcAft>
              <a:buClr>
                <a:schemeClr val="accent2">
                  <a:lumMod val="75000"/>
                </a:schemeClr>
              </a:buClr>
              <a:buFont typeface="+mj-lt"/>
              <a:buAutoNum type="arabicPeriod" startAt="2"/>
              <a:defRPr/>
            </a:pPr>
            <a:r>
              <a:rPr lang="en-US" sz="2400" b="1" dirty="0" smtClean="0">
                <a:solidFill>
                  <a:srgbClr val="FF0000"/>
                </a:solidFill>
                <a:ea typeface="MS PGothic" panose="020B0600070205080204" pitchFamily="34" charset="-128"/>
              </a:rPr>
              <a:t>Load distribution</a:t>
            </a:r>
            <a:r>
              <a:rPr lang="en-US" sz="2400" dirty="0" smtClean="0">
                <a:ea typeface="MS PGothic" panose="020B0600070205080204" pitchFamily="34" charset="-128"/>
              </a:rPr>
              <a:t>: increasingly, DNS is also being used to perform load distribution among replicated servers, such as replicated Web servers.</a:t>
            </a:r>
            <a:endParaRPr lang="en-US" sz="2400" dirty="0" smtClean="0">
              <a:ea typeface="MS PGothic" panose="020B0600070205080204" pitchFamily="34" charset="-128"/>
            </a:endParaRPr>
          </a:p>
          <a:p>
            <a:pPr marL="539750" indent="0" algn="just">
              <a:lnSpc>
                <a:spcPct val="100000"/>
              </a:lnSpc>
              <a:spcBef>
                <a:spcPts val="600"/>
              </a:spcBef>
              <a:spcAft>
                <a:spcPts val="600"/>
              </a:spcAft>
              <a:buClr>
                <a:schemeClr val="accent2">
                  <a:lumMod val="75000"/>
                </a:schemeClr>
              </a:buClr>
              <a:buNone/>
              <a:defRPr/>
            </a:pPr>
            <a:r>
              <a:rPr lang="en-US" sz="2400" dirty="0" smtClean="0">
                <a:ea typeface="MS PGothic" panose="020B0600070205080204" pitchFamily="34" charset="-128"/>
              </a:rPr>
              <a:t>Ex: cnn.com, replicated on multiple servers, each running on a different end system, &amp; each having a different IP address.</a:t>
            </a:r>
            <a:endParaRPr lang="en-US" sz="2400" dirty="0" smtClean="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Domain Name System</a:t>
            </a:r>
            <a:endParaRPr lang="en-IN" sz="2400" b="1" dirty="0">
              <a:solidFill>
                <a:schemeClr val="accent2">
                  <a:lumMod val="75000"/>
                </a:schemeClr>
              </a:solidFill>
            </a:endParaRPr>
          </a:p>
        </p:txBody>
      </p:sp>
      <p:sp>
        <p:nvSpPr>
          <p:cNvPr id="8" name="Rectangle 3"/>
          <p:cNvSpPr txBox="true">
            <a:spLocks noChangeArrowheads="true"/>
          </p:cNvSpPr>
          <p:nvPr/>
        </p:nvSpPr>
        <p:spPr>
          <a:xfrm>
            <a:off x="210381" y="1539743"/>
            <a:ext cx="453389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buFont typeface="Wingdings" panose="05000000000000000000" pitchFamily="2" charset="2"/>
              <a:buNone/>
            </a:pPr>
            <a:r>
              <a:rPr lang="en-US" altLang="en-US" sz="2400" i="1" dirty="0">
                <a:solidFill>
                  <a:srgbClr val="000099"/>
                </a:solidFill>
                <a:ea typeface="MS PGothic" panose="020B0600070205080204" pitchFamily="34" charset="-128"/>
              </a:rPr>
              <a:t>people:</a:t>
            </a:r>
            <a:r>
              <a:rPr lang="en-US" altLang="en-US" sz="2400" dirty="0">
                <a:ea typeface="MS PGothic" panose="020B0600070205080204" pitchFamily="34" charset="-128"/>
              </a:rPr>
              <a:t> many identifiers:</a:t>
            </a:r>
            <a:endParaRPr lang="en-US" altLang="en-US" sz="2400" dirty="0">
              <a:ea typeface="MS PGothic" panose="020B0600070205080204" pitchFamily="34" charset="-128"/>
            </a:endParaRPr>
          </a:p>
          <a:p>
            <a:pPr lvl="1" algn="just">
              <a:buClr>
                <a:schemeClr val="accent2">
                  <a:lumMod val="75000"/>
                </a:schemeClr>
              </a:buClr>
            </a:pPr>
            <a:r>
              <a:rPr lang="en-US" altLang="en-US" dirty="0">
                <a:ea typeface="MS PGothic" panose="020B0600070205080204" pitchFamily="34" charset="-128"/>
              </a:rPr>
              <a:t>SSN, name, passport #</a:t>
            </a:r>
            <a:endParaRPr lang="en-US" altLang="en-US" dirty="0">
              <a:ea typeface="MS PGothic" panose="020B0600070205080204" pitchFamily="34" charset="-128"/>
            </a:endParaRPr>
          </a:p>
          <a:p>
            <a:pPr algn="just">
              <a:buClr>
                <a:schemeClr val="accent2">
                  <a:lumMod val="75000"/>
                </a:schemeClr>
              </a:buClr>
              <a:buFont typeface="Wingdings" panose="05000000000000000000" pitchFamily="2" charset="2"/>
              <a:buNone/>
            </a:pPr>
            <a:r>
              <a:rPr lang="en-US" altLang="en-US" sz="2400" i="1" dirty="0">
                <a:solidFill>
                  <a:srgbClr val="000099"/>
                </a:solidFill>
                <a:ea typeface="MS PGothic" panose="020B0600070205080204" pitchFamily="34" charset="-128"/>
              </a:rPr>
              <a:t>Internet hosts, routers:</a:t>
            </a:r>
            <a:endParaRPr lang="en-US" altLang="en-US" sz="2400" i="1" dirty="0">
              <a:solidFill>
                <a:srgbClr val="000099"/>
              </a:solidFill>
              <a:ea typeface="MS PGothic" panose="020B0600070205080204" pitchFamily="34" charset="-128"/>
            </a:endParaRPr>
          </a:p>
          <a:p>
            <a:pPr lvl="1" algn="just">
              <a:buClr>
                <a:schemeClr val="accent2">
                  <a:lumMod val="75000"/>
                </a:schemeClr>
              </a:buClr>
            </a:pPr>
            <a:r>
              <a:rPr lang="en-US" altLang="en-US" sz="2000" dirty="0">
                <a:ea typeface="MS PGothic" panose="020B0600070205080204" pitchFamily="34" charset="-128"/>
              </a:rPr>
              <a:t>IP address (32 bit) </a:t>
            </a:r>
            <a:r>
              <a:rPr lang="en-US" altLang="en-US" sz="2000" dirty="0" smtClean="0">
                <a:ea typeface="MS PGothic" panose="020B0600070205080204" pitchFamily="34" charset="-128"/>
              </a:rPr>
              <a:t>– used </a:t>
            </a:r>
            <a:r>
              <a:rPr lang="en-US" altLang="en-US" sz="2000" dirty="0">
                <a:ea typeface="MS PGothic" panose="020B0600070205080204" pitchFamily="34" charset="-128"/>
              </a:rPr>
              <a:t>for addressing datagrams</a:t>
            </a:r>
            <a:endParaRPr lang="en-US" altLang="en-US" sz="2000" dirty="0">
              <a:ea typeface="MS PGothic" panose="020B0600070205080204" pitchFamily="34" charset="-128"/>
            </a:endParaRPr>
          </a:p>
          <a:p>
            <a:pPr lvl="1" algn="just">
              <a:buClr>
                <a:schemeClr val="accent2">
                  <a:lumMod val="75000"/>
                </a:schemeClr>
              </a:buClr>
            </a:pPr>
            <a:r>
              <a:rPr lang="en-US" altLang="ja-JP" sz="2000" dirty="0">
                <a:ea typeface="MS PGothic" panose="020B0600070205080204" pitchFamily="34" charset="-128"/>
              </a:rPr>
              <a:t>“name”, e.g., cs.umass.edu </a:t>
            </a:r>
            <a:r>
              <a:rPr lang="en-US" altLang="en-US" sz="2000" dirty="0" smtClean="0">
                <a:ea typeface="MS PGothic" panose="020B0600070205080204" pitchFamily="34" charset="-128"/>
              </a:rPr>
              <a:t>–</a:t>
            </a:r>
            <a:r>
              <a:rPr lang="en-US" altLang="ja-JP" sz="2000" dirty="0" smtClean="0">
                <a:ea typeface="MS PGothic" panose="020B0600070205080204" pitchFamily="34" charset="-128"/>
              </a:rPr>
              <a:t> </a:t>
            </a:r>
            <a:r>
              <a:rPr lang="en-US" altLang="ja-JP" sz="2000" dirty="0">
                <a:ea typeface="MS PGothic" panose="020B0600070205080204" pitchFamily="34" charset="-128"/>
              </a:rPr>
              <a:t>used by humans</a:t>
            </a:r>
            <a:endParaRPr lang="en-US" altLang="ja-JP" sz="2000" dirty="0">
              <a:ea typeface="MS PGothic" panose="020B0600070205080204" pitchFamily="34" charset="-128"/>
            </a:endParaRPr>
          </a:p>
          <a:p>
            <a:pPr algn="just">
              <a:buClr>
                <a:schemeClr val="accent2">
                  <a:lumMod val="75000"/>
                </a:schemeClr>
              </a:buClr>
              <a:buFont typeface="Wingdings" panose="05000000000000000000" pitchFamily="2" charset="2"/>
              <a:buNone/>
            </a:pPr>
            <a:r>
              <a:rPr lang="en-US" altLang="en-US" sz="2400" i="1" u="sng" dirty="0">
                <a:solidFill>
                  <a:srgbClr val="CC0000"/>
                </a:solidFill>
                <a:ea typeface="MS PGothic" panose="020B0600070205080204" pitchFamily="34" charset="-128"/>
              </a:rPr>
              <a:t>Q:</a:t>
            </a:r>
            <a:r>
              <a:rPr lang="en-US" altLang="en-US" sz="2400" dirty="0">
                <a:ea typeface="MS PGothic" panose="020B0600070205080204" pitchFamily="34" charset="-128"/>
              </a:rPr>
              <a:t> how to map between IP address and name, and vice versa ?</a:t>
            </a:r>
            <a:endParaRPr lang="en-US" altLang="en-US" sz="2400" dirty="0">
              <a:ea typeface="MS PGothic" panose="020B0600070205080204" pitchFamily="34" charset="-128"/>
            </a:endParaRPr>
          </a:p>
        </p:txBody>
      </p:sp>
      <p:sp>
        <p:nvSpPr>
          <p:cNvPr id="9" name="Rectangle 4"/>
          <p:cNvSpPr txBox="true">
            <a:spLocks noChangeArrowheads="true"/>
          </p:cNvSpPr>
          <p:nvPr/>
        </p:nvSpPr>
        <p:spPr>
          <a:xfrm>
            <a:off x="4846269" y="1508763"/>
            <a:ext cx="4533897" cy="50069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i="1" dirty="0">
                <a:solidFill>
                  <a:srgbClr val="CC0000"/>
                </a:solidFill>
                <a:ea typeface="MS PGothic" panose="020B0600070205080204" pitchFamily="34" charset="-128"/>
              </a:rPr>
              <a:t>Domain Name System:</a:t>
            </a:r>
            <a:endParaRPr lang="en-US" altLang="en-US" i="1" dirty="0">
              <a:solidFill>
                <a:srgbClr val="CC0000"/>
              </a:solidFill>
              <a:ea typeface="MS PGothic" panose="020B0600070205080204" pitchFamily="34" charset="-128"/>
            </a:endParaRPr>
          </a:p>
          <a:p>
            <a:pPr algn="just">
              <a:buClr>
                <a:schemeClr val="accent2">
                  <a:lumMod val="75000"/>
                </a:schemeClr>
              </a:buClr>
            </a:pPr>
            <a:r>
              <a:rPr lang="en-US" altLang="en-US" sz="2400" i="1" dirty="0">
                <a:solidFill>
                  <a:srgbClr val="000099"/>
                </a:solidFill>
                <a:ea typeface="MS PGothic" panose="020B0600070205080204" pitchFamily="34" charset="-128"/>
              </a:rPr>
              <a:t>distributed database</a:t>
            </a:r>
            <a:r>
              <a:rPr lang="en-US" altLang="en-US" sz="2400" dirty="0">
                <a:ea typeface="MS PGothic" panose="020B0600070205080204" pitchFamily="34" charset="-128"/>
              </a:rPr>
              <a:t> implemented in hierarchy of many </a:t>
            </a:r>
            <a:r>
              <a:rPr lang="en-US" altLang="en-US" sz="2400" i="1" dirty="0">
                <a:solidFill>
                  <a:srgbClr val="000099"/>
                </a:solidFill>
                <a:ea typeface="MS PGothic" panose="020B0600070205080204" pitchFamily="34" charset="-128"/>
              </a:rPr>
              <a:t>name servers</a:t>
            </a:r>
            <a:endParaRPr lang="en-US" altLang="en-US" sz="2400" dirty="0">
              <a:solidFill>
                <a:srgbClr val="000099"/>
              </a:solidFill>
              <a:ea typeface="MS PGothic" panose="020B0600070205080204" pitchFamily="34" charset="-128"/>
            </a:endParaRPr>
          </a:p>
          <a:p>
            <a:pPr algn="just">
              <a:buClr>
                <a:schemeClr val="accent2">
                  <a:lumMod val="75000"/>
                </a:schemeClr>
              </a:buClr>
            </a:pPr>
            <a:r>
              <a:rPr lang="en-US" altLang="en-US" sz="2400" i="1" dirty="0" smtClean="0">
                <a:solidFill>
                  <a:srgbClr val="000099"/>
                </a:solidFill>
                <a:ea typeface="MS PGothic" panose="020B0600070205080204" pitchFamily="34" charset="-128"/>
              </a:rPr>
              <a:t>Application–layer </a:t>
            </a:r>
            <a:r>
              <a:rPr lang="en-US" altLang="en-US" sz="2400" i="1" dirty="0">
                <a:solidFill>
                  <a:srgbClr val="000099"/>
                </a:solidFill>
                <a:ea typeface="MS PGothic" panose="020B0600070205080204" pitchFamily="34" charset="-128"/>
              </a:rPr>
              <a:t>protocol:</a:t>
            </a:r>
            <a:r>
              <a:rPr lang="en-US" altLang="en-US" sz="2400" dirty="0">
                <a:ea typeface="MS PGothic" panose="020B0600070205080204" pitchFamily="34" charset="-128"/>
              </a:rPr>
              <a:t> hosts, name servers communicate to </a:t>
            </a:r>
            <a:r>
              <a:rPr lang="en-US" altLang="en-US" sz="2400" i="1" dirty="0">
                <a:solidFill>
                  <a:srgbClr val="000099"/>
                </a:solidFill>
                <a:ea typeface="MS PGothic" panose="020B0600070205080204" pitchFamily="34" charset="-128"/>
              </a:rPr>
              <a:t>resolve</a:t>
            </a:r>
            <a:r>
              <a:rPr lang="en-US" altLang="en-US" sz="2400" dirty="0">
                <a:solidFill>
                  <a:srgbClr val="FF0000"/>
                </a:solidFill>
                <a:ea typeface="MS PGothic" panose="020B0600070205080204" pitchFamily="34" charset="-128"/>
              </a:rPr>
              <a:t> </a:t>
            </a:r>
            <a:r>
              <a:rPr lang="en-US" altLang="en-US" sz="2400" dirty="0">
                <a:ea typeface="MS PGothic" panose="020B0600070205080204" pitchFamily="34" charset="-128"/>
              </a:rPr>
              <a:t>names (address/name translation)</a:t>
            </a:r>
            <a:endParaRPr lang="en-US" altLang="en-US" sz="2400" dirty="0">
              <a:ea typeface="MS PGothic" panose="020B0600070205080204" pitchFamily="34" charset="-128"/>
            </a:endParaRPr>
          </a:p>
          <a:p>
            <a:pPr lvl="1" algn="just">
              <a:spcBef>
                <a:spcPts val="1000"/>
              </a:spcBef>
              <a:buClr>
                <a:schemeClr val="accent2">
                  <a:lumMod val="75000"/>
                </a:schemeClr>
              </a:buClr>
            </a:pPr>
            <a:r>
              <a:rPr lang="en-US" altLang="en-US" dirty="0">
                <a:ea typeface="MS PGothic" panose="020B0600070205080204" pitchFamily="34" charset="-128"/>
              </a:rPr>
              <a:t>note: core Internet function, </a:t>
            </a:r>
            <a:r>
              <a:rPr lang="en-US" altLang="en-US" i="1" dirty="0">
                <a:solidFill>
                  <a:srgbClr val="C00000"/>
                </a:solidFill>
                <a:ea typeface="MS PGothic" panose="020B0600070205080204" pitchFamily="34" charset="-128"/>
              </a:rPr>
              <a:t>implemented as </a:t>
            </a:r>
            <a:r>
              <a:rPr lang="en-US" altLang="en-US" i="1" dirty="0" smtClean="0">
                <a:solidFill>
                  <a:srgbClr val="C00000"/>
                </a:solidFill>
                <a:ea typeface="MS PGothic" panose="020B0600070205080204" pitchFamily="34" charset="-128"/>
              </a:rPr>
              <a:t>application–layer </a:t>
            </a:r>
            <a:r>
              <a:rPr lang="en-US" altLang="en-US" i="1" dirty="0">
                <a:solidFill>
                  <a:srgbClr val="C00000"/>
                </a:solidFill>
                <a:ea typeface="MS PGothic" panose="020B0600070205080204" pitchFamily="34" charset="-128"/>
              </a:rPr>
              <a:t>protocol</a:t>
            </a:r>
            <a:endParaRPr lang="en-US" altLang="en-US" i="1" dirty="0">
              <a:solidFill>
                <a:srgbClr val="C00000"/>
              </a:solidFill>
              <a:ea typeface="MS PGothic" panose="020B0600070205080204" pitchFamily="34" charset="-128"/>
            </a:endParaRPr>
          </a:p>
          <a:p>
            <a:pPr lvl="1" algn="just">
              <a:spcBef>
                <a:spcPts val="1000"/>
              </a:spcBef>
              <a:buClr>
                <a:schemeClr val="accent2">
                  <a:lumMod val="75000"/>
                </a:schemeClr>
              </a:buClr>
            </a:pPr>
            <a:r>
              <a:rPr lang="en-US" altLang="en-US" dirty="0">
                <a:ea typeface="MS PGothic" panose="020B0600070205080204" pitchFamily="34" charset="-128"/>
              </a:rPr>
              <a:t>complexity at network’</a:t>
            </a:r>
            <a:r>
              <a:rPr lang="en-US" altLang="ja-JP" dirty="0">
                <a:ea typeface="MS PGothic" panose="020B0600070205080204" pitchFamily="34" charset="-128"/>
              </a:rPr>
              <a:t>s “edge”</a:t>
            </a:r>
            <a:endParaRPr lang="en-US" altLang="en-US"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Services, Structure</a:t>
            </a:r>
            <a:endParaRPr lang="en-IN" sz="2400" b="1" dirty="0">
              <a:solidFill>
                <a:schemeClr val="accent2">
                  <a:lumMod val="75000"/>
                </a:schemeClr>
              </a:solidFill>
            </a:endParaRPr>
          </a:p>
        </p:txBody>
      </p:sp>
      <p:sp>
        <p:nvSpPr>
          <p:cNvPr id="8" name="Rectangle 4"/>
          <p:cNvSpPr txBox="true">
            <a:spLocks noChangeArrowheads="true"/>
          </p:cNvSpPr>
          <p:nvPr/>
        </p:nvSpPr>
        <p:spPr>
          <a:xfrm>
            <a:off x="4850297" y="1549431"/>
            <a:ext cx="3697356" cy="272212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Font typeface="Wingdings" panose="05000000000000000000" pitchFamily="2" charset="2"/>
              <a:buNone/>
            </a:pPr>
            <a:r>
              <a:rPr lang="en-US" altLang="en-US" i="1" dirty="0">
                <a:solidFill>
                  <a:srgbClr val="CC0000"/>
                </a:solidFill>
                <a:latin typeface="Calibri" panose="020F0502020204030204" pitchFamily="34" charset="0"/>
                <a:ea typeface="MS PGothic" panose="020B0600070205080204" pitchFamily="34" charset="-128"/>
                <a:cs typeface="Calibri" panose="020F0502020204030204" pitchFamily="34" charset="0"/>
              </a:rPr>
              <a:t>Q: Why not centralize DNS?</a:t>
            </a:r>
            <a:endParaRPr lang="en-US" altLang="en-US" i="1" dirty="0">
              <a:solidFill>
                <a:srgbClr val="CC0000"/>
              </a:solidFill>
              <a:latin typeface="Calibri" panose="020F0502020204030204" pitchFamily="34" charset="0"/>
              <a:ea typeface="MS PGothic" panose="020B0600070205080204" pitchFamily="34" charset="-128"/>
              <a:cs typeface="Calibri" panose="020F0502020204030204" pitchFamily="34" charset="0"/>
            </a:endParaRPr>
          </a:p>
          <a:p>
            <a:pPr marL="582930" indent="-233680" algn="just">
              <a:spcBef>
                <a:spcPts val="400"/>
              </a:spcBef>
              <a:buClr>
                <a:schemeClr val="accent2">
                  <a:lumMod val="75000"/>
                </a:schemeClr>
              </a:buClr>
            </a:pPr>
            <a:r>
              <a:rPr lang="en-US" altLang="en-US" sz="2400" dirty="0">
                <a:latin typeface="Calibri" panose="020F0502020204030204" pitchFamily="34" charset="0"/>
                <a:ea typeface="MS PGothic" panose="020B0600070205080204" pitchFamily="34" charset="-128"/>
                <a:cs typeface="Calibri" panose="020F0502020204030204" pitchFamily="34" charset="0"/>
              </a:rPr>
              <a:t>single point of failure</a:t>
            </a:r>
            <a:endParaRPr lang="en-US" altLang="en-US" sz="2400" dirty="0">
              <a:latin typeface="Calibri" panose="020F0502020204030204" pitchFamily="34" charset="0"/>
              <a:ea typeface="MS PGothic" panose="020B0600070205080204" pitchFamily="34" charset="-128"/>
              <a:cs typeface="Calibri" panose="020F0502020204030204" pitchFamily="34" charset="0"/>
            </a:endParaRPr>
          </a:p>
          <a:p>
            <a:pPr marL="582930" indent="-233680" algn="just">
              <a:spcBef>
                <a:spcPts val="400"/>
              </a:spcBef>
              <a:buClr>
                <a:schemeClr val="accent2">
                  <a:lumMod val="75000"/>
                </a:schemeClr>
              </a:buClr>
            </a:pPr>
            <a:r>
              <a:rPr lang="en-US" altLang="en-US" sz="2400" dirty="0">
                <a:latin typeface="Calibri" panose="020F0502020204030204" pitchFamily="34" charset="0"/>
                <a:ea typeface="MS PGothic" panose="020B0600070205080204" pitchFamily="34" charset="-128"/>
                <a:cs typeface="Calibri" panose="020F0502020204030204" pitchFamily="34" charset="0"/>
              </a:rPr>
              <a:t>traffic volume</a:t>
            </a:r>
            <a:endParaRPr lang="en-US" altLang="en-US" sz="2400" dirty="0">
              <a:latin typeface="Calibri" panose="020F0502020204030204" pitchFamily="34" charset="0"/>
              <a:ea typeface="MS PGothic" panose="020B0600070205080204" pitchFamily="34" charset="-128"/>
              <a:cs typeface="Calibri" panose="020F0502020204030204" pitchFamily="34" charset="0"/>
            </a:endParaRPr>
          </a:p>
          <a:p>
            <a:pPr marL="582930" indent="-233680" algn="just">
              <a:spcBef>
                <a:spcPts val="400"/>
              </a:spcBef>
              <a:buClr>
                <a:schemeClr val="accent2">
                  <a:lumMod val="75000"/>
                </a:schemeClr>
              </a:buClr>
            </a:pPr>
            <a:r>
              <a:rPr lang="en-US" altLang="en-US" sz="2400" dirty="0">
                <a:latin typeface="Calibri" panose="020F0502020204030204" pitchFamily="34" charset="0"/>
                <a:ea typeface="MS PGothic" panose="020B0600070205080204" pitchFamily="34" charset="-128"/>
                <a:cs typeface="Calibri" panose="020F0502020204030204" pitchFamily="34" charset="0"/>
              </a:rPr>
              <a:t>distant centralized database</a:t>
            </a:r>
            <a:endParaRPr lang="en-US" altLang="en-US" sz="2400" dirty="0">
              <a:latin typeface="Calibri" panose="020F0502020204030204" pitchFamily="34" charset="0"/>
              <a:ea typeface="MS PGothic" panose="020B0600070205080204" pitchFamily="34" charset="-128"/>
              <a:cs typeface="Calibri" panose="020F0502020204030204" pitchFamily="34" charset="0"/>
            </a:endParaRPr>
          </a:p>
          <a:p>
            <a:pPr marL="582930" indent="-233680" algn="just">
              <a:spcBef>
                <a:spcPts val="400"/>
              </a:spcBef>
              <a:buClr>
                <a:schemeClr val="accent2">
                  <a:lumMod val="75000"/>
                </a:schemeClr>
              </a:buClr>
            </a:pPr>
            <a:r>
              <a:rPr lang="en-US" altLang="en-US" sz="2400" dirty="0">
                <a:latin typeface="Calibri" panose="020F0502020204030204" pitchFamily="34" charset="0"/>
                <a:ea typeface="MS PGothic" panose="020B0600070205080204" pitchFamily="34" charset="-128"/>
                <a:cs typeface="Calibri" panose="020F0502020204030204" pitchFamily="34" charset="0"/>
              </a:rPr>
              <a:t>maintenance</a:t>
            </a:r>
            <a:endParaRPr lang="en-US" altLang="en-US" sz="2400" dirty="0">
              <a:latin typeface="Calibri" panose="020F0502020204030204" pitchFamily="34" charset="0"/>
              <a:ea typeface="MS PGothic" panose="020B0600070205080204" pitchFamily="34" charset="-128"/>
              <a:cs typeface="Calibri" panose="020F0502020204030204" pitchFamily="34" charset="0"/>
            </a:endParaRPr>
          </a:p>
          <a:p>
            <a:pPr algn="just">
              <a:buFont typeface="Wingdings" panose="05000000000000000000" pitchFamily="2" charset="2"/>
              <a:buNone/>
            </a:pPr>
            <a:endParaRPr lang="en-US" altLang="en-US" sz="2400" dirty="0">
              <a:latin typeface="Calibri" panose="020F0502020204030204" pitchFamily="34" charset="0"/>
              <a:ea typeface="MS PGothic" panose="020B0600070205080204" pitchFamily="34" charset="-128"/>
              <a:cs typeface="Calibri" panose="020F0502020204030204" pitchFamily="34" charset="0"/>
            </a:endParaRPr>
          </a:p>
        </p:txBody>
      </p:sp>
      <p:sp>
        <p:nvSpPr>
          <p:cNvPr id="9" name="Rectangle 5"/>
          <p:cNvSpPr txBox="true">
            <a:spLocks noChangeArrowheads="true"/>
          </p:cNvSpPr>
          <p:nvPr/>
        </p:nvSpPr>
        <p:spPr>
          <a:xfrm>
            <a:off x="135487" y="1498947"/>
            <a:ext cx="4714809"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buClr>
                <a:schemeClr val="accent2">
                  <a:lumMod val="75000"/>
                </a:schemeClr>
              </a:buClr>
              <a:buFont typeface="Wingdings" panose="05000000000000000000" pitchFamily="2" charset="2"/>
              <a:buNone/>
            </a:pPr>
            <a:r>
              <a:rPr lang="en-US" altLang="en-US" dirty="0">
                <a:solidFill>
                  <a:srgbClr val="CC0000"/>
                </a:solidFill>
                <a:ea typeface="MS PGothic" panose="020B0600070205080204" pitchFamily="34" charset="-128"/>
              </a:rPr>
              <a:t>DNS services</a:t>
            </a:r>
            <a:endParaRPr lang="en-US" altLang="en-US" dirty="0">
              <a:solidFill>
                <a:srgbClr val="CC0000"/>
              </a:solidFill>
              <a:ea typeface="MS PGothic" panose="020B0600070205080204" pitchFamily="34" charset="-128"/>
            </a:endParaRPr>
          </a:p>
          <a:p>
            <a:pPr marL="460375" indent="-215900" algn="just">
              <a:buClr>
                <a:schemeClr val="accent2">
                  <a:lumMod val="75000"/>
                </a:schemeClr>
              </a:buClr>
            </a:pPr>
            <a:r>
              <a:rPr lang="en-US" altLang="en-US" sz="2400" dirty="0">
                <a:ea typeface="MS PGothic" panose="020B0600070205080204" pitchFamily="34" charset="-128"/>
              </a:rPr>
              <a:t>hostname to IP address translation</a:t>
            </a:r>
            <a:endParaRPr lang="en-US" altLang="en-US" sz="2400" dirty="0">
              <a:ea typeface="MS PGothic" panose="020B0600070205080204" pitchFamily="34" charset="-128"/>
            </a:endParaRPr>
          </a:p>
          <a:p>
            <a:pPr marL="460375" indent="-215900" algn="just">
              <a:buClr>
                <a:schemeClr val="accent2">
                  <a:lumMod val="75000"/>
                </a:schemeClr>
              </a:buClr>
            </a:pPr>
            <a:r>
              <a:rPr lang="en-US" altLang="en-US" sz="2400" dirty="0">
                <a:ea typeface="MS PGothic" panose="020B0600070205080204" pitchFamily="34" charset="-128"/>
              </a:rPr>
              <a:t>host aliasing</a:t>
            </a:r>
            <a:endParaRPr lang="en-US" altLang="en-US" sz="2400" dirty="0">
              <a:ea typeface="MS PGothic" panose="020B0600070205080204" pitchFamily="34" charset="-128"/>
            </a:endParaRPr>
          </a:p>
          <a:p>
            <a:pPr lvl="1" algn="just">
              <a:buClr>
                <a:schemeClr val="accent2">
                  <a:lumMod val="75000"/>
                </a:schemeClr>
              </a:buClr>
            </a:pPr>
            <a:r>
              <a:rPr lang="en-US" altLang="en-US" dirty="0">
                <a:ea typeface="MS PGothic" panose="020B0600070205080204" pitchFamily="34" charset="-128"/>
              </a:rPr>
              <a:t>canonical, alias names</a:t>
            </a:r>
            <a:endParaRPr lang="en-US" altLang="en-US" dirty="0">
              <a:ea typeface="MS PGothic" panose="020B0600070205080204" pitchFamily="34" charset="-128"/>
            </a:endParaRPr>
          </a:p>
          <a:p>
            <a:pPr marL="460375" indent="-287655" algn="just">
              <a:buClr>
                <a:schemeClr val="accent2">
                  <a:lumMod val="75000"/>
                </a:schemeClr>
              </a:buClr>
            </a:pPr>
            <a:r>
              <a:rPr lang="en-US" altLang="en-US" sz="2400" dirty="0">
                <a:ea typeface="MS PGothic" panose="020B0600070205080204" pitchFamily="34" charset="-128"/>
              </a:rPr>
              <a:t>mail server aliasing</a:t>
            </a:r>
            <a:endParaRPr lang="en-US" altLang="en-US" sz="2400" dirty="0">
              <a:ea typeface="MS PGothic" panose="020B0600070205080204" pitchFamily="34" charset="-128"/>
            </a:endParaRPr>
          </a:p>
          <a:p>
            <a:pPr marL="460375" indent="-287655" algn="just">
              <a:buClr>
                <a:schemeClr val="accent2">
                  <a:lumMod val="75000"/>
                </a:schemeClr>
              </a:buClr>
            </a:pPr>
            <a:r>
              <a:rPr lang="en-US" altLang="en-US" sz="2400" dirty="0">
                <a:ea typeface="MS PGothic" panose="020B0600070205080204" pitchFamily="34" charset="-128"/>
              </a:rPr>
              <a:t>load distribution</a:t>
            </a:r>
            <a:endParaRPr lang="en-US" altLang="en-US" sz="2400" dirty="0">
              <a:ea typeface="MS PGothic" panose="020B0600070205080204" pitchFamily="34" charset="-128"/>
            </a:endParaRPr>
          </a:p>
          <a:p>
            <a:pPr lvl="1" algn="just">
              <a:buClr>
                <a:schemeClr val="accent2">
                  <a:lumMod val="75000"/>
                </a:schemeClr>
              </a:buClr>
            </a:pPr>
            <a:r>
              <a:rPr lang="en-US" altLang="en-US" dirty="0">
                <a:ea typeface="MS PGothic" panose="020B0600070205080204" pitchFamily="34" charset="-128"/>
              </a:rPr>
              <a:t>replicated Web servers: many IP addresses correspond to one name</a:t>
            </a:r>
            <a:endParaRPr lang="en-US" altLang="en-US" dirty="0">
              <a:ea typeface="MS PGothic" panose="020B0600070205080204" pitchFamily="34" charset="-128"/>
            </a:endParaRPr>
          </a:p>
          <a:p>
            <a:pPr algn="just">
              <a:buClr>
                <a:schemeClr val="accent2">
                  <a:lumMod val="75000"/>
                </a:schemeClr>
              </a:buClr>
            </a:pPr>
            <a:endParaRPr lang="en-US" altLang="en-US" sz="2000" dirty="0">
              <a:latin typeface="Gill Sans MT" panose="020B0502020104020203" pitchFamily="34" charset="77"/>
              <a:ea typeface="MS PGothic" panose="020B0600070205080204" pitchFamily="34" charset="-128"/>
            </a:endParaRPr>
          </a:p>
        </p:txBody>
      </p:sp>
      <p:sp>
        <p:nvSpPr>
          <p:cNvPr id="11" name="Text Box 11"/>
          <p:cNvSpPr txBox="true">
            <a:spLocks noChangeArrowheads="true"/>
          </p:cNvSpPr>
          <p:nvPr/>
        </p:nvSpPr>
        <p:spPr bwMode="auto">
          <a:xfrm>
            <a:off x="5095977" y="4531063"/>
            <a:ext cx="4491458"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346075" indent="-332105" algn="just"/>
            <a:r>
              <a:rPr lang="en-US" altLang="en-US" sz="2800" dirty="0">
                <a:solidFill>
                  <a:srgbClr val="C00000"/>
                </a:solidFill>
                <a:latin typeface="Calibri" panose="020F0502020204030204" pitchFamily="34" charset="0"/>
                <a:cs typeface="Calibri" panose="020F0502020204030204" pitchFamily="34" charset="0"/>
              </a:rPr>
              <a:t>A: </a:t>
            </a:r>
            <a:r>
              <a:rPr lang="en-US" altLang="en-US" sz="2800" dirty="0">
                <a:solidFill>
                  <a:srgbClr val="CC0000"/>
                </a:solidFill>
                <a:latin typeface="Calibri" panose="020F0502020204030204" pitchFamily="34" charset="0"/>
                <a:cs typeface="Calibri" panose="020F0502020204030204" pitchFamily="34" charset="0"/>
              </a:rPr>
              <a:t>doesn‘t</a:t>
            </a:r>
            <a:r>
              <a:rPr lang="en-US" altLang="ja-JP" sz="2800" dirty="0">
                <a:solidFill>
                  <a:srgbClr val="CC0000"/>
                </a:solidFill>
                <a:latin typeface="Calibri" panose="020F0502020204030204" pitchFamily="34" charset="0"/>
                <a:cs typeface="Calibri" panose="020F0502020204030204" pitchFamily="34" charset="0"/>
              </a:rPr>
              <a:t> scale!</a:t>
            </a:r>
            <a:endParaRPr lang="en-US" altLang="ja-JP" sz="2800" dirty="0">
              <a:solidFill>
                <a:srgbClr val="CC0000"/>
              </a:solidFill>
              <a:latin typeface="Calibri" panose="020F0502020204030204" pitchFamily="34" charset="0"/>
              <a:cs typeface="Calibri" panose="020F0502020204030204" pitchFamily="34" charset="0"/>
            </a:endParaRPr>
          </a:p>
          <a:p>
            <a:pPr marL="466725" indent="-292100" algn="just">
              <a:buClr>
                <a:schemeClr val="accent2">
                  <a:lumMod val="75000"/>
                </a:schemeClr>
              </a:buClr>
              <a:buFont typeface="Wingdings" panose="05000000000000000000" pitchFamily="2" charset="2"/>
              <a:buChar char="§"/>
            </a:pPr>
            <a:r>
              <a:rPr lang="en-US" altLang="en-US" sz="2400" dirty="0">
                <a:latin typeface="Calibri" panose="020F0502020204030204" pitchFamily="34" charset="0"/>
                <a:cs typeface="Calibri" panose="020F0502020204030204" pitchFamily="34" charset="0"/>
              </a:rPr>
              <a:t>Comcast DNS servers alone: 600B DNS queries per day</a:t>
            </a:r>
            <a:endParaRPr lang="en-US" altLang="en-US" sz="2400" dirty="0">
              <a:latin typeface="Calibri" panose="020F0502020204030204" pitchFamily="34" charset="0"/>
              <a:cs typeface="Calibri" panose="020F0502020204030204" pitchFamily="34" charset="0"/>
            </a:endParaRPr>
          </a:p>
        </p:txBody>
      </p:sp>
      <p:sp>
        <p:nvSpPr>
          <p:cNvPr id="2" name="TextBox 1"/>
          <p:cNvSpPr txBox="true"/>
          <p:nvPr/>
        </p:nvSpPr>
        <p:spPr>
          <a:xfrm>
            <a:off x="4199320" y="396409"/>
            <a:ext cx="5551080" cy="707886"/>
          </a:xfrm>
          <a:prstGeom prst="rect">
            <a:avLst/>
          </a:prstGeom>
          <a:noFill/>
        </p:spPr>
        <p:txBody>
          <a:bodyPr wrap="square" rtlCol="0">
            <a:spAutoFit/>
          </a:bodyPr>
          <a:lstStyle/>
          <a:p>
            <a:r>
              <a:rPr lang="en-IN" sz="2000" b="1" dirty="0">
                <a:hlinkClick r:id="rId2"/>
              </a:rPr>
              <a:t>www.abc.example.com</a:t>
            </a:r>
            <a:r>
              <a:rPr lang="en-IN" sz="2000" b="1" dirty="0"/>
              <a:t> -&gt; Canonical Host Name</a:t>
            </a:r>
            <a:endParaRPr lang="en-IN" sz="2000" b="1" dirty="0"/>
          </a:p>
          <a:p>
            <a:r>
              <a:rPr lang="en-IN" sz="2000" b="1" dirty="0">
                <a:hlinkClick r:id="rId3"/>
              </a:rPr>
              <a:t>www.example.com</a:t>
            </a:r>
            <a:r>
              <a:rPr lang="en-IN" sz="2000" b="1" dirty="0"/>
              <a:t> -&gt; Alias Name</a:t>
            </a:r>
            <a:endParaRPr lang="en-IN" sz="2000" b="1" dirty="0"/>
          </a:p>
        </p:txBody>
      </p:sp>
      <p:cxnSp>
        <p:nvCxnSpPr>
          <p:cNvPr id="12" name="Straight Arrow Connector 11"/>
          <p:cNvCxnSpPr/>
          <p:nvPr/>
        </p:nvCxnSpPr>
        <p:spPr>
          <a:xfrm flipV="true">
            <a:off x="3297408" y="1164047"/>
            <a:ext cx="1195079" cy="20032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true"/>
          <p:nvPr/>
        </p:nvSpPr>
        <p:spPr>
          <a:xfrm>
            <a:off x="9037983" y="2374104"/>
            <a:ext cx="3037124" cy="1323439"/>
          </a:xfrm>
          <a:prstGeom prst="rect">
            <a:avLst/>
          </a:prstGeom>
          <a:noFill/>
        </p:spPr>
        <p:txBody>
          <a:bodyPr wrap="square" rtlCol="0">
            <a:spAutoFit/>
          </a:bodyPr>
          <a:lstStyle/>
          <a:p>
            <a:r>
              <a:rPr lang="en-IN" sz="2000" b="1" dirty="0">
                <a:hlinkClick r:id="rId2"/>
              </a:rPr>
              <a:t>www.abc.example.com</a:t>
            </a:r>
            <a:r>
              <a:rPr lang="en-IN" sz="2000" b="1" dirty="0"/>
              <a:t> -&gt; Canonical Host Name</a:t>
            </a:r>
            <a:endParaRPr lang="en-IN" sz="2000" b="1" dirty="0"/>
          </a:p>
          <a:p>
            <a:r>
              <a:rPr lang="en-IN" sz="2000" b="1" dirty="0">
                <a:hlinkClick r:id="rId4"/>
              </a:rPr>
              <a:t>bob@example.com</a:t>
            </a:r>
            <a:r>
              <a:rPr lang="en-IN" sz="2000" b="1" dirty="0"/>
              <a:t> -&gt; Alias Name</a:t>
            </a:r>
            <a:endParaRPr lang="en-IN" sz="2000" b="1" dirty="0"/>
          </a:p>
        </p:txBody>
      </p:sp>
      <p:cxnSp>
        <p:nvCxnSpPr>
          <p:cNvPr id="16" name="Straight Arrow Connector 15"/>
          <p:cNvCxnSpPr/>
          <p:nvPr/>
        </p:nvCxnSpPr>
        <p:spPr>
          <a:xfrm flipV="true">
            <a:off x="3297408" y="3217755"/>
            <a:ext cx="5452729" cy="6459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a distributed, hierarchical database</a:t>
            </a:r>
            <a:endParaRPr lang="en-IN" sz="2400" b="1" dirty="0">
              <a:solidFill>
                <a:schemeClr val="accent2">
                  <a:lumMod val="75000"/>
                </a:schemeClr>
              </a:solidFill>
            </a:endParaRPr>
          </a:p>
        </p:txBody>
      </p:sp>
      <p:grpSp>
        <p:nvGrpSpPr>
          <p:cNvPr id="8" name="Group 23"/>
          <p:cNvGrpSpPr/>
          <p:nvPr/>
        </p:nvGrpSpPr>
        <p:grpSpPr bwMode="auto">
          <a:xfrm>
            <a:off x="148842" y="1671055"/>
            <a:ext cx="8414514" cy="2387703"/>
            <a:chOff x="230" y="577"/>
            <a:chExt cx="5644" cy="1716"/>
          </a:xfrm>
        </p:grpSpPr>
        <p:sp>
          <p:nvSpPr>
            <p:cNvPr id="9" name="Text Box 2"/>
            <p:cNvSpPr txBox="true">
              <a:spLocks noChangeArrowheads="true"/>
            </p:cNvSpPr>
            <p:nvPr/>
          </p:nvSpPr>
          <p:spPr bwMode="auto">
            <a:xfrm>
              <a:off x="2240" y="577"/>
              <a:ext cx="138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800" dirty="0"/>
                <a:t>Root DNS Servers</a:t>
              </a:r>
              <a:endParaRPr lang="en-US" altLang="en-US" sz="1800" dirty="0"/>
            </a:p>
          </p:txBody>
        </p:sp>
        <p:sp>
          <p:nvSpPr>
            <p:cNvPr id="11" name="Text Box 4"/>
            <p:cNvSpPr txBox="true">
              <a:spLocks noChangeArrowheads="true"/>
            </p:cNvSpPr>
            <p:nvPr/>
          </p:nvSpPr>
          <p:spPr bwMode="auto">
            <a:xfrm>
              <a:off x="528" y="1295"/>
              <a:ext cx="138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dirty="0"/>
                <a:t>.com DNS servers</a:t>
              </a:r>
              <a:endParaRPr lang="en-US" altLang="en-US" sz="1800" dirty="0"/>
            </a:p>
          </p:txBody>
        </p:sp>
        <p:sp>
          <p:nvSpPr>
            <p:cNvPr id="12" name="Text Box 5"/>
            <p:cNvSpPr txBox="true">
              <a:spLocks noChangeArrowheads="true"/>
            </p:cNvSpPr>
            <p:nvPr/>
          </p:nvSpPr>
          <p:spPr bwMode="auto">
            <a:xfrm>
              <a:off x="2304" y="1296"/>
              <a:ext cx="131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dirty="0"/>
                <a:t>.org DNS servers</a:t>
              </a:r>
              <a:endParaRPr lang="en-US" altLang="en-US" sz="1800" dirty="0"/>
            </a:p>
          </p:txBody>
        </p:sp>
        <p:sp>
          <p:nvSpPr>
            <p:cNvPr id="14" name="Text Box 6"/>
            <p:cNvSpPr txBox="true">
              <a:spLocks noChangeArrowheads="true"/>
            </p:cNvSpPr>
            <p:nvPr/>
          </p:nvSpPr>
          <p:spPr bwMode="auto">
            <a:xfrm>
              <a:off x="4032" y="1296"/>
              <a:ext cx="134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dirty="0"/>
                <a:t>.</a:t>
              </a:r>
              <a:r>
                <a:rPr lang="en-US" altLang="en-US" sz="1800" dirty="0" err="1"/>
                <a:t>edu</a:t>
              </a:r>
              <a:r>
                <a:rPr lang="en-US" altLang="en-US" sz="1800" dirty="0"/>
                <a:t> DNS servers</a:t>
              </a:r>
              <a:endParaRPr lang="en-US" altLang="en-US" sz="1800" dirty="0"/>
            </a:p>
          </p:txBody>
        </p:sp>
        <p:sp>
          <p:nvSpPr>
            <p:cNvPr id="15" name="Line 7"/>
            <p:cNvSpPr>
              <a:spLocks noChangeShapeType="true"/>
            </p:cNvSpPr>
            <p:nvPr/>
          </p:nvSpPr>
          <p:spPr bwMode="auto">
            <a:xfrm flipH="true">
              <a:off x="1344" y="864"/>
              <a:ext cx="1392" cy="432"/>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6" name="Line 8"/>
            <p:cNvSpPr>
              <a:spLocks noChangeShapeType="true"/>
            </p:cNvSpPr>
            <p:nvPr/>
          </p:nvSpPr>
          <p:spPr bwMode="auto">
            <a:xfrm>
              <a:off x="2929" y="852"/>
              <a:ext cx="0" cy="44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7" name="Line 9"/>
            <p:cNvSpPr>
              <a:spLocks noChangeShapeType="true"/>
            </p:cNvSpPr>
            <p:nvPr/>
          </p:nvSpPr>
          <p:spPr bwMode="auto">
            <a:xfrm>
              <a:off x="3168" y="864"/>
              <a:ext cx="1440" cy="43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8" name="Text Box 10"/>
            <p:cNvSpPr txBox="true">
              <a:spLocks noChangeArrowheads="true"/>
            </p:cNvSpPr>
            <p:nvPr/>
          </p:nvSpPr>
          <p:spPr bwMode="auto">
            <a:xfrm>
              <a:off x="3828" y="1812"/>
              <a:ext cx="99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dirty="0" err="1"/>
                <a:t>nyu.edu</a:t>
              </a:r>
              <a:endParaRPr lang="en-US" altLang="en-US" sz="1800" dirty="0"/>
            </a:p>
            <a:p>
              <a:pPr eaLnBrk="1" hangingPunct="1">
                <a:spcBef>
                  <a:spcPct val="0"/>
                </a:spcBef>
                <a:buClrTx/>
                <a:buSzTx/>
                <a:buFontTx/>
                <a:buNone/>
              </a:pPr>
              <a:r>
                <a:rPr lang="en-US" altLang="en-US" sz="1800" dirty="0"/>
                <a:t>DNS servers</a:t>
              </a:r>
              <a:endParaRPr lang="en-US" altLang="en-US" sz="1800" dirty="0"/>
            </a:p>
          </p:txBody>
        </p:sp>
        <p:sp>
          <p:nvSpPr>
            <p:cNvPr id="19" name="Text Box 11"/>
            <p:cNvSpPr txBox="true">
              <a:spLocks noChangeArrowheads="true"/>
            </p:cNvSpPr>
            <p:nvPr/>
          </p:nvSpPr>
          <p:spPr bwMode="auto">
            <a:xfrm>
              <a:off x="4882" y="1812"/>
              <a:ext cx="99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a:t>umass.edu</a:t>
              </a:r>
              <a:endParaRPr lang="en-US" altLang="en-US" sz="1800"/>
            </a:p>
            <a:p>
              <a:pPr eaLnBrk="1" hangingPunct="1">
                <a:spcBef>
                  <a:spcPct val="0"/>
                </a:spcBef>
                <a:buClrTx/>
                <a:buSzTx/>
                <a:buFontTx/>
                <a:buNone/>
              </a:pPr>
              <a:r>
                <a:rPr lang="en-US" altLang="en-US" sz="1800"/>
                <a:t>DNS servers</a:t>
              </a:r>
              <a:endParaRPr lang="en-US" altLang="en-US" sz="1800"/>
            </a:p>
          </p:txBody>
        </p:sp>
        <p:sp>
          <p:nvSpPr>
            <p:cNvPr id="20" name="Line 12"/>
            <p:cNvSpPr>
              <a:spLocks noChangeShapeType="true"/>
            </p:cNvSpPr>
            <p:nvPr/>
          </p:nvSpPr>
          <p:spPr bwMode="auto">
            <a:xfrm flipH="true">
              <a:off x="4185" y="1536"/>
              <a:ext cx="375" cy="30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1" name="Line 13"/>
            <p:cNvSpPr>
              <a:spLocks noChangeShapeType="true"/>
            </p:cNvSpPr>
            <p:nvPr/>
          </p:nvSpPr>
          <p:spPr bwMode="auto">
            <a:xfrm>
              <a:off x="4848" y="1536"/>
              <a:ext cx="336" cy="30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2" name="Text Box 14"/>
            <p:cNvSpPr txBox="true">
              <a:spLocks noChangeArrowheads="true"/>
            </p:cNvSpPr>
            <p:nvPr/>
          </p:nvSpPr>
          <p:spPr bwMode="auto">
            <a:xfrm>
              <a:off x="230" y="1828"/>
              <a:ext cx="101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dirty="0" err="1"/>
                <a:t>yahoo.com</a:t>
              </a:r>
              <a:endParaRPr lang="en-US" altLang="en-US" sz="1800" dirty="0"/>
            </a:p>
            <a:p>
              <a:pPr eaLnBrk="1" hangingPunct="1">
                <a:spcBef>
                  <a:spcPct val="0"/>
                </a:spcBef>
                <a:buClrTx/>
                <a:buSzTx/>
                <a:buFontTx/>
                <a:buNone/>
              </a:pPr>
              <a:r>
                <a:rPr lang="en-US" altLang="en-US" sz="1800" dirty="0"/>
                <a:t>DNS servers</a:t>
              </a:r>
              <a:endParaRPr lang="en-US" altLang="en-US" sz="1800" dirty="0"/>
            </a:p>
          </p:txBody>
        </p:sp>
        <p:sp>
          <p:nvSpPr>
            <p:cNvPr id="23" name="Text Box 15"/>
            <p:cNvSpPr txBox="true">
              <a:spLocks noChangeArrowheads="true"/>
            </p:cNvSpPr>
            <p:nvPr/>
          </p:nvSpPr>
          <p:spPr bwMode="auto">
            <a:xfrm>
              <a:off x="1308" y="1812"/>
              <a:ext cx="1001"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dirty="0" err="1"/>
                <a:t>amazon.com</a:t>
              </a:r>
              <a:endParaRPr lang="en-US" altLang="en-US" sz="1800" dirty="0"/>
            </a:p>
            <a:p>
              <a:pPr eaLnBrk="1" hangingPunct="1">
                <a:spcBef>
                  <a:spcPct val="0"/>
                </a:spcBef>
                <a:buClrTx/>
                <a:buSzTx/>
                <a:buFontTx/>
                <a:buNone/>
              </a:pPr>
              <a:r>
                <a:rPr lang="en-US" altLang="en-US" sz="1800" dirty="0"/>
                <a:t>DNS servers</a:t>
              </a:r>
              <a:endParaRPr lang="en-US" altLang="en-US" sz="1800" dirty="0"/>
            </a:p>
          </p:txBody>
        </p:sp>
        <p:sp>
          <p:nvSpPr>
            <p:cNvPr id="24" name="Line 16"/>
            <p:cNvSpPr>
              <a:spLocks noChangeShapeType="true"/>
            </p:cNvSpPr>
            <p:nvPr/>
          </p:nvSpPr>
          <p:spPr bwMode="auto">
            <a:xfrm flipH="true">
              <a:off x="759" y="1541"/>
              <a:ext cx="248" cy="297"/>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5" name="Line 17"/>
            <p:cNvSpPr>
              <a:spLocks noChangeShapeType="true"/>
            </p:cNvSpPr>
            <p:nvPr/>
          </p:nvSpPr>
          <p:spPr bwMode="auto">
            <a:xfrm>
              <a:off x="1344" y="1541"/>
              <a:ext cx="288" cy="306"/>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26" name="Text Box 18"/>
            <p:cNvSpPr txBox="true">
              <a:spLocks noChangeArrowheads="true"/>
            </p:cNvSpPr>
            <p:nvPr/>
          </p:nvSpPr>
          <p:spPr bwMode="auto">
            <a:xfrm>
              <a:off x="2534" y="1799"/>
              <a:ext cx="993"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eaLnBrk="1" hangingPunct="1">
                <a:spcBef>
                  <a:spcPct val="0"/>
                </a:spcBef>
                <a:buClrTx/>
                <a:buSzTx/>
                <a:buFontTx/>
                <a:buNone/>
              </a:pPr>
              <a:r>
                <a:rPr lang="en-US" altLang="en-US" sz="1800"/>
                <a:t>pbs.org</a:t>
              </a:r>
              <a:endParaRPr lang="en-US" altLang="en-US" sz="1800"/>
            </a:p>
            <a:p>
              <a:pPr eaLnBrk="1" hangingPunct="1">
                <a:spcBef>
                  <a:spcPct val="0"/>
                </a:spcBef>
                <a:buClrTx/>
                <a:buSzTx/>
                <a:buFontTx/>
                <a:buNone/>
              </a:pPr>
              <a:r>
                <a:rPr lang="en-US" altLang="en-US" sz="1800"/>
                <a:t>DNS servers</a:t>
              </a:r>
              <a:endParaRPr lang="en-US" altLang="en-US" sz="1800"/>
            </a:p>
          </p:txBody>
        </p:sp>
        <p:sp>
          <p:nvSpPr>
            <p:cNvPr id="27" name="Line 19"/>
            <p:cNvSpPr>
              <a:spLocks noChangeShapeType="true"/>
            </p:cNvSpPr>
            <p:nvPr/>
          </p:nvSpPr>
          <p:spPr bwMode="auto">
            <a:xfrm>
              <a:off x="2931" y="1536"/>
              <a:ext cx="0" cy="3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p>
          </p:txBody>
        </p:sp>
      </p:grpSp>
      <p:sp>
        <p:nvSpPr>
          <p:cNvPr id="28" name="Text Box 29"/>
          <p:cNvSpPr txBox="true">
            <a:spLocks noChangeArrowheads="true"/>
          </p:cNvSpPr>
          <p:nvPr/>
        </p:nvSpPr>
        <p:spPr bwMode="auto">
          <a:xfrm>
            <a:off x="3337337" y="21733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t>…</a:t>
            </a:r>
            <a:endParaRPr lang="en-US" altLang="en-US" dirty="0"/>
          </a:p>
        </p:txBody>
      </p:sp>
      <p:sp>
        <p:nvSpPr>
          <p:cNvPr id="29" name="Text Box 30"/>
          <p:cNvSpPr txBox="true">
            <a:spLocks noChangeArrowheads="true"/>
          </p:cNvSpPr>
          <p:nvPr/>
        </p:nvSpPr>
        <p:spPr bwMode="auto">
          <a:xfrm>
            <a:off x="4497099" y="216193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t>…</a:t>
            </a:r>
            <a:endParaRPr lang="en-US" altLang="en-US" dirty="0"/>
          </a:p>
        </p:txBody>
      </p:sp>
      <p:sp>
        <p:nvSpPr>
          <p:cNvPr id="30" name="Rectangle 22"/>
          <p:cNvSpPr txBox="true">
            <a:spLocks noChangeArrowheads="true"/>
          </p:cNvSpPr>
          <p:nvPr/>
        </p:nvSpPr>
        <p:spPr>
          <a:xfrm>
            <a:off x="148843" y="4399303"/>
            <a:ext cx="9765866" cy="2133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57150" indent="0" algn="just">
              <a:buFont typeface="Wingdings" panose="05000000000000000000" pitchFamily="2" charset="2"/>
              <a:buNone/>
            </a:pPr>
            <a:r>
              <a:rPr lang="en-US" altLang="en-US" sz="2400" dirty="0">
                <a:solidFill>
                  <a:srgbClr val="000099"/>
                </a:solidFill>
                <a:ea typeface="MS PGothic" panose="020B0600070205080204" pitchFamily="34" charset="-128"/>
              </a:rPr>
              <a:t>Client wants IP address for </a:t>
            </a:r>
            <a:r>
              <a:rPr lang="en-US" altLang="en-US" sz="2200" dirty="0" err="1">
                <a:solidFill>
                  <a:srgbClr val="000099"/>
                </a:solidFill>
                <a:ea typeface="MS PGothic" panose="020B0600070205080204" pitchFamily="34" charset="-128"/>
              </a:rPr>
              <a:t>www.amazon.com</a:t>
            </a:r>
            <a:r>
              <a:rPr lang="en-US" altLang="en-US" sz="2400" dirty="0">
                <a:solidFill>
                  <a:srgbClr val="000099"/>
                </a:solidFill>
                <a:ea typeface="MS PGothic" panose="020B0600070205080204" pitchFamily="34" charset="-128"/>
              </a:rPr>
              <a:t>; 1</a:t>
            </a:r>
            <a:r>
              <a:rPr lang="en-US" altLang="en-US" sz="2400" baseline="30000" dirty="0">
                <a:solidFill>
                  <a:srgbClr val="000099"/>
                </a:solidFill>
                <a:ea typeface="MS PGothic" panose="020B0600070205080204" pitchFamily="34" charset="-128"/>
              </a:rPr>
              <a:t>st</a:t>
            </a:r>
            <a:r>
              <a:rPr lang="en-US" altLang="en-US" sz="2400" dirty="0">
                <a:solidFill>
                  <a:srgbClr val="000099"/>
                </a:solidFill>
                <a:ea typeface="MS PGothic" panose="020B0600070205080204" pitchFamily="34" charset="-128"/>
              </a:rPr>
              <a:t> approximation:</a:t>
            </a:r>
            <a:endParaRPr lang="en-US" altLang="en-US" sz="2400" dirty="0">
              <a:solidFill>
                <a:srgbClr val="000099"/>
              </a:solidFill>
              <a:ea typeface="MS PGothic" panose="020B0600070205080204" pitchFamily="34" charset="-128"/>
            </a:endParaRPr>
          </a:p>
          <a:p>
            <a:pPr marL="460375" indent="-215900" algn="just">
              <a:buClr>
                <a:schemeClr val="accent2">
                  <a:lumMod val="75000"/>
                </a:schemeClr>
              </a:buClr>
            </a:pPr>
            <a:r>
              <a:rPr lang="en-US" altLang="en-US" sz="2400" dirty="0">
                <a:ea typeface="MS PGothic" panose="020B0600070205080204" pitchFamily="34" charset="-128"/>
              </a:rPr>
              <a:t>client queries root server to find .com DNS server</a:t>
            </a:r>
            <a:endParaRPr lang="en-US" altLang="en-US" sz="2400" dirty="0">
              <a:ea typeface="MS PGothic" panose="020B0600070205080204" pitchFamily="34" charset="-128"/>
            </a:endParaRPr>
          </a:p>
          <a:p>
            <a:pPr marL="460375" indent="-215900" algn="just">
              <a:buClr>
                <a:schemeClr val="accent2">
                  <a:lumMod val="75000"/>
                </a:schemeClr>
              </a:buClr>
            </a:pPr>
            <a:r>
              <a:rPr lang="en-US" altLang="en-US" sz="2400" dirty="0">
                <a:ea typeface="MS PGothic" panose="020B0600070205080204" pitchFamily="34" charset="-128"/>
              </a:rPr>
              <a:t>client queries .com DNS server to get </a:t>
            </a:r>
            <a:r>
              <a:rPr lang="en-US" altLang="en-US" sz="2200" dirty="0" err="1">
                <a:ea typeface="MS PGothic" panose="020B0600070205080204" pitchFamily="34" charset="-128"/>
              </a:rPr>
              <a:t>amazon.com</a:t>
            </a:r>
            <a:r>
              <a:rPr lang="en-US" altLang="en-US" sz="2000" dirty="0">
                <a:ea typeface="MS PGothic" panose="020B0600070205080204" pitchFamily="34" charset="-128"/>
              </a:rPr>
              <a:t> </a:t>
            </a:r>
            <a:r>
              <a:rPr lang="en-US" altLang="en-US" sz="2400" dirty="0">
                <a:ea typeface="MS PGothic" panose="020B0600070205080204" pitchFamily="34" charset="-128"/>
              </a:rPr>
              <a:t>DNS server</a:t>
            </a:r>
            <a:endParaRPr lang="en-US" altLang="en-US" sz="2400" dirty="0">
              <a:ea typeface="MS PGothic" panose="020B0600070205080204" pitchFamily="34" charset="-128"/>
            </a:endParaRPr>
          </a:p>
          <a:p>
            <a:pPr marL="460375" indent="-215900" algn="just">
              <a:buClr>
                <a:schemeClr val="accent2">
                  <a:lumMod val="75000"/>
                </a:schemeClr>
              </a:buClr>
            </a:pPr>
            <a:r>
              <a:rPr lang="en-US" altLang="en-US" sz="2400" dirty="0">
                <a:ea typeface="MS PGothic" panose="020B0600070205080204" pitchFamily="34" charset="-128"/>
              </a:rPr>
              <a:t>client queries </a:t>
            </a:r>
            <a:r>
              <a:rPr lang="en-US" altLang="en-US" sz="2200" dirty="0">
                <a:ea typeface="MS PGothic" panose="020B0600070205080204" pitchFamily="34" charset="-128"/>
              </a:rPr>
              <a:t>amazon.com</a:t>
            </a:r>
            <a:r>
              <a:rPr lang="en-US" altLang="en-US" sz="2000" dirty="0">
                <a:ea typeface="MS PGothic" panose="020B0600070205080204" pitchFamily="34" charset="-128"/>
              </a:rPr>
              <a:t> </a:t>
            </a:r>
            <a:r>
              <a:rPr lang="en-US" altLang="en-US" sz="2400" dirty="0">
                <a:ea typeface="MS PGothic" panose="020B0600070205080204" pitchFamily="34" charset="-128"/>
              </a:rPr>
              <a:t>DNS server to get </a:t>
            </a:r>
            <a:r>
              <a:rPr lang="en-US" altLang="en-US" sz="2400" dirty="0" smtClean="0">
                <a:ea typeface="MS PGothic" panose="020B0600070205080204" pitchFamily="34" charset="-128"/>
              </a:rPr>
              <a:t>IP </a:t>
            </a:r>
            <a:r>
              <a:rPr lang="en-US" altLang="en-US" sz="2400" dirty="0">
                <a:ea typeface="MS PGothic" panose="020B0600070205080204" pitchFamily="34" charset="-128"/>
              </a:rPr>
              <a:t>address for </a:t>
            </a:r>
            <a:r>
              <a:rPr lang="en-US" altLang="en-US" sz="2000" dirty="0">
                <a:ea typeface="MS PGothic" panose="020B0600070205080204" pitchFamily="34" charset="-128"/>
              </a:rPr>
              <a:t>www.amazon.com</a:t>
            </a:r>
            <a:endParaRPr lang="en-US" altLang="en-US" sz="2400" dirty="0">
              <a:ea typeface="MS PGothic" panose="020B0600070205080204" pitchFamily="34" charset="-128"/>
            </a:endParaRPr>
          </a:p>
        </p:txBody>
      </p:sp>
      <p:sp>
        <p:nvSpPr>
          <p:cNvPr id="31" name="TextBox 30"/>
          <p:cNvSpPr txBox="true"/>
          <p:nvPr/>
        </p:nvSpPr>
        <p:spPr>
          <a:xfrm>
            <a:off x="8995429" y="2638726"/>
            <a:ext cx="2388987" cy="461665"/>
          </a:xfrm>
          <a:prstGeom prst="rect">
            <a:avLst/>
          </a:prstGeom>
          <a:noFill/>
        </p:spPr>
        <p:txBody>
          <a:bodyPr wrap="none" rtlCol="0">
            <a:spAutoFit/>
          </a:bodyPr>
          <a:lstStyle/>
          <a:p>
            <a:r>
              <a:rPr lang="en-US" sz="2400" i="1" dirty="0">
                <a:solidFill>
                  <a:srgbClr val="C00000"/>
                </a:solidFill>
              </a:rPr>
              <a:t>Top Level Domain</a:t>
            </a:r>
            <a:endParaRPr lang="en-US" sz="2400" i="1" dirty="0">
              <a:solidFill>
                <a:srgbClr val="C00000"/>
              </a:solidFill>
            </a:endParaRPr>
          </a:p>
        </p:txBody>
      </p:sp>
      <p:sp>
        <p:nvSpPr>
          <p:cNvPr id="32" name="TextBox 31"/>
          <p:cNvSpPr txBox="true"/>
          <p:nvPr/>
        </p:nvSpPr>
        <p:spPr>
          <a:xfrm>
            <a:off x="9668893" y="1646184"/>
            <a:ext cx="771493" cy="461665"/>
          </a:xfrm>
          <a:prstGeom prst="rect">
            <a:avLst/>
          </a:prstGeom>
          <a:noFill/>
        </p:spPr>
        <p:txBody>
          <a:bodyPr wrap="none" rtlCol="0">
            <a:spAutoFit/>
          </a:bodyPr>
          <a:lstStyle/>
          <a:p>
            <a:r>
              <a:rPr lang="en-US" sz="2400" i="1" dirty="0">
                <a:solidFill>
                  <a:srgbClr val="C00000"/>
                </a:solidFill>
              </a:rPr>
              <a:t>Root</a:t>
            </a:r>
            <a:endParaRPr lang="en-US" sz="2400" i="1" dirty="0">
              <a:solidFill>
                <a:srgbClr val="C00000"/>
              </a:solidFill>
            </a:endParaRPr>
          </a:p>
        </p:txBody>
      </p:sp>
      <p:sp>
        <p:nvSpPr>
          <p:cNvPr id="33" name="TextBox 32"/>
          <p:cNvSpPr txBox="true"/>
          <p:nvPr/>
        </p:nvSpPr>
        <p:spPr>
          <a:xfrm>
            <a:off x="9191058" y="3511898"/>
            <a:ext cx="1835695" cy="461665"/>
          </a:xfrm>
          <a:prstGeom prst="rect">
            <a:avLst/>
          </a:prstGeom>
          <a:noFill/>
        </p:spPr>
        <p:txBody>
          <a:bodyPr wrap="none" rtlCol="0">
            <a:spAutoFit/>
          </a:bodyPr>
          <a:lstStyle/>
          <a:p>
            <a:r>
              <a:rPr lang="en-US" sz="2400" i="1" dirty="0">
                <a:solidFill>
                  <a:srgbClr val="C00000"/>
                </a:solidFill>
              </a:rPr>
              <a:t>Authoritative</a:t>
            </a:r>
            <a:endParaRPr lang="en-US" sz="2400" i="1" dirty="0">
              <a:solidFill>
                <a:srgbClr val="C00000"/>
              </a:solidFill>
            </a:endParaRPr>
          </a:p>
        </p:txBody>
      </p:sp>
      <p:sp>
        <p:nvSpPr>
          <p:cNvPr id="34" name="Text Box 30"/>
          <p:cNvSpPr txBox="true">
            <a:spLocks noChangeArrowheads="true"/>
          </p:cNvSpPr>
          <p:nvPr/>
        </p:nvSpPr>
        <p:spPr bwMode="auto">
          <a:xfrm>
            <a:off x="6563701" y="302393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t>…</a:t>
            </a:r>
            <a:endParaRPr lang="en-US" altLang="en-US" dirty="0"/>
          </a:p>
        </p:txBody>
      </p:sp>
      <p:sp>
        <p:nvSpPr>
          <p:cNvPr id="35" name="Text Box 30"/>
          <p:cNvSpPr txBox="true">
            <a:spLocks noChangeArrowheads="true"/>
          </p:cNvSpPr>
          <p:nvPr/>
        </p:nvSpPr>
        <p:spPr bwMode="auto">
          <a:xfrm>
            <a:off x="1301926" y="3014866"/>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t>…</a:t>
            </a:r>
            <a:endParaRPr lang="en-US" altLang="en-US" dirty="0"/>
          </a:p>
        </p:txBody>
      </p:sp>
      <p:sp>
        <p:nvSpPr>
          <p:cNvPr id="36" name="Text Box 30"/>
          <p:cNvSpPr txBox="true">
            <a:spLocks noChangeArrowheads="true"/>
          </p:cNvSpPr>
          <p:nvPr/>
        </p:nvSpPr>
        <p:spPr bwMode="auto">
          <a:xfrm>
            <a:off x="3661479" y="300727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t>…</a:t>
            </a:r>
            <a:endParaRPr lang="en-US" altLang="en-US" dirty="0"/>
          </a:p>
        </p:txBody>
      </p:sp>
      <p:sp>
        <p:nvSpPr>
          <p:cNvPr id="37" name="Text Box 30"/>
          <p:cNvSpPr txBox="true">
            <a:spLocks noChangeArrowheads="true"/>
          </p:cNvSpPr>
          <p:nvPr/>
        </p:nvSpPr>
        <p:spPr bwMode="auto">
          <a:xfrm>
            <a:off x="4148891" y="301559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r>
              <a:rPr lang="en-US" altLang="en-US" dirty="0"/>
              <a:t>…</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Zone vs Domain</a:t>
            </a:r>
            <a:endParaRPr lang="en-IN" sz="2400" b="1" dirty="0">
              <a:solidFill>
                <a:schemeClr val="accent2">
                  <a:lumMod val="75000"/>
                </a:schemeClr>
              </a:solidFill>
            </a:endParaRPr>
          </a:p>
        </p:txBody>
      </p:sp>
      <p:sp>
        <p:nvSpPr>
          <p:cNvPr id="8" name="Shape 74"/>
          <p:cNvSpPr txBox="true"/>
          <p:nvPr/>
        </p:nvSpPr>
        <p:spPr>
          <a:xfrm>
            <a:off x="111819" y="3976099"/>
            <a:ext cx="8521700" cy="2659832"/>
          </a:xfrm>
          <a:prstGeom prst="rect">
            <a:avLst/>
          </a:prstGeom>
        </p:spPr>
        <p:txBody>
          <a:bodyPr vert="horz" wrap="square" lIns="91425" tIns="91425" rIns="91425" bIns="91425" rtlCol="0" anchor="t" anchorCtr="false">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60375" indent="-215900" algn="just">
              <a:buClr>
                <a:schemeClr val="accent2">
                  <a:lumMod val="75000"/>
                </a:schemeClr>
              </a:buClr>
              <a:buFont typeface="Wingdings" panose="05000000000000000000" pitchFamily="2" charset="2"/>
              <a:buChar char="§"/>
            </a:pPr>
            <a:r>
              <a:rPr lang="en-GB" sz="2400" dirty="0">
                <a:ea typeface="MS PGothic" panose="020B0600070205080204" pitchFamily="34" charset="-128"/>
              </a:rPr>
              <a:t>The tree structure depicts subdomains within example.com domain.</a:t>
            </a:r>
            <a:endParaRPr lang="en-GB" sz="2400" dirty="0">
              <a:ea typeface="MS PGothic" panose="020B0600070205080204" pitchFamily="34" charset="-128"/>
            </a:endParaRPr>
          </a:p>
          <a:p>
            <a:pPr marL="460375" indent="-215900" algn="just">
              <a:buClr>
                <a:schemeClr val="accent2">
                  <a:lumMod val="75000"/>
                </a:schemeClr>
              </a:buClr>
              <a:buFont typeface="Wingdings" panose="05000000000000000000" pitchFamily="2" charset="2"/>
              <a:buChar char="§"/>
            </a:pPr>
            <a:r>
              <a:rPr lang="en-GB" sz="2400" dirty="0">
                <a:ea typeface="MS PGothic" panose="020B0600070205080204" pitchFamily="34" charset="-128"/>
              </a:rPr>
              <a:t>Multiple DNS </a:t>
            </a:r>
            <a:r>
              <a:rPr lang="en-GB" sz="2400" dirty="0" smtClean="0">
                <a:ea typeface="MS PGothic" panose="020B0600070205080204" pitchFamily="34" charset="-128"/>
              </a:rPr>
              <a:t>zones, </a:t>
            </a:r>
            <a:r>
              <a:rPr lang="en-GB" sz="2400" dirty="0">
                <a:ea typeface="MS PGothic" panose="020B0600070205080204" pitchFamily="34" charset="-128"/>
              </a:rPr>
              <a:t>one for each country. The zone keeps records of who the authority is for each of its subdomains.</a:t>
            </a:r>
            <a:endParaRPr lang="en-GB" sz="2400" dirty="0">
              <a:ea typeface="MS PGothic" panose="020B0600070205080204" pitchFamily="34" charset="-128"/>
            </a:endParaRPr>
          </a:p>
          <a:p>
            <a:pPr marL="460375" indent="-215900" algn="just">
              <a:buClr>
                <a:schemeClr val="accent2">
                  <a:lumMod val="75000"/>
                </a:schemeClr>
              </a:buClr>
              <a:buFont typeface="Wingdings" panose="05000000000000000000" pitchFamily="2" charset="2"/>
              <a:buChar char="§"/>
            </a:pPr>
            <a:r>
              <a:rPr lang="en-GB" sz="2400" dirty="0">
                <a:ea typeface="MS PGothic" panose="020B0600070205080204" pitchFamily="34" charset="-128"/>
              </a:rPr>
              <a:t>The zone for example.com contains only the DNS records for the hostnames that do not belong to any subdomain like mail.example.com</a:t>
            </a:r>
            <a:endParaRPr lang="en-GB" sz="2400" dirty="0">
              <a:ea typeface="MS PGothic" panose="020B0600070205080204" pitchFamily="34" charset="-128"/>
            </a:endParaRPr>
          </a:p>
        </p:txBody>
      </p:sp>
      <p:pic>
        <p:nvPicPr>
          <p:cNvPr id="9" name="Shape 75"/>
          <p:cNvPicPr preferRelativeResize="false"/>
          <p:nvPr/>
        </p:nvPicPr>
        <p:blipFill>
          <a:blip r:embed="rId2" cstate="print"/>
          <a:stretch>
            <a:fillRect/>
          </a:stretch>
        </p:blipFill>
        <p:spPr>
          <a:xfrm>
            <a:off x="156182" y="1464008"/>
            <a:ext cx="5254120" cy="2176671"/>
          </a:xfrm>
          <a:prstGeom prst="rect">
            <a:avLst/>
          </a:prstGeom>
          <a:noFill/>
          <a:ln>
            <a:noFill/>
          </a:ln>
        </p:spPr>
      </p:pic>
      <p:sp>
        <p:nvSpPr>
          <p:cNvPr id="11" name="Shape 76"/>
          <p:cNvSpPr txBox="true"/>
          <p:nvPr/>
        </p:nvSpPr>
        <p:spPr>
          <a:xfrm>
            <a:off x="5405399" y="1442570"/>
            <a:ext cx="5156584" cy="2332595"/>
          </a:xfrm>
          <a:prstGeom prst="rect">
            <a:avLst/>
          </a:prstGeom>
          <a:noFill/>
          <a:ln>
            <a:noFill/>
          </a:ln>
        </p:spPr>
        <p:txBody>
          <a:bodyPr wrap="square" lIns="91425" tIns="91425" rIns="91425" bIns="91425" anchor="t" anchorCtr="false">
            <a:noAutofit/>
          </a:bodyPr>
          <a:lstStyle/>
          <a:p>
            <a:pPr marL="460375" indent="-215900" algn="just">
              <a:lnSpc>
                <a:spcPct val="90000"/>
              </a:lnSpc>
              <a:spcBef>
                <a:spcPts val="1000"/>
              </a:spcBef>
              <a:buClr>
                <a:schemeClr val="accent2">
                  <a:lumMod val="75000"/>
                </a:schemeClr>
              </a:buClr>
              <a:buSzPts val="1800"/>
              <a:buFont typeface="Wingdings" panose="05000000000000000000" pitchFamily="2" charset="2"/>
              <a:buChar char="§"/>
            </a:pPr>
            <a:r>
              <a:rPr lang="en-GB" sz="2400" dirty="0">
                <a:ea typeface="MS PGothic" panose="020B0600070205080204" pitchFamily="34" charset="-128"/>
              </a:rPr>
              <a:t>DNS is organized according to zones.</a:t>
            </a:r>
            <a:endParaRPr lang="en-GB" sz="2400" dirty="0">
              <a:ea typeface="MS PGothic" panose="020B0600070205080204" pitchFamily="34" charset="-128"/>
            </a:endParaRPr>
          </a:p>
          <a:p>
            <a:pPr marL="460375" indent="-215900" algn="just">
              <a:lnSpc>
                <a:spcPct val="90000"/>
              </a:lnSpc>
              <a:spcBef>
                <a:spcPts val="1000"/>
              </a:spcBef>
              <a:buClr>
                <a:schemeClr val="accent2">
                  <a:lumMod val="75000"/>
                </a:schemeClr>
              </a:buClr>
              <a:buSzPts val="1800"/>
              <a:buFont typeface="Wingdings" panose="05000000000000000000" pitchFamily="2" charset="2"/>
              <a:buChar char="§"/>
            </a:pPr>
            <a:r>
              <a:rPr lang="en-GB" sz="2400" dirty="0">
                <a:ea typeface="MS PGothic" panose="020B0600070205080204" pitchFamily="34" charset="-128"/>
              </a:rPr>
              <a:t>A zone groups contiguous domains and subdomains on the domain tree.</a:t>
            </a:r>
            <a:endParaRPr lang="en-GB" sz="2400" dirty="0">
              <a:ea typeface="MS PGothic" panose="020B0600070205080204" pitchFamily="34" charset="-128"/>
            </a:endParaRPr>
          </a:p>
          <a:p>
            <a:pPr marL="460375" indent="-215900" algn="just">
              <a:lnSpc>
                <a:spcPct val="90000"/>
              </a:lnSpc>
              <a:spcBef>
                <a:spcPts val="1000"/>
              </a:spcBef>
              <a:buClr>
                <a:schemeClr val="accent2">
                  <a:lumMod val="75000"/>
                </a:schemeClr>
              </a:buClr>
              <a:buSzPts val="1800"/>
              <a:buFont typeface="Wingdings" panose="05000000000000000000" pitchFamily="2" charset="2"/>
              <a:buChar char="§"/>
            </a:pPr>
            <a:r>
              <a:rPr lang="en-GB" sz="2400" dirty="0">
                <a:ea typeface="MS PGothic" panose="020B0600070205080204" pitchFamily="34" charset="-128"/>
              </a:rPr>
              <a:t>Assign management authority to an entity.</a:t>
            </a:r>
            <a:endParaRPr lang="en-GB" sz="2400" dirty="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root name servers</a:t>
            </a:r>
            <a:endParaRPr lang="en-IN" sz="2400" b="1" dirty="0">
              <a:solidFill>
                <a:schemeClr val="accent2">
                  <a:lumMod val="75000"/>
                </a:schemeClr>
              </a:solidFill>
            </a:endParaRPr>
          </a:p>
        </p:txBody>
      </p:sp>
      <p:pic>
        <p:nvPicPr>
          <p:cNvPr id="8" name="Picture 7"/>
          <p:cNvPicPr>
            <a:picLocks noChangeAspect="true"/>
          </p:cNvPicPr>
          <p:nvPr/>
        </p:nvPicPr>
        <p:blipFill>
          <a:blip r:embed="rId2" cstate="print"/>
          <a:stretch>
            <a:fillRect/>
          </a:stretch>
        </p:blipFill>
        <p:spPr>
          <a:xfrm>
            <a:off x="4764712" y="2643993"/>
            <a:ext cx="6261100" cy="3200400"/>
          </a:xfrm>
          <a:prstGeom prst="rect">
            <a:avLst/>
          </a:prstGeom>
        </p:spPr>
      </p:pic>
      <p:sp>
        <p:nvSpPr>
          <p:cNvPr id="9" name="Rectangle 3"/>
          <p:cNvSpPr txBox="true">
            <a:spLocks noChangeArrowheads="true"/>
          </p:cNvSpPr>
          <p:nvPr/>
        </p:nvSpPr>
        <p:spPr>
          <a:xfrm>
            <a:off x="95129" y="1432390"/>
            <a:ext cx="4503376" cy="46026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403225" indent="-288925" algn="just">
              <a:buClr>
                <a:schemeClr val="accent2">
                  <a:lumMod val="75000"/>
                </a:schemeClr>
              </a:buClr>
            </a:pPr>
            <a:r>
              <a:rPr lang="en-US" altLang="en-US" sz="2400" dirty="0">
                <a:ea typeface="MS PGothic" panose="020B0600070205080204" pitchFamily="34" charset="-128"/>
              </a:rPr>
              <a:t>official, </a:t>
            </a:r>
            <a:r>
              <a:rPr lang="en-US" altLang="en-US" sz="2400" dirty="0" smtClean="0">
                <a:ea typeface="MS PGothic" panose="020B0600070205080204" pitchFamily="34" charset="-128"/>
              </a:rPr>
              <a:t>contact–of–last–resort </a:t>
            </a:r>
            <a:r>
              <a:rPr lang="en-US" altLang="en-US" sz="2400" dirty="0">
                <a:ea typeface="MS PGothic" panose="020B0600070205080204" pitchFamily="34" charset="-128"/>
              </a:rPr>
              <a:t>by name servers that can not resolve name</a:t>
            </a:r>
            <a:endParaRPr lang="en-US" altLang="en-US" sz="2400" dirty="0">
              <a:ea typeface="MS PGothic" panose="020B0600070205080204" pitchFamily="34" charset="-128"/>
            </a:endParaRPr>
          </a:p>
          <a:p>
            <a:pPr marL="403225" indent="-288925" algn="just">
              <a:buClr>
                <a:schemeClr val="accent2">
                  <a:lumMod val="75000"/>
                </a:schemeClr>
              </a:buClr>
            </a:pPr>
            <a:r>
              <a:rPr lang="en-US" altLang="en-US" sz="2400" i="1" dirty="0">
                <a:solidFill>
                  <a:srgbClr val="C00000"/>
                </a:solidFill>
                <a:ea typeface="MS PGothic" panose="020B0600070205080204" pitchFamily="34" charset="-128"/>
              </a:rPr>
              <a:t>incredibly important </a:t>
            </a:r>
            <a:r>
              <a:rPr lang="en-US" altLang="en-US" sz="2400" dirty="0">
                <a:ea typeface="MS PGothic" panose="020B0600070205080204" pitchFamily="34" charset="-128"/>
              </a:rPr>
              <a:t>Internet function</a:t>
            </a:r>
            <a:endParaRPr lang="en-US" altLang="en-US" sz="2400" dirty="0">
              <a:ea typeface="MS PGothic" panose="020B0600070205080204" pitchFamily="34" charset="-128"/>
            </a:endParaRPr>
          </a:p>
          <a:p>
            <a:pPr marL="635000" lvl="1" indent="-317500" algn="just">
              <a:buClr>
                <a:schemeClr val="accent2">
                  <a:lumMod val="75000"/>
                </a:schemeClr>
              </a:buClr>
            </a:pPr>
            <a:r>
              <a:rPr lang="en-US" altLang="en-US" sz="2200" dirty="0">
                <a:ea typeface="MS PGothic" panose="020B0600070205080204" pitchFamily="34" charset="-128"/>
              </a:rPr>
              <a:t>Internet couldn’t function without it!</a:t>
            </a:r>
            <a:endParaRPr lang="en-US" altLang="en-US" sz="2200" dirty="0">
              <a:ea typeface="MS PGothic" panose="020B0600070205080204" pitchFamily="34" charset="-128"/>
            </a:endParaRPr>
          </a:p>
          <a:p>
            <a:pPr marL="635000" lvl="1" indent="-317500" algn="just">
              <a:buClr>
                <a:schemeClr val="accent2">
                  <a:lumMod val="75000"/>
                </a:schemeClr>
              </a:buClr>
            </a:pPr>
            <a:r>
              <a:rPr lang="en-US" altLang="en-US" sz="2200" dirty="0">
                <a:ea typeface="MS PGothic" panose="020B0600070205080204" pitchFamily="34" charset="-128"/>
              </a:rPr>
              <a:t>DNSSEC – provides security (authentication and message integrity)</a:t>
            </a:r>
            <a:endParaRPr lang="en-US" altLang="en-US" sz="2200" dirty="0">
              <a:ea typeface="MS PGothic" panose="020B0600070205080204" pitchFamily="34" charset="-128"/>
            </a:endParaRPr>
          </a:p>
          <a:p>
            <a:pPr marL="403225" indent="-288925" algn="just">
              <a:buClr>
                <a:schemeClr val="accent2">
                  <a:lumMod val="75000"/>
                </a:schemeClr>
              </a:buClr>
            </a:pPr>
            <a:r>
              <a:rPr lang="en-US" sz="2400" dirty="0"/>
              <a:t>ICANN </a:t>
            </a:r>
            <a:r>
              <a:rPr lang="en-US" sz="2200" dirty="0"/>
              <a:t>(Internet Corporation for Assigned Names and Numbers)</a:t>
            </a:r>
            <a:r>
              <a:rPr lang="en-US" sz="2000" dirty="0">
                <a:ea typeface="MS PGothic" panose="020B0600070205080204" pitchFamily="34" charset="-128"/>
              </a:rPr>
              <a:t> </a:t>
            </a:r>
            <a:r>
              <a:rPr lang="en-US" sz="2400" dirty="0">
                <a:ea typeface="MS PGothic" panose="020B0600070205080204" pitchFamily="34" charset="-128"/>
              </a:rPr>
              <a:t>manages root DNS domain</a:t>
            </a:r>
            <a:endParaRPr lang="en-US" sz="2400" dirty="0"/>
          </a:p>
        </p:txBody>
      </p:sp>
      <p:sp>
        <p:nvSpPr>
          <p:cNvPr id="11" name="Rectangle 20"/>
          <p:cNvSpPr>
            <a:spLocks noChangeArrowheads="true"/>
          </p:cNvSpPr>
          <p:nvPr/>
        </p:nvSpPr>
        <p:spPr bwMode="auto">
          <a:xfrm>
            <a:off x="4946902" y="1514060"/>
            <a:ext cx="5142916" cy="1198735"/>
          </a:xfrm>
          <a:prstGeom prst="rect">
            <a:avLst/>
          </a:prstGeom>
          <a:noFill/>
          <a:ln>
            <a:noFill/>
          </a:ln>
        </p:spPr>
        <p:txBody>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lnSpc>
                <a:spcPct val="90000"/>
              </a:lnSpc>
            </a:pPr>
            <a:r>
              <a:rPr lang="en-US" altLang="en-US" sz="2400" dirty="0">
                <a:solidFill>
                  <a:srgbClr val="0000A3"/>
                </a:solidFill>
                <a:latin typeface="+mn-lt"/>
              </a:rPr>
              <a:t>13 logical root name “</a:t>
            </a:r>
            <a:r>
              <a:rPr lang="en-US" altLang="ja-JP" sz="2400" dirty="0">
                <a:solidFill>
                  <a:srgbClr val="0000A3"/>
                </a:solidFill>
                <a:latin typeface="+mn-lt"/>
              </a:rPr>
              <a:t>servers” worldwide each “server” replicated many times (~200 servers in US)</a:t>
            </a:r>
            <a:endParaRPr lang="en-US" altLang="ja-JP" dirty="0">
              <a:solidFill>
                <a:srgbClr val="0000A3"/>
              </a:solidFill>
              <a:latin typeface="+mn-lt"/>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TLD: authoritative servers</a:t>
            </a:r>
            <a:endParaRPr lang="en-IN" sz="2400" b="1" dirty="0">
              <a:solidFill>
                <a:schemeClr val="accent2">
                  <a:lumMod val="75000"/>
                </a:schemeClr>
              </a:solidFill>
            </a:endParaRPr>
          </a:p>
        </p:txBody>
      </p:sp>
      <p:sp>
        <p:nvSpPr>
          <p:cNvPr id="8" name="Rectangle 3"/>
          <p:cNvSpPr txBox="true">
            <a:spLocks noChangeArrowheads="true"/>
          </p:cNvSpPr>
          <p:nvPr/>
        </p:nvSpPr>
        <p:spPr>
          <a:xfrm>
            <a:off x="255104" y="1557902"/>
            <a:ext cx="9137090" cy="395462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4605" indent="0" algn="just">
              <a:buFont typeface="Wingdings" panose="05000000000000000000" pitchFamily="2" charset="2"/>
              <a:buNone/>
            </a:pPr>
            <a:r>
              <a:rPr lang="en-US" altLang="en-US" dirty="0" smtClean="0">
                <a:solidFill>
                  <a:srgbClr val="C00000"/>
                </a:solidFill>
                <a:ea typeface="MS PGothic" panose="020B0600070205080204" pitchFamily="34" charset="-128"/>
              </a:rPr>
              <a:t>Top–Level </a:t>
            </a:r>
            <a:r>
              <a:rPr lang="en-US" altLang="en-US" dirty="0">
                <a:solidFill>
                  <a:srgbClr val="C00000"/>
                </a:solidFill>
                <a:ea typeface="MS PGothic" panose="020B0600070205080204" pitchFamily="34" charset="-128"/>
              </a:rPr>
              <a:t>Domain (TLD) servers:</a:t>
            </a:r>
            <a:endParaRPr lang="en-US" altLang="en-US" dirty="0">
              <a:solidFill>
                <a:srgbClr val="C00000"/>
              </a:solidFill>
              <a:ea typeface="MS PGothic" panose="020B0600070205080204" pitchFamily="34" charset="-128"/>
            </a:endParaRPr>
          </a:p>
          <a:p>
            <a:pPr marL="460375" lvl="1" indent="-287655" algn="just">
              <a:buClr>
                <a:schemeClr val="accent2">
                  <a:lumMod val="75000"/>
                </a:schemeClr>
              </a:buClr>
              <a:buFont typeface="Wingdings" panose="05000000000000000000" pitchFamily="2" charset="2"/>
              <a:buChar char="§"/>
            </a:pPr>
            <a:r>
              <a:rPr lang="en-US" altLang="en-US" dirty="0">
                <a:ea typeface="MS PGothic" panose="020B0600070205080204" pitchFamily="34" charset="-128"/>
              </a:rPr>
              <a:t>responsible for .com, .org, </a:t>
            </a:r>
            <a:r>
              <a:rPr lang="en-US" altLang="en-US" dirty="0" err="1">
                <a:ea typeface="MS PGothic" panose="020B0600070205080204" pitchFamily="34" charset="-128"/>
              </a:rPr>
              <a:t>.net</a:t>
            </a:r>
            <a:r>
              <a:rPr lang="en-US" altLang="en-US" dirty="0">
                <a:ea typeface="MS PGothic" panose="020B0600070205080204" pitchFamily="34" charset="-128"/>
              </a:rPr>
              <a:t>, .</a:t>
            </a:r>
            <a:r>
              <a:rPr lang="en-US" altLang="en-US" dirty="0" err="1">
                <a:ea typeface="MS PGothic" panose="020B0600070205080204" pitchFamily="34" charset="-128"/>
              </a:rPr>
              <a:t>edu</a:t>
            </a:r>
            <a:r>
              <a:rPr lang="en-US" altLang="en-US" dirty="0">
                <a:ea typeface="MS PGothic" panose="020B0600070205080204" pitchFamily="34" charset="-128"/>
              </a:rPr>
              <a:t>, .aero, .jobs, .museums, and all </a:t>
            </a:r>
            <a:r>
              <a:rPr lang="en-US" altLang="en-US" dirty="0" smtClean="0">
                <a:ea typeface="MS PGothic" panose="020B0600070205080204" pitchFamily="34" charset="-128"/>
              </a:rPr>
              <a:t>top–level </a:t>
            </a:r>
            <a:r>
              <a:rPr lang="en-US" altLang="en-US" dirty="0">
                <a:ea typeface="MS PGothic" panose="020B0600070205080204" pitchFamily="34" charset="-128"/>
              </a:rPr>
              <a:t>country domains, e.g.: .</a:t>
            </a:r>
            <a:r>
              <a:rPr lang="en-US" altLang="en-US" dirty="0" err="1">
                <a:ea typeface="MS PGothic" panose="020B0600070205080204" pitchFamily="34" charset="-128"/>
              </a:rPr>
              <a:t>cn</a:t>
            </a:r>
            <a:r>
              <a:rPr lang="en-US" altLang="en-US" dirty="0">
                <a:ea typeface="MS PGothic" panose="020B0600070205080204" pitchFamily="34" charset="-128"/>
              </a:rPr>
              <a:t>, .</a:t>
            </a:r>
            <a:r>
              <a:rPr lang="en-US" altLang="en-US" dirty="0" err="1">
                <a:ea typeface="MS PGothic" panose="020B0600070205080204" pitchFamily="34" charset="-128"/>
              </a:rPr>
              <a:t>uk</a:t>
            </a:r>
            <a:r>
              <a:rPr lang="en-US" altLang="en-US" dirty="0">
                <a:ea typeface="MS PGothic" panose="020B0600070205080204" pitchFamily="34" charset="-128"/>
              </a:rPr>
              <a:t>, .</a:t>
            </a:r>
            <a:r>
              <a:rPr lang="en-US" altLang="en-US" dirty="0" err="1">
                <a:ea typeface="MS PGothic" panose="020B0600070205080204" pitchFamily="34" charset="-128"/>
              </a:rPr>
              <a:t>fr</a:t>
            </a:r>
            <a:r>
              <a:rPr lang="en-US" altLang="en-US" dirty="0">
                <a:ea typeface="MS PGothic" panose="020B0600070205080204" pitchFamily="34" charset="-128"/>
              </a:rPr>
              <a:t>, .ca, .</a:t>
            </a:r>
            <a:r>
              <a:rPr lang="en-US" altLang="en-US" dirty="0" err="1">
                <a:ea typeface="MS PGothic" panose="020B0600070205080204" pitchFamily="34" charset="-128"/>
              </a:rPr>
              <a:t>jp</a:t>
            </a:r>
            <a:endParaRPr lang="en-US" altLang="en-US" dirty="0">
              <a:ea typeface="MS PGothic" panose="020B0600070205080204" pitchFamily="34" charset="-128"/>
            </a:endParaRPr>
          </a:p>
          <a:p>
            <a:pPr marL="460375" lvl="1" indent="-287655" algn="just">
              <a:buClr>
                <a:schemeClr val="accent2">
                  <a:lumMod val="75000"/>
                </a:schemeClr>
              </a:buClr>
              <a:buFont typeface="Wingdings" panose="05000000000000000000" pitchFamily="2" charset="2"/>
              <a:buChar char="§"/>
            </a:pPr>
            <a:r>
              <a:rPr lang="en-US" altLang="en-US" dirty="0">
                <a:ea typeface="MS PGothic" panose="020B0600070205080204" pitchFamily="34" charset="-128"/>
              </a:rPr>
              <a:t>Network Solutions: authoritative registry for .com, </a:t>
            </a:r>
            <a:r>
              <a:rPr lang="en-US" altLang="en-US" dirty="0" err="1">
                <a:ea typeface="MS PGothic" panose="020B0600070205080204" pitchFamily="34" charset="-128"/>
              </a:rPr>
              <a:t>.net</a:t>
            </a:r>
            <a:r>
              <a:rPr lang="en-US" altLang="en-US" dirty="0">
                <a:ea typeface="MS PGothic" panose="020B0600070205080204" pitchFamily="34" charset="-128"/>
              </a:rPr>
              <a:t> TLD</a:t>
            </a:r>
            <a:endParaRPr lang="en-US" altLang="en-US" dirty="0">
              <a:ea typeface="MS PGothic" panose="020B0600070205080204" pitchFamily="34" charset="-128"/>
            </a:endParaRPr>
          </a:p>
          <a:p>
            <a:pPr marL="460375" lvl="1" indent="-287655" algn="just">
              <a:buClr>
                <a:schemeClr val="accent2">
                  <a:lumMod val="75000"/>
                </a:schemeClr>
              </a:buClr>
              <a:buFont typeface="Wingdings" panose="05000000000000000000" pitchFamily="2" charset="2"/>
              <a:buChar char="§"/>
            </a:pPr>
            <a:r>
              <a:rPr lang="en-US" altLang="en-US" dirty="0">
                <a:ea typeface="MS PGothic" panose="020B0600070205080204" pitchFamily="34" charset="-128"/>
              </a:rPr>
              <a:t>Educause: .</a:t>
            </a:r>
            <a:r>
              <a:rPr lang="en-US" altLang="en-US" dirty="0" err="1">
                <a:ea typeface="MS PGothic" panose="020B0600070205080204" pitchFamily="34" charset="-128"/>
              </a:rPr>
              <a:t>edu</a:t>
            </a:r>
            <a:r>
              <a:rPr lang="en-US" altLang="en-US" dirty="0">
                <a:ea typeface="MS PGothic" panose="020B0600070205080204" pitchFamily="34" charset="-128"/>
              </a:rPr>
              <a:t> TLD</a:t>
            </a:r>
            <a:endParaRPr lang="en-US" altLang="en-US" dirty="0">
              <a:ea typeface="MS PGothic" panose="020B0600070205080204" pitchFamily="34" charset="-128"/>
            </a:endParaRPr>
          </a:p>
          <a:p>
            <a:pPr algn="just">
              <a:spcBef>
                <a:spcPts val="2200"/>
              </a:spcBef>
              <a:buFont typeface="Wingdings" panose="05000000000000000000" pitchFamily="2" charset="2"/>
              <a:buNone/>
            </a:pPr>
            <a:r>
              <a:rPr lang="en-US" altLang="en-US" dirty="0">
                <a:solidFill>
                  <a:srgbClr val="C00000"/>
                </a:solidFill>
                <a:ea typeface="MS PGothic" panose="020B0600070205080204" pitchFamily="34" charset="-128"/>
              </a:rPr>
              <a:t>Authoritative DNS servers: </a:t>
            </a:r>
            <a:endParaRPr lang="en-US" altLang="en-US" dirty="0">
              <a:solidFill>
                <a:srgbClr val="C00000"/>
              </a:solidFill>
              <a:ea typeface="MS PGothic" panose="020B0600070205080204" pitchFamily="34" charset="-128"/>
            </a:endParaRPr>
          </a:p>
          <a:p>
            <a:pPr marL="460375" lvl="1" indent="-287655" algn="just">
              <a:buClr>
                <a:schemeClr val="accent2">
                  <a:lumMod val="75000"/>
                </a:schemeClr>
              </a:buClr>
              <a:buFont typeface="Wingdings" panose="05000000000000000000" pitchFamily="2" charset="2"/>
              <a:buChar char="§"/>
            </a:pPr>
            <a:r>
              <a:rPr lang="en-US" altLang="en-US" dirty="0">
                <a:latin typeface="Calibri" panose="020F0502020204030204" pitchFamily="34" charset="0"/>
                <a:ea typeface="MS PGothic" panose="020B0600070205080204" pitchFamily="34" charset="-128"/>
                <a:cs typeface="Calibri" panose="020F0502020204030204" pitchFamily="34" charset="0"/>
              </a:rPr>
              <a:t>organization’</a:t>
            </a:r>
            <a:r>
              <a:rPr lang="en-US" altLang="ja-JP" dirty="0">
                <a:latin typeface="Calibri" panose="020F0502020204030204" pitchFamily="34" charset="0"/>
                <a:ea typeface="MS PGothic" panose="020B0600070205080204" pitchFamily="34" charset="-128"/>
                <a:cs typeface="Calibri" panose="020F0502020204030204" pitchFamily="34" charset="0"/>
              </a:rPr>
              <a:t>s own DNS server(s), providing authoritative hostname to IP mappings for organization’s named hosts </a:t>
            </a:r>
            <a:endParaRPr lang="en-US" altLang="ja-JP" dirty="0">
              <a:latin typeface="Calibri" panose="020F0502020204030204" pitchFamily="34" charset="0"/>
              <a:ea typeface="MS PGothic" panose="020B0600070205080204" pitchFamily="34" charset="-128"/>
              <a:cs typeface="Calibri" panose="020F0502020204030204" pitchFamily="34" charset="0"/>
            </a:endParaRPr>
          </a:p>
          <a:p>
            <a:pPr marL="460375" lvl="1" indent="-287655" algn="just">
              <a:buClr>
                <a:schemeClr val="accent2">
                  <a:lumMod val="75000"/>
                </a:schemeClr>
              </a:buClr>
              <a:buFont typeface="Wingdings" panose="05000000000000000000" pitchFamily="2" charset="2"/>
              <a:buChar char="§"/>
            </a:pPr>
            <a:r>
              <a:rPr lang="en-US" altLang="en-US" dirty="0">
                <a:latin typeface="Calibri" panose="020F0502020204030204" pitchFamily="34" charset="0"/>
                <a:ea typeface="MS PGothic" panose="020B0600070205080204" pitchFamily="34" charset="-128"/>
                <a:cs typeface="Calibri" panose="020F0502020204030204" pitchFamily="34" charset="0"/>
              </a:rPr>
              <a:t>can be maintained by organization or service provider</a:t>
            </a:r>
            <a:endParaRPr lang="en-US" altLang="en-US" dirty="0">
              <a:latin typeface="Calibri" panose="020F0502020204030204" pitchFamily="34" charset="0"/>
              <a:ea typeface="MS PGothic" panose="020B0600070205080204" pitchFamily="34" charset="-128"/>
              <a:cs typeface="Calibri" panose="020F0502020204030204" pitchFamily="34" charset="0"/>
            </a:endParaRPr>
          </a:p>
          <a:p>
            <a:pPr lvl="1" algn="just"/>
            <a:endParaRPr lang="en-US" altLang="en-US" sz="2000" dirty="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Local DNS Name Servers</a:t>
            </a:r>
            <a:endParaRPr lang="en-IN" sz="2400" b="1" dirty="0">
              <a:solidFill>
                <a:schemeClr val="accent2">
                  <a:lumMod val="75000"/>
                </a:schemeClr>
              </a:solidFill>
            </a:endParaRPr>
          </a:p>
        </p:txBody>
      </p:sp>
      <p:sp>
        <p:nvSpPr>
          <p:cNvPr id="8" name="Rectangle 3"/>
          <p:cNvSpPr txBox="true">
            <a:spLocks noChangeArrowheads="true"/>
          </p:cNvSpPr>
          <p:nvPr/>
        </p:nvSpPr>
        <p:spPr>
          <a:xfrm>
            <a:off x="142740" y="1557902"/>
            <a:ext cx="9824220" cy="341904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indent="-294005" algn="just">
              <a:buClr>
                <a:schemeClr val="accent2">
                  <a:lumMod val="75000"/>
                </a:schemeClr>
              </a:buClr>
            </a:pPr>
            <a:r>
              <a:rPr lang="en-US" altLang="en-US" dirty="0">
                <a:ea typeface="MS PGothic" panose="020B0600070205080204" pitchFamily="34" charset="-128"/>
              </a:rPr>
              <a:t>does not strictly belong to hierarchy</a:t>
            </a:r>
            <a:endParaRPr lang="en-US" altLang="en-US" dirty="0">
              <a:ea typeface="MS PGothic" panose="020B0600070205080204" pitchFamily="34" charset="-128"/>
            </a:endParaRPr>
          </a:p>
          <a:p>
            <a:pPr indent="-294005" algn="just">
              <a:buClr>
                <a:schemeClr val="accent2">
                  <a:lumMod val="75000"/>
                </a:schemeClr>
              </a:buClr>
            </a:pPr>
            <a:r>
              <a:rPr lang="en-US" altLang="en-US" dirty="0">
                <a:ea typeface="MS PGothic" panose="020B0600070205080204" pitchFamily="34" charset="-128"/>
              </a:rPr>
              <a:t>each ISP (residential ISP, company, university) has one</a:t>
            </a:r>
            <a:endParaRPr lang="en-US" altLang="en-US" dirty="0">
              <a:ea typeface="MS PGothic" panose="020B0600070205080204" pitchFamily="34" charset="-128"/>
            </a:endParaRPr>
          </a:p>
          <a:p>
            <a:pPr lvl="1" algn="just">
              <a:buClr>
                <a:schemeClr val="accent2">
                  <a:lumMod val="75000"/>
                </a:schemeClr>
              </a:buClr>
            </a:pPr>
            <a:r>
              <a:rPr lang="en-US" altLang="en-US" dirty="0">
                <a:ea typeface="MS PGothic" panose="020B0600070205080204" pitchFamily="34" charset="-128"/>
              </a:rPr>
              <a:t>also called “</a:t>
            </a:r>
            <a:r>
              <a:rPr lang="en-US" altLang="ja-JP" dirty="0">
                <a:ea typeface="MS PGothic" panose="020B0600070205080204" pitchFamily="34" charset="-128"/>
              </a:rPr>
              <a:t>default name server”</a:t>
            </a:r>
            <a:endParaRPr lang="en-US" altLang="ja-JP" dirty="0">
              <a:ea typeface="MS PGothic" panose="020B0600070205080204" pitchFamily="34" charset="-128"/>
            </a:endParaRPr>
          </a:p>
          <a:p>
            <a:pPr indent="-294005" algn="just">
              <a:buClr>
                <a:schemeClr val="accent2">
                  <a:lumMod val="75000"/>
                </a:schemeClr>
              </a:buClr>
            </a:pPr>
            <a:r>
              <a:rPr lang="en-US" altLang="en-US" dirty="0">
                <a:ea typeface="MS PGothic" panose="020B0600070205080204" pitchFamily="34" charset="-128"/>
              </a:rPr>
              <a:t>when host makes DNS query, query is sent to its local DNS server</a:t>
            </a:r>
            <a:endParaRPr lang="en-US" altLang="en-US" dirty="0">
              <a:ea typeface="MS PGothic" panose="020B0600070205080204" pitchFamily="34" charset="-128"/>
            </a:endParaRPr>
          </a:p>
          <a:p>
            <a:pPr lvl="1" algn="just">
              <a:buClr>
                <a:schemeClr val="accent2">
                  <a:lumMod val="75000"/>
                </a:schemeClr>
              </a:buClr>
            </a:pPr>
            <a:r>
              <a:rPr lang="en-US" altLang="en-US" dirty="0">
                <a:ea typeface="MS PGothic" panose="020B0600070205080204" pitchFamily="34" charset="-128"/>
              </a:rPr>
              <a:t>has local cache of recent </a:t>
            </a:r>
            <a:r>
              <a:rPr lang="en-US" altLang="en-US" dirty="0" smtClean="0">
                <a:ea typeface="MS PGothic" panose="020B0600070205080204" pitchFamily="34" charset="-128"/>
              </a:rPr>
              <a:t>name–to–address </a:t>
            </a:r>
            <a:r>
              <a:rPr lang="en-US" altLang="en-US" dirty="0">
                <a:ea typeface="MS PGothic" panose="020B0600070205080204" pitchFamily="34" charset="-128"/>
              </a:rPr>
              <a:t>translation pairs (but may be out of date!)</a:t>
            </a:r>
            <a:endParaRPr lang="en-US" altLang="en-US" dirty="0">
              <a:ea typeface="MS PGothic" panose="020B0600070205080204" pitchFamily="34" charset="-128"/>
            </a:endParaRPr>
          </a:p>
          <a:p>
            <a:pPr lvl="1" algn="just">
              <a:buClr>
                <a:schemeClr val="accent2">
                  <a:lumMod val="75000"/>
                </a:schemeClr>
              </a:buClr>
            </a:pPr>
            <a:r>
              <a:rPr lang="en-US" altLang="en-US" dirty="0">
                <a:ea typeface="MS PGothic" panose="020B0600070205080204" pitchFamily="34" charset="-128"/>
              </a:rPr>
              <a:t>acts as proxy, forwards query into </a:t>
            </a:r>
            <a:r>
              <a:rPr lang="en-US" altLang="en-US" dirty="0" smtClean="0">
                <a:ea typeface="MS PGothic" panose="020B0600070205080204" pitchFamily="34" charset="-128"/>
              </a:rPr>
              <a:t>hierarchy</a:t>
            </a:r>
            <a:endParaRPr lang="en-US" altLang="en-US" dirty="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41496" y="469890"/>
            <a:ext cx="969644"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71880" y="651898"/>
            <a:ext cx="7999758" cy="461665"/>
          </a:xfrm>
          <a:prstGeom prst="rect">
            <a:avLst/>
          </a:prstGeom>
        </p:spPr>
        <p:txBody>
          <a:bodyPr wrap="square">
            <a:spAutoFit/>
          </a:bodyPr>
          <a:lstStyle/>
          <a:p>
            <a:r>
              <a:rPr lang="en-IN" sz="2400" b="1" dirty="0" smtClean="0">
                <a:solidFill>
                  <a:schemeClr val="accent2">
                    <a:lumMod val="75000"/>
                  </a:schemeClr>
                </a:solidFill>
              </a:rPr>
              <a:t>Peer–to–Peer </a:t>
            </a:r>
            <a:r>
              <a:rPr lang="en-IN" sz="2400" b="1" dirty="0">
                <a:solidFill>
                  <a:schemeClr val="accent2">
                    <a:lumMod val="75000"/>
                  </a:schemeClr>
                </a:solidFill>
              </a:rPr>
              <a:t>Architecture</a:t>
            </a:r>
            <a:endParaRPr lang="en-IN" sz="2400" b="1" dirty="0">
              <a:solidFill>
                <a:schemeClr val="accent2">
                  <a:lumMod val="75000"/>
                </a:schemeClr>
              </a:solidFill>
            </a:endParaRPr>
          </a:p>
        </p:txBody>
      </p: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15" name="Freeform 370"/>
          <p:cNvSpPr/>
          <p:nvPr/>
        </p:nvSpPr>
        <p:spPr>
          <a:xfrm>
            <a:off x="6785332"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16" name="Freeform 417"/>
          <p:cNvSpPr/>
          <p:nvPr/>
        </p:nvSpPr>
        <p:spPr bwMode="auto">
          <a:xfrm>
            <a:off x="5074220"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dirty="0"/>
          </a:p>
        </p:txBody>
      </p:sp>
      <p:sp>
        <p:nvSpPr>
          <p:cNvPr id="17" name="Rectangle 419"/>
          <p:cNvSpPr>
            <a:spLocks noChangeArrowheads="true"/>
          </p:cNvSpPr>
          <p:nvPr/>
        </p:nvSpPr>
        <p:spPr bwMode="auto">
          <a:xfrm>
            <a:off x="5239218"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18" name="AutoShape 420"/>
          <p:cNvSpPr>
            <a:spLocks noChangeArrowheads="true"/>
          </p:cNvSpPr>
          <p:nvPr/>
        </p:nvSpPr>
        <p:spPr bwMode="auto">
          <a:xfrm>
            <a:off x="5005494"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80604020202020204" pitchFamily="34" charset="0"/>
            </a:endParaRPr>
          </a:p>
        </p:txBody>
      </p:sp>
      <p:sp>
        <p:nvSpPr>
          <p:cNvPr id="19" name="Freeform 427"/>
          <p:cNvSpPr/>
          <p:nvPr/>
        </p:nvSpPr>
        <p:spPr bwMode="auto">
          <a:xfrm>
            <a:off x="5512545"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dirty="0"/>
          </a:p>
        </p:txBody>
      </p:sp>
      <p:sp>
        <p:nvSpPr>
          <p:cNvPr id="20" name="Text Box 580"/>
          <p:cNvSpPr txBox="true">
            <a:spLocks noChangeArrowheads="true"/>
          </p:cNvSpPr>
          <p:nvPr/>
        </p:nvSpPr>
        <p:spPr bwMode="auto">
          <a:xfrm>
            <a:off x="5479418"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r>
              <a:rPr lang="en-US" altLang="en-US" sz="1400" dirty="0">
                <a:latin typeface="+mn-lt"/>
              </a:rPr>
              <a:t>mobile network</a:t>
            </a:r>
            <a:endParaRPr lang="en-US" altLang="en-US" sz="1400" dirty="0">
              <a:latin typeface="+mn-lt"/>
            </a:endParaRPr>
          </a:p>
        </p:txBody>
      </p:sp>
      <p:sp>
        <p:nvSpPr>
          <p:cNvPr id="21" name="Text Box 580"/>
          <p:cNvSpPr txBox="true">
            <a:spLocks noChangeArrowheads="true"/>
          </p:cNvSpPr>
          <p:nvPr/>
        </p:nvSpPr>
        <p:spPr bwMode="auto">
          <a:xfrm>
            <a:off x="5130979"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home network</a:t>
            </a:r>
            <a:endParaRPr lang="en-US" altLang="en-US" sz="1400" dirty="0">
              <a:latin typeface="+mn-lt"/>
            </a:endParaRPr>
          </a:p>
        </p:txBody>
      </p:sp>
      <p:sp>
        <p:nvSpPr>
          <p:cNvPr id="22" name="Text Box 580"/>
          <p:cNvSpPr txBox="true">
            <a:spLocks noChangeArrowheads="true"/>
          </p:cNvSpPr>
          <p:nvPr/>
        </p:nvSpPr>
        <p:spPr bwMode="auto">
          <a:xfrm>
            <a:off x="5107052"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80000"/>
              </a:lnSpc>
              <a:spcBef>
                <a:spcPct val="0"/>
              </a:spcBef>
              <a:buClrTx/>
              <a:buSzTx/>
              <a:buFontTx/>
              <a:buNone/>
            </a:pPr>
            <a:r>
              <a:rPr lang="en-US" altLang="en-US" sz="1400" dirty="0">
                <a:latin typeface="+mn-lt"/>
              </a:rPr>
              <a:t>enterprise</a:t>
            </a:r>
            <a:endParaRPr lang="en-US" altLang="en-US" sz="1400" dirty="0">
              <a:latin typeface="+mn-lt"/>
            </a:endParaRPr>
          </a:p>
          <a:p>
            <a:pPr>
              <a:lnSpc>
                <a:spcPct val="80000"/>
              </a:lnSpc>
              <a:spcBef>
                <a:spcPct val="0"/>
              </a:spcBef>
              <a:buClrTx/>
              <a:buSzTx/>
              <a:buFontTx/>
              <a:buNone/>
            </a:pPr>
            <a:r>
              <a:rPr lang="en-US" altLang="en-US" sz="1400" dirty="0">
                <a:latin typeface="+mn-lt"/>
              </a:rPr>
              <a:t>          network</a:t>
            </a:r>
            <a:endParaRPr lang="en-US" altLang="en-US" sz="1400" dirty="0">
              <a:latin typeface="+mn-lt"/>
            </a:endParaRPr>
          </a:p>
        </p:txBody>
      </p:sp>
      <p:sp>
        <p:nvSpPr>
          <p:cNvPr id="23" name="Freeform 371"/>
          <p:cNvSpPr/>
          <p:nvPr/>
        </p:nvSpPr>
        <p:spPr>
          <a:xfrm>
            <a:off x="8022290"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true">
            <a:gsLst>
              <a:gs pos="0">
                <a:srgbClr val="9CDFF9"/>
              </a:gs>
              <a:gs pos="100000">
                <a:schemeClr val="bg1"/>
              </a:gs>
              <a:gs pos="59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grpSp>
        <p:nvGrpSpPr>
          <p:cNvPr id="2" name="Group 23"/>
          <p:cNvGrpSpPr/>
          <p:nvPr/>
        </p:nvGrpSpPr>
        <p:grpSpPr>
          <a:xfrm>
            <a:off x="8637844" y="3928050"/>
            <a:ext cx="687393" cy="721548"/>
            <a:chOff x="5203089" y="1751190"/>
            <a:chExt cx="858331" cy="662414"/>
          </a:xfrm>
        </p:grpSpPr>
        <p:sp>
          <p:nvSpPr>
            <p:cNvPr id="25" name="Freeform 381"/>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26" name="Freeform 382"/>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cxnSp>
          <p:nvCxnSpPr>
            <p:cNvPr id="27" name="Straight Connector 26"/>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32"/>
          <p:cNvGrpSpPr/>
          <p:nvPr/>
        </p:nvGrpSpPr>
        <p:grpSpPr>
          <a:xfrm>
            <a:off x="8571315" y="3194171"/>
            <a:ext cx="594613" cy="648336"/>
            <a:chOff x="5203089" y="1751190"/>
            <a:chExt cx="858331" cy="662414"/>
          </a:xfrm>
        </p:grpSpPr>
        <p:sp>
          <p:nvSpPr>
            <p:cNvPr id="34" name="Freeform 398"/>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35" name="Freeform 399"/>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cxnSp>
          <p:nvCxnSpPr>
            <p:cNvPr id="36" name="Straight Connector 35"/>
            <p:cNvCxnSpPr/>
            <p:nvPr/>
          </p:nvCxnSpPr>
          <p:spPr>
            <a:xfrm flipV="true">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true">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true">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true">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42" name="Freeform 561"/>
          <p:cNvSpPr/>
          <p:nvPr/>
        </p:nvSpPr>
        <p:spPr>
          <a:xfrm>
            <a:off x="7340957"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true">
            <a:gsLst>
              <a:gs pos="0">
                <a:srgbClr val="9CDFF9"/>
              </a:gs>
              <a:gs pos="100000">
                <a:schemeClr val="bg1"/>
              </a:gs>
              <a:gs pos="57000">
                <a:schemeClr val="accent5">
                  <a:lumMod val="20000"/>
                  <a:lumOff val="80000"/>
                </a:schemeClr>
              </a:gs>
            </a:gsLst>
            <a:lin ang="0" scaled="true"/>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false" anchor="ctr" anchorCtr="false" forceAA="false" compatLnSpc="true">
            <a:noAutofit/>
          </a:bodyPr>
          <a:lstStyle/>
          <a:p>
            <a:pPr algn="ctr"/>
            <a:endParaRPr lang="en-US" dirty="0"/>
          </a:p>
        </p:txBody>
      </p:sp>
      <p:sp>
        <p:nvSpPr>
          <p:cNvPr id="43" name="TextBox 42"/>
          <p:cNvSpPr txBox="true"/>
          <p:nvPr/>
        </p:nvSpPr>
        <p:spPr>
          <a:xfrm>
            <a:off x="7227345" y="1851195"/>
            <a:ext cx="1725088" cy="286232"/>
          </a:xfrm>
          <a:prstGeom prst="rect">
            <a:avLst/>
          </a:prstGeom>
          <a:noFill/>
        </p:spPr>
        <p:txBody>
          <a:bodyPr wrap="none" rtlCol="0">
            <a:spAutoFit/>
          </a:bodyPr>
          <a:lstStyle/>
          <a:p>
            <a:pPr>
              <a:lnSpc>
                <a:spcPct val="90000"/>
              </a:lnSpc>
            </a:pPr>
            <a:r>
              <a:rPr lang="en-US" sz="1400" dirty="0"/>
              <a:t>national or global ISP</a:t>
            </a:r>
            <a:endParaRPr lang="en-US" sz="1400" dirty="0"/>
          </a:p>
        </p:txBody>
      </p:sp>
      <p:sp>
        <p:nvSpPr>
          <p:cNvPr id="44" name="Rectangle 43"/>
          <p:cNvSpPr/>
          <p:nvPr/>
        </p:nvSpPr>
        <p:spPr>
          <a:xfrm>
            <a:off x="7079212"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p:cNvSpPr txBox="true"/>
          <p:nvPr/>
        </p:nvSpPr>
        <p:spPr>
          <a:xfrm>
            <a:off x="6566306" y="3447919"/>
            <a:ext cx="1040639" cy="480131"/>
          </a:xfrm>
          <a:prstGeom prst="rect">
            <a:avLst/>
          </a:prstGeom>
          <a:noFill/>
        </p:spPr>
        <p:txBody>
          <a:bodyPr wrap="square" rtlCol="0">
            <a:spAutoFit/>
          </a:bodyPr>
          <a:lstStyle/>
          <a:p>
            <a:pPr>
              <a:lnSpc>
                <a:spcPct val="90000"/>
              </a:lnSpc>
            </a:pPr>
            <a:r>
              <a:rPr lang="en-US" sz="1400" dirty="0"/>
              <a:t>local or regional ISP</a:t>
            </a:r>
            <a:endParaRPr lang="en-US" sz="1400" dirty="0"/>
          </a:p>
        </p:txBody>
      </p:sp>
      <p:sp>
        <p:nvSpPr>
          <p:cNvPr id="46" name="TextBox 45"/>
          <p:cNvSpPr txBox="true"/>
          <p:nvPr/>
        </p:nvSpPr>
        <p:spPr>
          <a:xfrm>
            <a:off x="8717911" y="4677937"/>
            <a:ext cx="813043" cy="383182"/>
          </a:xfrm>
          <a:prstGeom prst="rect">
            <a:avLst/>
          </a:prstGeom>
          <a:noFill/>
        </p:spPr>
        <p:txBody>
          <a:bodyPr wrap="none" rtlCol="0">
            <a:spAutoFit/>
          </a:bodyPr>
          <a:lstStyle/>
          <a:p>
            <a:pPr>
              <a:lnSpc>
                <a:spcPct val="90000"/>
              </a:lnSpc>
            </a:pPr>
            <a:r>
              <a:rPr lang="en-US" sz="1050" dirty="0"/>
              <a:t>datacenter </a:t>
            </a:r>
            <a:endParaRPr lang="en-US" sz="1050" dirty="0"/>
          </a:p>
          <a:p>
            <a:pPr>
              <a:lnSpc>
                <a:spcPct val="90000"/>
              </a:lnSpc>
            </a:pPr>
            <a:r>
              <a:rPr lang="en-US" sz="1050" dirty="0"/>
              <a:t>network</a:t>
            </a:r>
            <a:endParaRPr lang="en-US" sz="1050" dirty="0"/>
          </a:p>
        </p:txBody>
      </p:sp>
      <p:sp>
        <p:nvSpPr>
          <p:cNvPr id="47" name="TextBox 46"/>
          <p:cNvSpPr txBox="true"/>
          <p:nvPr/>
        </p:nvSpPr>
        <p:spPr>
          <a:xfrm>
            <a:off x="7863162" y="4228248"/>
            <a:ext cx="843051" cy="674031"/>
          </a:xfrm>
          <a:prstGeom prst="rect">
            <a:avLst/>
          </a:prstGeom>
          <a:noFill/>
        </p:spPr>
        <p:txBody>
          <a:bodyPr wrap="none" rtlCol="0">
            <a:spAutoFit/>
          </a:bodyPr>
          <a:lstStyle/>
          <a:p>
            <a:pPr>
              <a:lnSpc>
                <a:spcPct val="90000"/>
              </a:lnSpc>
            </a:pPr>
            <a:r>
              <a:rPr lang="en-US" sz="1400" dirty="0"/>
              <a:t>content </a:t>
            </a:r>
            <a:endParaRPr lang="en-US" sz="1400" dirty="0"/>
          </a:p>
          <a:p>
            <a:pPr>
              <a:lnSpc>
                <a:spcPct val="90000"/>
              </a:lnSpc>
            </a:pPr>
            <a:r>
              <a:rPr lang="en-US" sz="1400" dirty="0"/>
              <a:t>provider </a:t>
            </a:r>
            <a:endParaRPr lang="en-US" sz="1400" dirty="0"/>
          </a:p>
          <a:p>
            <a:pPr>
              <a:lnSpc>
                <a:spcPct val="90000"/>
              </a:lnSpc>
            </a:pPr>
            <a:r>
              <a:rPr lang="en-US" sz="1400" dirty="0"/>
              <a:t>network</a:t>
            </a:r>
            <a:endParaRPr lang="en-US" sz="1000" dirty="0"/>
          </a:p>
        </p:txBody>
      </p:sp>
      <p:cxnSp>
        <p:nvCxnSpPr>
          <p:cNvPr id="48" name="Straight Connector 47"/>
          <p:cNvCxnSpPr/>
          <p:nvPr/>
        </p:nvCxnSpPr>
        <p:spPr>
          <a:xfrm flipH="true" flipV="true">
            <a:off x="8360064"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true" flipV="true">
            <a:off x="8460979"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true">
            <a:off x="8437041"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true" flipV="true">
            <a:off x="8370918"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true" flipV="true">
            <a:off x="8350764"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true">
            <a:off x="7695339"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true">
            <a:off x="7019760"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true">
            <a:off x="7077012"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533213"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937812"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true">
            <a:off x="7598863"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 name="Group 58"/>
          <p:cNvGrpSpPr/>
          <p:nvPr/>
        </p:nvGrpSpPr>
        <p:grpSpPr>
          <a:xfrm>
            <a:off x="5362382" y="2127325"/>
            <a:ext cx="3578867" cy="3640283"/>
            <a:chOff x="7562238" y="2127325"/>
            <a:chExt cx="3578867" cy="3640283"/>
          </a:xfrm>
        </p:grpSpPr>
        <p:grpSp>
          <p:nvGrpSpPr>
            <p:cNvPr id="5" name="Group 59"/>
            <p:cNvGrpSpPr/>
            <p:nvPr/>
          </p:nvGrpSpPr>
          <p:grpSpPr>
            <a:xfrm>
              <a:off x="7857253" y="2127325"/>
              <a:ext cx="3283852" cy="3640283"/>
              <a:chOff x="7881336" y="2104198"/>
              <a:chExt cx="3283852" cy="3640283"/>
            </a:xfrm>
          </p:grpSpPr>
          <p:sp>
            <p:nvSpPr>
              <p:cNvPr id="65" name="Line 428"/>
              <p:cNvSpPr>
                <a:spLocks noChangeShapeType="true"/>
              </p:cNvSpPr>
              <p:nvPr/>
            </p:nvSpPr>
            <p:spPr bwMode="auto">
              <a:xfrm rot="16200000" flipV="true">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6" name="Line 430"/>
              <p:cNvSpPr>
                <a:spLocks noChangeShapeType="true"/>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67" name="Line 431"/>
              <p:cNvSpPr>
                <a:spLocks noChangeShapeType="true"/>
              </p:cNvSpPr>
              <p:nvPr/>
            </p:nvSpPr>
            <p:spPr bwMode="auto">
              <a:xfrm>
                <a:off x="9457042" y="4815390"/>
                <a:ext cx="524483" cy="261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8" name="Line 432"/>
              <p:cNvSpPr>
                <a:spLocks noChangeShapeType="true"/>
              </p:cNvSpPr>
              <p:nvPr/>
            </p:nvSpPr>
            <p:spPr bwMode="auto">
              <a:xfrm flipV="true">
                <a:off x="8874149" y="4815390"/>
                <a:ext cx="569255" cy="2462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69" name="Line 433"/>
              <p:cNvSpPr>
                <a:spLocks noChangeShapeType="true"/>
              </p:cNvSpPr>
              <p:nvPr/>
            </p:nvSpPr>
            <p:spPr bwMode="auto">
              <a:xfrm flipV="true">
                <a:off x="8845827" y="5085749"/>
                <a:ext cx="103050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0" name="Line 435"/>
              <p:cNvSpPr>
                <a:spLocks noChangeShapeType="true"/>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1" name="Line 436"/>
              <p:cNvSpPr>
                <a:spLocks noChangeShapeType="true"/>
              </p:cNvSpPr>
              <p:nvPr/>
            </p:nvSpPr>
            <p:spPr bwMode="auto">
              <a:xfrm flipV="true">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2" name="Line 439"/>
              <p:cNvSpPr>
                <a:spLocks noChangeShapeType="true"/>
              </p:cNvSpPr>
              <p:nvPr/>
            </p:nvSpPr>
            <p:spPr bwMode="auto">
              <a:xfrm flipH="true">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3" name="Line 440"/>
              <p:cNvSpPr>
                <a:spLocks noChangeShapeType="true"/>
              </p:cNvSpPr>
              <p:nvPr/>
            </p:nvSpPr>
            <p:spPr bwMode="auto">
              <a:xfrm flipH="true" flipV="true">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4" name="Line 441"/>
              <p:cNvSpPr>
                <a:spLocks noChangeShapeType="true"/>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5" name="Line 443"/>
              <p:cNvSpPr>
                <a:spLocks noChangeShapeType="true"/>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6" name="Line 449"/>
              <p:cNvSpPr>
                <a:spLocks noChangeShapeType="true"/>
              </p:cNvSpPr>
              <p:nvPr/>
            </p:nvSpPr>
            <p:spPr bwMode="auto">
              <a:xfrm flipV="true">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77" name="Line 428"/>
              <p:cNvSpPr>
                <a:spLocks noChangeShapeType="true"/>
              </p:cNvSpPr>
              <p:nvPr/>
            </p:nvSpPr>
            <p:spPr bwMode="auto">
              <a:xfrm rot="16200000" flipV="true">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78" name="Line 440"/>
              <p:cNvSpPr>
                <a:spLocks noChangeShapeType="true"/>
              </p:cNvSpPr>
              <p:nvPr/>
            </p:nvSpPr>
            <p:spPr bwMode="auto">
              <a:xfrm flipV="true">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cxnSp>
            <p:nvCxnSpPr>
              <p:cNvPr id="79" name="Straight Connector 78"/>
              <p:cNvCxnSpPr/>
              <p:nvPr/>
            </p:nvCxnSpPr>
            <p:spPr>
              <a:xfrm flipH="true">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true">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true">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true">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true">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true">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true" flipV="true">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true">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7" name="Line 541"/>
              <p:cNvSpPr>
                <a:spLocks noChangeShapeType="true"/>
              </p:cNvSpPr>
              <p:nvPr/>
            </p:nvSpPr>
            <p:spPr bwMode="auto">
              <a:xfrm flipV="true">
                <a:off x="9402788" y="4090252"/>
                <a:ext cx="429324" cy="7056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88" name="Line 424"/>
              <p:cNvSpPr>
                <a:spLocks noChangeShapeType="true"/>
              </p:cNvSpPr>
              <p:nvPr/>
            </p:nvSpPr>
            <p:spPr bwMode="auto">
              <a:xfrm flipV="true">
                <a:off x="8268637" y="4024329"/>
                <a:ext cx="969051"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pic>
          <p:nvPicPr>
            <p:cNvPr id="61" name="Picture 778" descr="antenna_radiation_stylized"/>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781" descr="antenna_radiation_stylized"/>
            <p:cNvPicPr>
              <a:picLocks noChangeAspect="true" noChangeArrowheads="true"/>
            </p:cNvPicPr>
            <p:nvPr/>
          </p:nvPicPr>
          <p:blipFill>
            <a:blip r:embed="rId3" cstate="print">
              <a:extLst>
                <a:ext uri="{28A0092B-C50C-407E-A947-70E740481C1C}">
                  <a14:useLocalDpi xmlns:a14="http://schemas.microsoft.com/office/drawing/2010/main" val="false"/>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799" descr="cell_tower_radiation copy"/>
            <p:cNvPicPr>
              <a:picLocks noChangeAspect="true" noChangeArrowheads="true"/>
            </p:cNvPicPr>
            <p:nvPr/>
          </p:nvPicPr>
          <p:blipFill>
            <a:blip r:embed="rId4" cstate="print">
              <a:extLst>
                <a:ext uri="{28A0092B-C50C-407E-A947-70E740481C1C}">
                  <a14:useLocalDpi xmlns:a14="http://schemas.microsoft.com/office/drawing/2010/main" val="false"/>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Oval 800"/>
            <p:cNvSpPr>
              <a:spLocks noChangeArrowheads="true"/>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89" name="Line 426"/>
          <p:cNvSpPr>
            <a:spLocks noChangeShapeType="true"/>
          </p:cNvSpPr>
          <p:nvPr/>
        </p:nvSpPr>
        <p:spPr bwMode="auto">
          <a:xfrm>
            <a:off x="6008004" y="2700359"/>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nvGrpSpPr>
          <p:cNvPr id="7" name="Group 783"/>
          <p:cNvGrpSpPr/>
          <p:nvPr/>
        </p:nvGrpSpPr>
        <p:grpSpPr bwMode="auto">
          <a:xfrm>
            <a:off x="5850842" y="2309376"/>
            <a:ext cx="298450" cy="464008"/>
            <a:chOff x="3130" y="3288"/>
            <a:chExt cx="410" cy="742"/>
          </a:xfrm>
        </p:grpSpPr>
        <p:sp>
          <p:nvSpPr>
            <p:cNvPr id="91" name="Line 270"/>
            <p:cNvSpPr>
              <a:spLocks noChangeShapeType="true"/>
            </p:cNvSpPr>
            <p:nvPr/>
          </p:nvSpPr>
          <p:spPr bwMode="auto">
            <a:xfrm flipH="true">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2" name="Line 271"/>
            <p:cNvSpPr>
              <a:spLocks noChangeShapeType="true"/>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3" name="Line 272"/>
            <p:cNvSpPr>
              <a:spLocks noChangeShapeType="true"/>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4" name="Line 273"/>
            <p:cNvSpPr>
              <a:spLocks noChangeShapeType="true"/>
            </p:cNvSpPr>
            <p:nvPr/>
          </p:nvSpPr>
          <p:spPr bwMode="auto">
            <a:xfrm flipH="true">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5" name="Line 274"/>
            <p:cNvSpPr>
              <a:spLocks noChangeShapeType="true"/>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6" name="Line 275"/>
            <p:cNvSpPr>
              <a:spLocks noChangeShapeType="true"/>
            </p:cNvSpPr>
            <p:nvPr/>
          </p:nvSpPr>
          <p:spPr bwMode="auto">
            <a:xfrm flipV="true">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7" name="Line 276"/>
            <p:cNvSpPr>
              <a:spLocks noChangeShapeType="true"/>
            </p:cNvSpPr>
            <p:nvPr/>
          </p:nvSpPr>
          <p:spPr bwMode="auto">
            <a:xfrm flipH="true" flipV="true">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8" name="Line 277"/>
            <p:cNvSpPr>
              <a:spLocks noChangeShapeType="true"/>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99" name="Line 278"/>
            <p:cNvSpPr>
              <a:spLocks noChangeShapeType="true"/>
            </p:cNvSpPr>
            <p:nvPr/>
          </p:nvSpPr>
          <p:spPr bwMode="auto">
            <a:xfrm flipV="true">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0" name="Line 279"/>
            <p:cNvSpPr>
              <a:spLocks noChangeShapeType="true"/>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1" name="Line 280"/>
            <p:cNvSpPr>
              <a:spLocks noChangeShapeType="true"/>
            </p:cNvSpPr>
            <p:nvPr/>
          </p:nvSpPr>
          <p:spPr bwMode="auto">
            <a:xfrm flipV="true">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2" name="Line 281"/>
            <p:cNvSpPr>
              <a:spLocks noChangeShapeType="true"/>
            </p:cNvSpPr>
            <p:nvPr/>
          </p:nvSpPr>
          <p:spPr bwMode="auto">
            <a:xfrm flipV="true">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3" name="Line 282"/>
            <p:cNvSpPr>
              <a:spLocks noChangeShapeType="true"/>
            </p:cNvSpPr>
            <p:nvPr/>
          </p:nvSpPr>
          <p:spPr bwMode="auto">
            <a:xfrm flipV="true">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4" name="Line 283"/>
            <p:cNvSpPr>
              <a:spLocks noChangeShapeType="true"/>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05" name="Line 284"/>
            <p:cNvSpPr>
              <a:spLocks noChangeShapeType="true"/>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grpSp>
      <p:pic>
        <p:nvPicPr>
          <p:cNvPr id="106" name="Picture 777"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5414026"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780" descr="access_point_stylized_small"/>
          <p:cNvPicPr>
            <a:picLocks noChangeAspect="true" noChangeArrowheads="true"/>
          </p:cNvPicPr>
          <p:nvPr/>
        </p:nvPicPr>
        <p:blipFill>
          <a:blip r:embed="rId5" cstate="print">
            <a:extLst>
              <a:ext uri="{28A0092B-C50C-407E-A947-70E740481C1C}">
                <a14:useLocalDpi xmlns:a14="http://schemas.microsoft.com/office/drawing/2010/main" val="false"/>
              </a:ext>
            </a:extLst>
          </a:blip>
          <a:srcRect/>
          <a:stretch>
            <a:fillRect/>
          </a:stretch>
        </p:blipFill>
        <p:spPr bwMode="auto">
          <a:xfrm>
            <a:off x="7090754"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07"/>
          <p:cNvGrpSpPr/>
          <p:nvPr/>
        </p:nvGrpSpPr>
        <p:grpSpPr>
          <a:xfrm>
            <a:off x="7583702" y="4989983"/>
            <a:ext cx="393760" cy="218578"/>
            <a:chOff x="7493876" y="2774731"/>
            <a:chExt cx="1481958" cy="894622"/>
          </a:xfrm>
        </p:grpSpPr>
        <p:sp>
          <p:nvSpPr>
            <p:cNvPr id="109" name="Freeform 47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10" name="Oval 10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9" name="Group 110"/>
            <p:cNvGrpSpPr/>
            <p:nvPr/>
          </p:nvGrpSpPr>
          <p:grpSpPr>
            <a:xfrm>
              <a:off x="7713663" y="2848339"/>
              <a:ext cx="1042107" cy="425543"/>
              <a:chOff x="7786941" y="2884917"/>
              <a:chExt cx="897649" cy="353919"/>
            </a:xfrm>
          </p:grpSpPr>
          <p:sp>
            <p:nvSpPr>
              <p:cNvPr id="112" name="Freeform 47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47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47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47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15"/>
          <p:cNvGrpSpPr/>
          <p:nvPr/>
        </p:nvGrpSpPr>
        <p:grpSpPr>
          <a:xfrm>
            <a:off x="7649509" y="5339037"/>
            <a:ext cx="309740" cy="190838"/>
            <a:chOff x="3668110" y="2448910"/>
            <a:chExt cx="3794234" cy="2165130"/>
          </a:xfrm>
        </p:grpSpPr>
        <p:sp>
          <p:nvSpPr>
            <p:cNvPr id="117" name="Rectangle 116"/>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521"/>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18"/>
            <p:cNvGrpSpPr/>
            <p:nvPr/>
          </p:nvGrpSpPr>
          <p:grpSpPr>
            <a:xfrm>
              <a:off x="3941378" y="2603243"/>
              <a:ext cx="3202061" cy="1066110"/>
              <a:chOff x="7939341" y="3037317"/>
              <a:chExt cx="897649" cy="353919"/>
            </a:xfrm>
          </p:grpSpPr>
          <p:sp>
            <p:nvSpPr>
              <p:cNvPr id="120" name="Freeform 523"/>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524"/>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525"/>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526"/>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4" name="Group 123"/>
          <p:cNvGrpSpPr/>
          <p:nvPr/>
        </p:nvGrpSpPr>
        <p:grpSpPr>
          <a:xfrm>
            <a:off x="6476763" y="4967420"/>
            <a:ext cx="393760" cy="218578"/>
            <a:chOff x="7493876" y="2774731"/>
            <a:chExt cx="1481958" cy="894622"/>
          </a:xfrm>
        </p:grpSpPr>
        <p:sp>
          <p:nvSpPr>
            <p:cNvPr id="125" name="Freeform 47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26" name="Oval 12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33" name="Group 126"/>
            <p:cNvGrpSpPr/>
            <p:nvPr/>
          </p:nvGrpSpPr>
          <p:grpSpPr>
            <a:xfrm>
              <a:off x="7713663" y="2848339"/>
              <a:ext cx="1042107" cy="425543"/>
              <a:chOff x="7786941" y="2884917"/>
              <a:chExt cx="897649" cy="353919"/>
            </a:xfrm>
          </p:grpSpPr>
          <p:sp>
            <p:nvSpPr>
              <p:cNvPr id="128" name="Freeform 48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48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48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48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9" name="Group 131"/>
          <p:cNvGrpSpPr/>
          <p:nvPr/>
        </p:nvGrpSpPr>
        <p:grpSpPr>
          <a:xfrm>
            <a:off x="6111664" y="5194433"/>
            <a:ext cx="309740" cy="190838"/>
            <a:chOff x="3668110" y="2448910"/>
            <a:chExt cx="3794234" cy="2165130"/>
          </a:xfrm>
        </p:grpSpPr>
        <p:sp>
          <p:nvSpPr>
            <p:cNvPr id="133" name="Rectangle 132"/>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false"/>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530"/>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134"/>
            <p:cNvGrpSpPr/>
            <p:nvPr/>
          </p:nvGrpSpPr>
          <p:grpSpPr>
            <a:xfrm>
              <a:off x="3941378" y="2603243"/>
              <a:ext cx="3202061" cy="1066110"/>
              <a:chOff x="7939341" y="3037317"/>
              <a:chExt cx="897649" cy="353919"/>
            </a:xfrm>
          </p:grpSpPr>
          <p:sp>
            <p:nvSpPr>
              <p:cNvPr id="136" name="Freeform 532"/>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533"/>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Freeform 534"/>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535"/>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0" name="Group 139"/>
          <p:cNvGrpSpPr/>
          <p:nvPr/>
        </p:nvGrpSpPr>
        <p:grpSpPr>
          <a:xfrm>
            <a:off x="6239971" y="2812309"/>
            <a:ext cx="353678" cy="168275"/>
            <a:chOff x="7493876" y="2774731"/>
            <a:chExt cx="1481958" cy="894622"/>
          </a:xfrm>
        </p:grpSpPr>
        <p:sp>
          <p:nvSpPr>
            <p:cNvPr id="141" name="Freeform 40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42" name="Oval 14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08" name="Group 142"/>
            <p:cNvGrpSpPr/>
            <p:nvPr/>
          </p:nvGrpSpPr>
          <p:grpSpPr>
            <a:xfrm>
              <a:off x="7713663" y="2848339"/>
              <a:ext cx="1042107" cy="425543"/>
              <a:chOff x="7786941" y="2884917"/>
              <a:chExt cx="897649" cy="353919"/>
            </a:xfrm>
          </p:grpSpPr>
          <p:sp>
            <p:nvSpPr>
              <p:cNvPr id="144" name="Freeform 41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reeform 41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41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41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47"/>
          <p:cNvGrpSpPr/>
          <p:nvPr/>
        </p:nvGrpSpPr>
        <p:grpSpPr>
          <a:xfrm>
            <a:off x="5850214" y="3965994"/>
            <a:ext cx="354986" cy="175668"/>
            <a:chOff x="7493876" y="2774731"/>
            <a:chExt cx="1481958" cy="894622"/>
          </a:xfrm>
        </p:grpSpPr>
        <p:sp>
          <p:nvSpPr>
            <p:cNvPr id="149" name="Freeform 4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50" name="Oval 14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16" name="Group 150"/>
            <p:cNvGrpSpPr/>
            <p:nvPr/>
          </p:nvGrpSpPr>
          <p:grpSpPr>
            <a:xfrm>
              <a:off x="7713663" y="2848339"/>
              <a:ext cx="1042107" cy="425543"/>
              <a:chOff x="7786941" y="2884917"/>
              <a:chExt cx="897649" cy="353919"/>
            </a:xfrm>
          </p:grpSpPr>
          <p:sp>
            <p:nvSpPr>
              <p:cNvPr id="152" name="Freeform 4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reeform 4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4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4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Group 155"/>
          <p:cNvGrpSpPr/>
          <p:nvPr/>
        </p:nvGrpSpPr>
        <p:grpSpPr>
          <a:xfrm>
            <a:off x="8684229" y="3601365"/>
            <a:ext cx="170989" cy="97052"/>
            <a:chOff x="7493876" y="2774731"/>
            <a:chExt cx="1481958" cy="894622"/>
          </a:xfrm>
        </p:grpSpPr>
        <p:sp>
          <p:nvSpPr>
            <p:cNvPr id="157" name="Freeform 45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58" name="Oval 157"/>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24" name="Group 158"/>
            <p:cNvGrpSpPr/>
            <p:nvPr/>
          </p:nvGrpSpPr>
          <p:grpSpPr>
            <a:xfrm>
              <a:off x="7713663" y="2848339"/>
              <a:ext cx="1042107" cy="425543"/>
              <a:chOff x="7786941" y="2884917"/>
              <a:chExt cx="897649" cy="353919"/>
            </a:xfrm>
          </p:grpSpPr>
          <p:sp>
            <p:nvSpPr>
              <p:cNvPr id="160" name="Freeform 45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45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46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Freeform 46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7" name="Group 163"/>
          <p:cNvGrpSpPr/>
          <p:nvPr/>
        </p:nvGrpSpPr>
        <p:grpSpPr>
          <a:xfrm>
            <a:off x="8210753" y="3496138"/>
            <a:ext cx="353678" cy="198344"/>
            <a:chOff x="7493876" y="2774731"/>
            <a:chExt cx="1481958" cy="894622"/>
          </a:xfrm>
        </p:grpSpPr>
        <p:sp>
          <p:nvSpPr>
            <p:cNvPr id="165" name="Freeform 6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66" name="Oval 16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32" name="Group 166"/>
            <p:cNvGrpSpPr/>
            <p:nvPr/>
          </p:nvGrpSpPr>
          <p:grpSpPr>
            <a:xfrm>
              <a:off x="7713663" y="2848339"/>
              <a:ext cx="1042107" cy="425543"/>
              <a:chOff x="7786941" y="2884917"/>
              <a:chExt cx="897649" cy="353919"/>
            </a:xfrm>
          </p:grpSpPr>
          <p:sp>
            <p:nvSpPr>
              <p:cNvPr id="168" name="Freeform 6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6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Freeform 6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Freeform 6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5" name="Group 171"/>
          <p:cNvGrpSpPr/>
          <p:nvPr/>
        </p:nvGrpSpPr>
        <p:grpSpPr>
          <a:xfrm>
            <a:off x="7748868" y="2202292"/>
            <a:ext cx="353678" cy="198344"/>
            <a:chOff x="7493876" y="2774731"/>
            <a:chExt cx="1481958" cy="894622"/>
          </a:xfrm>
        </p:grpSpPr>
        <p:sp>
          <p:nvSpPr>
            <p:cNvPr id="173" name="Freeform 5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4" name="Oval 17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40" name="Group 174"/>
            <p:cNvGrpSpPr/>
            <p:nvPr/>
          </p:nvGrpSpPr>
          <p:grpSpPr>
            <a:xfrm>
              <a:off x="7713663" y="2848339"/>
              <a:ext cx="1042107" cy="425543"/>
              <a:chOff x="7786941" y="2884917"/>
              <a:chExt cx="897649" cy="353919"/>
            </a:xfrm>
          </p:grpSpPr>
          <p:sp>
            <p:nvSpPr>
              <p:cNvPr id="176" name="Freeform 5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5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Freeform 5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5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43" name="Group 179"/>
          <p:cNvGrpSpPr/>
          <p:nvPr/>
        </p:nvGrpSpPr>
        <p:grpSpPr>
          <a:xfrm>
            <a:off x="8327358" y="2613367"/>
            <a:ext cx="353678" cy="198344"/>
            <a:chOff x="7493876" y="2774731"/>
            <a:chExt cx="1481958" cy="894622"/>
          </a:xfrm>
        </p:grpSpPr>
        <p:sp>
          <p:nvSpPr>
            <p:cNvPr id="181" name="Freeform 5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82" name="Oval 18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48" name="Group 182"/>
            <p:cNvGrpSpPr/>
            <p:nvPr/>
          </p:nvGrpSpPr>
          <p:grpSpPr>
            <a:xfrm>
              <a:off x="7713663" y="2848339"/>
              <a:ext cx="1042107" cy="425543"/>
              <a:chOff x="7786941" y="2884917"/>
              <a:chExt cx="897649" cy="353919"/>
            </a:xfrm>
          </p:grpSpPr>
          <p:sp>
            <p:nvSpPr>
              <p:cNvPr id="184" name="Freeform 5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Freeform 5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Freeform 5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5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1" name="Group 187"/>
          <p:cNvGrpSpPr/>
          <p:nvPr/>
        </p:nvGrpSpPr>
        <p:grpSpPr>
          <a:xfrm>
            <a:off x="8443969" y="2107963"/>
            <a:ext cx="353678" cy="198344"/>
            <a:chOff x="7493876" y="2774731"/>
            <a:chExt cx="1481958" cy="894622"/>
          </a:xfrm>
        </p:grpSpPr>
        <p:sp>
          <p:nvSpPr>
            <p:cNvPr id="189" name="Freeform 60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90" name="Oval 18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56" name="Group 190"/>
            <p:cNvGrpSpPr/>
            <p:nvPr/>
          </p:nvGrpSpPr>
          <p:grpSpPr>
            <a:xfrm>
              <a:off x="7713663" y="2848339"/>
              <a:ext cx="1042107" cy="425543"/>
              <a:chOff x="7786941" y="2884917"/>
              <a:chExt cx="897649" cy="353919"/>
            </a:xfrm>
          </p:grpSpPr>
          <p:sp>
            <p:nvSpPr>
              <p:cNvPr id="192" name="Freeform 60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Freeform 60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reeform 60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60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9" name="Group 195"/>
          <p:cNvGrpSpPr/>
          <p:nvPr/>
        </p:nvGrpSpPr>
        <p:grpSpPr>
          <a:xfrm>
            <a:off x="6898932" y="3956624"/>
            <a:ext cx="367224" cy="240304"/>
            <a:chOff x="7493876" y="2774731"/>
            <a:chExt cx="1481958" cy="894622"/>
          </a:xfrm>
        </p:grpSpPr>
        <p:sp>
          <p:nvSpPr>
            <p:cNvPr id="197" name="Freeform 55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98" name="Oval 19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64" name="Group 198"/>
            <p:cNvGrpSpPr/>
            <p:nvPr/>
          </p:nvGrpSpPr>
          <p:grpSpPr>
            <a:xfrm>
              <a:off x="7713663" y="2848339"/>
              <a:ext cx="1042107" cy="425543"/>
              <a:chOff x="7786941" y="2884917"/>
              <a:chExt cx="897649" cy="353919"/>
            </a:xfrm>
          </p:grpSpPr>
          <p:sp>
            <p:nvSpPr>
              <p:cNvPr id="200" name="Freeform 55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55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55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Freeform 56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7" name="Group 203"/>
          <p:cNvGrpSpPr/>
          <p:nvPr/>
        </p:nvGrpSpPr>
        <p:grpSpPr>
          <a:xfrm>
            <a:off x="7780270" y="2661565"/>
            <a:ext cx="353678" cy="198344"/>
            <a:chOff x="7493876" y="2774731"/>
            <a:chExt cx="1481958" cy="894622"/>
          </a:xfrm>
        </p:grpSpPr>
        <p:sp>
          <p:nvSpPr>
            <p:cNvPr id="205" name="Freeform 5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06" name="Oval 20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72" name="Group 206"/>
            <p:cNvGrpSpPr/>
            <p:nvPr/>
          </p:nvGrpSpPr>
          <p:grpSpPr>
            <a:xfrm>
              <a:off x="7713663" y="2848339"/>
              <a:ext cx="1042107" cy="425543"/>
              <a:chOff x="7786941" y="2884917"/>
              <a:chExt cx="897649" cy="353919"/>
            </a:xfrm>
          </p:grpSpPr>
          <p:sp>
            <p:nvSpPr>
              <p:cNvPr id="208" name="Freeform 5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Freeform 5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reeform 5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Freeform 5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5" name="Group 211"/>
          <p:cNvGrpSpPr/>
          <p:nvPr/>
        </p:nvGrpSpPr>
        <p:grpSpPr>
          <a:xfrm>
            <a:off x="7297282" y="3394032"/>
            <a:ext cx="367224" cy="240304"/>
            <a:chOff x="7493876" y="2774731"/>
            <a:chExt cx="1481958" cy="894622"/>
          </a:xfrm>
        </p:grpSpPr>
        <p:sp>
          <p:nvSpPr>
            <p:cNvPr id="213" name="Freeform 53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14" name="Oval 21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80" name="Group 214"/>
            <p:cNvGrpSpPr/>
            <p:nvPr/>
          </p:nvGrpSpPr>
          <p:grpSpPr>
            <a:xfrm>
              <a:off x="7713663" y="2848339"/>
              <a:ext cx="1042107" cy="425543"/>
              <a:chOff x="7786941" y="2884917"/>
              <a:chExt cx="897649" cy="353919"/>
            </a:xfrm>
          </p:grpSpPr>
          <p:sp>
            <p:nvSpPr>
              <p:cNvPr id="216" name="Freeform 54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54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reeform 54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reeform 54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3" name="Group 219"/>
          <p:cNvGrpSpPr/>
          <p:nvPr/>
        </p:nvGrpSpPr>
        <p:grpSpPr>
          <a:xfrm>
            <a:off x="7401698" y="3999763"/>
            <a:ext cx="367224" cy="240304"/>
            <a:chOff x="7493876" y="2774731"/>
            <a:chExt cx="1481958" cy="894622"/>
          </a:xfrm>
        </p:grpSpPr>
        <p:sp>
          <p:nvSpPr>
            <p:cNvPr id="221" name="Freeform 54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22" name="Oval 22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88" name="Group 222"/>
            <p:cNvGrpSpPr/>
            <p:nvPr/>
          </p:nvGrpSpPr>
          <p:grpSpPr>
            <a:xfrm>
              <a:off x="7713663" y="2848339"/>
              <a:ext cx="1042107" cy="425543"/>
              <a:chOff x="7786941" y="2884917"/>
              <a:chExt cx="897649" cy="353919"/>
            </a:xfrm>
          </p:grpSpPr>
          <p:sp>
            <p:nvSpPr>
              <p:cNvPr id="224" name="Freeform 54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Freeform 55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Freeform 55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55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1" name="Group 227"/>
          <p:cNvGrpSpPr/>
          <p:nvPr/>
        </p:nvGrpSpPr>
        <p:grpSpPr>
          <a:xfrm>
            <a:off x="8175403" y="3992325"/>
            <a:ext cx="353678" cy="198344"/>
            <a:chOff x="7493876" y="2774731"/>
            <a:chExt cx="1481958" cy="894622"/>
          </a:xfrm>
        </p:grpSpPr>
        <p:sp>
          <p:nvSpPr>
            <p:cNvPr id="229" name="Freeform 62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30" name="Oval 22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196" name="Group 230"/>
            <p:cNvGrpSpPr/>
            <p:nvPr/>
          </p:nvGrpSpPr>
          <p:grpSpPr>
            <a:xfrm>
              <a:off x="7713663" y="2848339"/>
              <a:ext cx="1042107" cy="425543"/>
              <a:chOff x="7786941" y="2884917"/>
              <a:chExt cx="897649" cy="353919"/>
            </a:xfrm>
          </p:grpSpPr>
          <p:sp>
            <p:nvSpPr>
              <p:cNvPr id="232" name="Freeform 62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Freeform 62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Freeform 62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Freeform 62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9" name="Group 235"/>
          <p:cNvGrpSpPr/>
          <p:nvPr/>
        </p:nvGrpSpPr>
        <p:grpSpPr>
          <a:xfrm>
            <a:off x="7048037" y="4775686"/>
            <a:ext cx="393760" cy="218578"/>
            <a:chOff x="7493876" y="2774731"/>
            <a:chExt cx="1481958" cy="894622"/>
          </a:xfrm>
        </p:grpSpPr>
        <p:sp>
          <p:nvSpPr>
            <p:cNvPr id="237" name="Freeform 46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38" name="Oval 23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04" name="Group 238"/>
            <p:cNvGrpSpPr/>
            <p:nvPr/>
          </p:nvGrpSpPr>
          <p:grpSpPr>
            <a:xfrm>
              <a:off x="7713663" y="2848339"/>
              <a:ext cx="1042107" cy="425543"/>
              <a:chOff x="7786941" y="2884917"/>
              <a:chExt cx="897649" cy="353919"/>
            </a:xfrm>
          </p:grpSpPr>
          <p:sp>
            <p:nvSpPr>
              <p:cNvPr id="240" name="Freeform 46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Freeform 46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2" name="Freeform 46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Freeform 46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7" name="Group 243"/>
          <p:cNvGrpSpPr/>
          <p:nvPr/>
        </p:nvGrpSpPr>
        <p:grpSpPr>
          <a:xfrm>
            <a:off x="8726126" y="4369125"/>
            <a:ext cx="228295" cy="120400"/>
            <a:chOff x="7493876" y="2774731"/>
            <a:chExt cx="1481958" cy="894622"/>
          </a:xfrm>
        </p:grpSpPr>
        <p:sp>
          <p:nvSpPr>
            <p:cNvPr id="245" name="Freeform 44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false"/>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46" name="Oval 245"/>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nvGrpSpPr>
            <p:cNvPr id="212" name="Group 246"/>
            <p:cNvGrpSpPr/>
            <p:nvPr/>
          </p:nvGrpSpPr>
          <p:grpSpPr>
            <a:xfrm>
              <a:off x="7713663" y="2848339"/>
              <a:ext cx="1042107" cy="425543"/>
              <a:chOff x="7786941" y="2884917"/>
              <a:chExt cx="897649" cy="353919"/>
            </a:xfrm>
          </p:grpSpPr>
          <p:sp>
            <p:nvSpPr>
              <p:cNvPr id="248" name="Freeform 45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Freeform 45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Freeform 45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Freeform 45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5" name="Group 251"/>
          <p:cNvGrpSpPr/>
          <p:nvPr/>
        </p:nvGrpSpPr>
        <p:grpSpPr>
          <a:xfrm>
            <a:off x="5239218" y="2356613"/>
            <a:ext cx="534987" cy="407988"/>
            <a:chOff x="7432700" y="2327293"/>
            <a:chExt cx="534987" cy="407988"/>
          </a:xfrm>
        </p:grpSpPr>
        <p:pic>
          <p:nvPicPr>
            <p:cNvPr id="253"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1018" descr="laptop_keyboard"/>
            <p:cNvPicPr>
              <a:picLocks noChangeAspect="true" noChangeArrowheads="true"/>
            </p:cNvPicPr>
            <p:nvPr/>
          </p:nvPicPr>
          <p:blipFill>
            <a:blip r:embed="rId7" cstate="print">
              <a:extLst>
                <a:ext uri="{28A0092B-C50C-407E-A947-70E740481C1C}">
                  <a14:useLocalDpi xmlns:a14="http://schemas.microsoft.com/office/drawing/2010/main" val="false"/>
                </a:ext>
              </a:extLst>
            </a:blip>
            <a:srcRect/>
            <a:stretch>
              <a:fillRect/>
            </a:stretch>
          </p:blipFill>
          <p:spPr bwMode="auto">
            <a:xfrm rot="109064" flipH="true">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56" name="Picture 1020" descr="screen"/>
            <p:cNvPicPr>
              <a:picLocks noChangeAspect="true" noChangeArrowheads="true"/>
            </p:cNvPicPr>
            <p:nvPr/>
          </p:nvPicPr>
          <p:blipFill>
            <a:blip r:embed="rId8" cstate="print">
              <a:extLst>
                <a:ext uri="{28A0092B-C50C-407E-A947-70E740481C1C}">
                  <a14:useLocalDpi xmlns:a14="http://schemas.microsoft.com/office/drawing/2010/main" val="false"/>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8"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9"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0"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1"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2"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20" name="Group 1027"/>
            <p:cNvGrpSpPr/>
            <p:nvPr/>
          </p:nvGrpSpPr>
          <p:grpSpPr bwMode="auto">
            <a:xfrm>
              <a:off x="7594735" y="2642220"/>
              <a:ext cx="98740" cy="36846"/>
              <a:chOff x="1740" y="2642"/>
              <a:chExt cx="752" cy="327"/>
            </a:xfrm>
          </p:grpSpPr>
          <p:sp>
            <p:nvSpPr>
              <p:cNvPr id="270"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1"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2"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3"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4"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5"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64"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5"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6"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7"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8"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9" name="Freeform 1039"/>
            <p:cNvSpPr/>
            <p:nvPr/>
          </p:nvSpPr>
          <p:spPr bwMode="auto">
            <a:xfrm flipV="true">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223" name="Group 275"/>
          <p:cNvGrpSpPr/>
          <p:nvPr/>
        </p:nvGrpSpPr>
        <p:grpSpPr>
          <a:xfrm>
            <a:off x="6437925" y="2319727"/>
            <a:ext cx="530702" cy="478009"/>
            <a:chOff x="8631407" y="2290407"/>
            <a:chExt cx="530702" cy="478009"/>
          </a:xfrm>
        </p:grpSpPr>
        <p:pic>
          <p:nvPicPr>
            <p:cNvPr id="277" name="Picture 568" descr="light2.png"/>
            <p:cNvPicPr>
              <a:picLocks noChangeAspect="true"/>
            </p:cNvPicPr>
            <p:nvPr/>
          </p:nvPicPr>
          <p:blipFill>
            <a:blip r:embed="rId9" cstate="print">
              <a:extLst>
                <a:ext uri="{28A0092B-C50C-407E-A947-70E740481C1C}">
                  <a14:useLocalDpi xmlns:a14="http://schemas.microsoft.com/office/drawing/2010/main" val="false"/>
                </a:ext>
              </a:extLst>
            </a:blip>
            <a:srcRect/>
            <a:stretch>
              <a:fillRect/>
            </a:stretch>
          </p:blipFill>
          <p:spPr bwMode="auto">
            <a:xfrm flipH="true">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8" name="Group 278"/>
          <p:cNvGrpSpPr/>
          <p:nvPr/>
        </p:nvGrpSpPr>
        <p:grpSpPr>
          <a:xfrm>
            <a:off x="5293662" y="3419140"/>
            <a:ext cx="350807" cy="305517"/>
            <a:chOff x="7487144" y="3389820"/>
            <a:chExt cx="350807" cy="305517"/>
          </a:xfrm>
        </p:grpSpPr>
        <p:pic>
          <p:nvPicPr>
            <p:cNvPr id="280" name="Picture 1115" descr="antenna_stylized"/>
            <p:cNvPicPr>
              <a:picLocks noChangeAspect="true" noChangeArrowheads="true"/>
            </p:cNvPicPr>
            <p:nvPr/>
          </p:nvPicPr>
          <p:blipFill>
            <a:blip r:embed="rId10" cstate="print">
              <a:extLst>
                <a:ext uri="{28A0092B-C50C-407E-A947-70E740481C1C}">
                  <a14:useLocalDpi xmlns:a14="http://schemas.microsoft.com/office/drawing/2010/main" val="false"/>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1116" descr="laptop_keyboard"/>
            <p:cNvPicPr>
              <a:picLocks noChangeAspect="true" noChangeArrowheads="true"/>
            </p:cNvPicPr>
            <p:nvPr/>
          </p:nvPicPr>
          <p:blipFill>
            <a:blip r:embed="rId11" cstate="print">
              <a:extLst>
                <a:ext uri="{28A0092B-C50C-407E-A947-70E740481C1C}">
                  <a14:useLocalDpi xmlns:a14="http://schemas.microsoft.com/office/drawing/2010/main" val="false"/>
                </a:ext>
              </a:extLst>
            </a:blip>
            <a:srcRect/>
            <a:stretch>
              <a:fillRect/>
            </a:stretch>
          </p:blipFill>
          <p:spPr bwMode="auto">
            <a:xfrm rot="109064" flipH="true">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83" name="Picture 1118" descr="screen"/>
            <p:cNvPicPr>
              <a:picLocks noChangeAspect="true" noChangeArrowheads="true"/>
            </p:cNvPicPr>
            <p:nvPr/>
          </p:nvPicPr>
          <p:blipFill>
            <a:blip r:embed="rId12" cstate="print">
              <a:extLst>
                <a:ext uri="{28A0092B-C50C-407E-A947-70E740481C1C}">
                  <a14:useLocalDpi xmlns:a14="http://schemas.microsoft.com/office/drawing/2010/main" val="false"/>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5"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6"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7"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8"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9"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31" name="Group 1125"/>
            <p:cNvGrpSpPr/>
            <p:nvPr/>
          </p:nvGrpSpPr>
          <p:grpSpPr bwMode="auto">
            <a:xfrm>
              <a:off x="7593395" y="3625649"/>
              <a:ext cx="64747" cy="27592"/>
              <a:chOff x="1740" y="2642"/>
              <a:chExt cx="752" cy="327"/>
            </a:xfrm>
          </p:grpSpPr>
          <p:sp>
            <p:nvSpPr>
              <p:cNvPr id="297"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8"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9"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0"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1"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02"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91"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2"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3"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4"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5"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6" name="Freeform 1137"/>
            <p:cNvSpPr/>
            <p:nvPr/>
          </p:nvSpPr>
          <p:spPr bwMode="auto">
            <a:xfrm flipV="true">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236" name="Group 302"/>
          <p:cNvGrpSpPr/>
          <p:nvPr/>
        </p:nvGrpSpPr>
        <p:grpSpPr>
          <a:xfrm>
            <a:off x="5603579" y="3325424"/>
            <a:ext cx="347997" cy="396620"/>
            <a:chOff x="7797061" y="3296104"/>
            <a:chExt cx="347997" cy="396620"/>
          </a:xfrm>
        </p:grpSpPr>
        <p:pic>
          <p:nvPicPr>
            <p:cNvPr id="304" name="Picture 571" descr="fridge2.png"/>
            <p:cNvPicPr>
              <a:picLocks noChangeAspect="true"/>
            </p:cNvPicPr>
            <p:nvPr/>
          </p:nvPicPr>
          <p:blipFill>
            <a:blip r:embed="rId13" cstate="print">
              <a:extLst>
                <a:ext uri="{28A0092B-C50C-407E-A947-70E740481C1C}">
                  <a14:useLocalDpi xmlns:a14="http://schemas.microsoft.com/office/drawing/2010/main" val="false"/>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115" descr="antenna_stylized"/>
            <p:cNvPicPr>
              <a:picLocks noChangeAspect="true" noChangeArrowheads="true"/>
            </p:cNvPicPr>
            <p:nvPr/>
          </p:nvPicPr>
          <p:blipFill>
            <a:blip r:embed="rId10" cstate="print">
              <a:extLst>
                <a:ext uri="{28A0092B-C50C-407E-A947-70E740481C1C}">
                  <a14:useLocalDpi xmlns:a14="http://schemas.microsoft.com/office/drawing/2010/main" val="false"/>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305"/>
          <p:cNvGrpSpPr/>
          <p:nvPr/>
        </p:nvGrpSpPr>
        <p:grpSpPr>
          <a:xfrm>
            <a:off x="8865091" y="3428485"/>
            <a:ext cx="518448" cy="1212242"/>
            <a:chOff x="11058573" y="3399165"/>
            <a:chExt cx="518448" cy="1212242"/>
          </a:xfrm>
        </p:grpSpPr>
        <p:grpSp>
          <p:nvGrpSpPr>
            <p:cNvPr id="244" name="Group 306"/>
            <p:cNvGrpSpPr/>
            <p:nvPr/>
          </p:nvGrpSpPr>
          <p:grpSpPr>
            <a:xfrm>
              <a:off x="11087182" y="4159591"/>
              <a:ext cx="489839" cy="451816"/>
              <a:chOff x="5103720" y="2693365"/>
              <a:chExt cx="611650" cy="414788"/>
            </a:xfrm>
          </p:grpSpPr>
          <p:cxnSp>
            <p:nvCxnSpPr>
              <p:cNvPr id="314" name="Straight Connector 313"/>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7" name="Group 314"/>
              <p:cNvGrpSpPr/>
              <p:nvPr/>
            </p:nvGrpSpPr>
            <p:grpSpPr>
              <a:xfrm>
                <a:off x="5275406" y="2693365"/>
                <a:ext cx="439964" cy="414788"/>
                <a:chOff x="5275406" y="2711455"/>
                <a:chExt cx="452949" cy="405518"/>
              </a:xfrm>
            </p:grpSpPr>
            <p:pic>
              <p:nvPicPr>
                <p:cNvPr id="316" name="Picture 315" descr="server_rack.png"/>
                <p:cNvPicPr>
                  <a:picLocks noChangeAspect="true"/>
                </p:cNvPicPr>
                <p:nvPr/>
              </p:nvPicPr>
              <p:blipFill>
                <a:blip r:embed="rId14"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317" name="Picture 316" descr="server_rack.png"/>
                <p:cNvPicPr>
                  <a:picLocks noChangeAspect="true"/>
                </p:cNvPicPr>
                <p:nvPr/>
              </p:nvPicPr>
              <p:blipFill>
                <a:blip r:embed="rId14"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318" name="Picture 317" descr="server_rack.png"/>
                <p:cNvPicPr>
                  <a:picLocks noChangeAspect="true"/>
                </p:cNvPicPr>
                <p:nvPr/>
              </p:nvPicPr>
              <p:blipFill>
                <a:blip r:embed="rId15"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nvGrpSpPr>
            <p:cNvPr id="252" name="Group 307"/>
            <p:cNvGrpSpPr/>
            <p:nvPr/>
          </p:nvGrpSpPr>
          <p:grpSpPr>
            <a:xfrm>
              <a:off x="11058573" y="3399165"/>
              <a:ext cx="423724" cy="405973"/>
              <a:chOff x="5103720" y="2693365"/>
              <a:chExt cx="611650" cy="414788"/>
            </a:xfrm>
          </p:grpSpPr>
          <p:cxnSp>
            <p:nvCxnSpPr>
              <p:cNvPr id="309" name="Straight Connector 308"/>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3" name="Group 309"/>
              <p:cNvGrpSpPr/>
              <p:nvPr/>
            </p:nvGrpSpPr>
            <p:grpSpPr>
              <a:xfrm>
                <a:off x="5275406" y="2693365"/>
                <a:ext cx="439964" cy="414788"/>
                <a:chOff x="5275406" y="2711455"/>
                <a:chExt cx="452949" cy="405518"/>
              </a:xfrm>
            </p:grpSpPr>
            <p:pic>
              <p:nvPicPr>
                <p:cNvPr id="311" name="Picture 310"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537367" y="2770786"/>
                  <a:ext cx="190988" cy="313366"/>
                </a:xfrm>
                <a:prstGeom prst="rect">
                  <a:avLst/>
                </a:prstGeom>
              </p:spPr>
            </p:pic>
            <p:pic>
              <p:nvPicPr>
                <p:cNvPr id="312" name="Picture 311" descr="server_rack.png"/>
                <p:cNvPicPr>
                  <a:picLocks noChangeAspect="true"/>
                </p:cNvPicPr>
                <p:nvPr/>
              </p:nvPicPr>
              <p:blipFill>
                <a:blip r:embed="rId16" cstate="print">
                  <a:extLst>
                    <a:ext uri="{28A0092B-C50C-407E-A947-70E740481C1C}">
                      <a14:useLocalDpi xmlns:a14="http://schemas.microsoft.com/office/drawing/2010/main" val="false"/>
                    </a:ext>
                  </a:extLst>
                </a:blip>
                <a:stretch>
                  <a:fillRect/>
                </a:stretch>
              </p:blipFill>
              <p:spPr>
                <a:xfrm>
                  <a:off x="5275406" y="2764002"/>
                  <a:ext cx="190988" cy="313366"/>
                </a:xfrm>
                <a:prstGeom prst="rect">
                  <a:avLst/>
                </a:prstGeom>
              </p:spPr>
            </p:pic>
            <p:pic>
              <p:nvPicPr>
                <p:cNvPr id="313" name="Picture 312" descr="server_rack.png"/>
                <p:cNvPicPr>
                  <a:picLocks noChangeAspect="true"/>
                </p:cNvPicPr>
                <p:nvPr/>
              </p:nvPicPr>
              <p:blipFill>
                <a:blip r:embed="rId17" cstate="print">
                  <a:extLst>
                    <a:ext uri="{28A0092B-C50C-407E-A947-70E740481C1C}">
                      <a14:useLocalDpi xmlns:a14="http://schemas.microsoft.com/office/drawing/2010/main" val="false"/>
                    </a:ext>
                  </a:extLst>
                </a:blip>
                <a:stretch>
                  <a:fillRect/>
                </a:stretch>
              </p:blipFill>
              <p:spPr>
                <a:xfrm>
                  <a:off x="5385676" y="2711455"/>
                  <a:ext cx="247152" cy="405518"/>
                </a:xfrm>
                <a:prstGeom prst="rect">
                  <a:avLst/>
                </a:prstGeom>
              </p:spPr>
            </p:pic>
          </p:grpSp>
        </p:grpSp>
      </p:grpSp>
      <p:grpSp>
        <p:nvGrpSpPr>
          <p:cNvPr id="276" name="Group 950"/>
          <p:cNvGrpSpPr/>
          <p:nvPr/>
        </p:nvGrpSpPr>
        <p:grpSpPr bwMode="auto">
          <a:xfrm>
            <a:off x="8089059" y="5273951"/>
            <a:ext cx="177192" cy="330833"/>
            <a:chOff x="4140" y="429"/>
            <a:chExt cx="1425" cy="2396"/>
          </a:xfrm>
        </p:grpSpPr>
        <p:sp>
          <p:nvSpPr>
            <p:cNvPr id="320"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1"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22"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3"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4"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279" name="Group 956"/>
            <p:cNvGrpSpPr/>
            <p:nvPr/>
          </p:nvGrpSpPr>
          <p:grpSpPr bwMode="auto">
            <a:xfrm>
              <a:off x="4749" y="668"/>
              <a:ext cx="581" cy="145"/>
              <a:chOff x="614" y="2568"/>
              <a:chExt cx="725" cy="139"/>
            </a:xfrm>
          </p:grpSpPr>
          <p:sp>
            <p:nvSpPr>
              <p:cNvPr id="350"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51"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26"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290" name="Group 960"/>
            <p:cNvGrpSpPr/>
            <p:nvPr/>
          </p:nvGrpSpPr>
          <p:grpSpPr bwMode="auto">
            <a:xfrm>
              <a:off x="4747" y="994"/>
              <a:ext cx="581" cy="134"/>
              <a:chOff x="614" y="2568"/>
              <a:chExt cx="725" cy="139"/>
            </a:xfrm>
          </p:grpSpPr>
          <p:sp>
            <p:nvSpPr>
              <p:cNvPr id="348"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9"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28"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29"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03" name="Group 965"/>
            <p:cNvGrpSpPr/>
            <p:nvPr/>
          </p:nvGrpSpPr>
          <p:grpSpPr bwMode="auto">
            <a:xfrm>
              <a:off x="4735" y="1627"/>
              <a:ext cx="582" cy="151"/>
              <a:chOff x="614" y="2568"/>
              <a:chExt cx="725" cy="139"/>
            </a:xfrm>
          </p:grpSpPr>
          <p:sp>
            <p:nvSpPr>
              <p:cNvPr id="346"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7"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31"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06" name="Group 969"/>
            <p:cNvGrpSpPr/>
            <p:nvPr/>
          </p:nvGrpSpPr>
          <p:grpSpPr bwMode="auto">
            <a:xfrm>
              <a:off x="4739" y="1327"/>
              <a:ext cx="582" cy="139"/>
              <a:chOff x="614" y="2568"/>
              <a:chExt cx="725" cy="139"/>
            </a:xfrm>
          </p:grpSpPr>
          <p:sp>
            <p:nvSpPr>
              <p:cNvPr id="344"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5"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33"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34"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5"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6"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37"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8"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39"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0"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1"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342"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43"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grpSp>
        <p:nvGrpSpPr>
          <p:cNvPr id="307" name="Group 590"/>
          <p:cNvGrpSpPr/>
          <p:nvPr/>
        </p:nvGrpSpPr>
        <p:grpSpPr bwMode="auto">
          <a:xfrm flipH="true">
            <a:off x="5780999" y="4900161"/>
            <a:ext cx="345630" cy="320302"/>
            <a:chOff x="2839" y="3501"/>
            <a:chExt cx="755" cy="803"/>
          </a:xfrm>
        </p:grpSpPr>
        <p:pic>
          <p:nvPicPr>
            <p:cNvPr id="353"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08" name="Group 590"/>
          <p:cNvGrpSpPr/>
          <p:nvPr/>
        </p:nvGrpSpPr>
        <p:grpSpPr bwMode="auto">
          <a:xfrm flipH="true">
            <a:off x="5954053" y="5504657"/>
            <a:ext cx="345630" cy="320302"/>
            <a:chOff x="2839" y="3501"/>
            <a:chExt cx="755" cy="803"/>
          </a:xfrm>
        </p:grpSpPr>
        <p:pic>
          <p:nvPicPr>
            <p:cNvPr id="356"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10" name="Group 590"/>
          <p:cNvGrpSpPr/>
          <p:nvPr/>
        </p:nvGrpSpPr>
        <p:grpSpPr bwMode="auto">
          <a:xfrm flipH="true">
            <a:off x="6352278" y="5526130"/>
            <a:ext cx="345630" cy="320302"/>
            <a:chOff x="2839" y="3501"/>
            <a:chExt cx="755" cy="803"/>
          </a:xfrm>
        </p:grpSpPr>
        <p:pic>
          <p:nvPicPr>
            <p:cNvPr id="359"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15" name="Group 1064"/>
          <p:cNvGrpSpPr/>
          <p:nvPr/>
        </p:nvGrpSpPr>
        <p:grpSpPr bwMode="auto">
          <a:xfrm>
            <a:off x="7334890" y="5795138"/>
            <a:ext cx="319264" cy="253379"/>
            <a:chOff x="877" y="1008"/>
            <a:chExt cx="2747" cy="2591"/>
          </a:xfrm>
        </p:grpSpPr>
        <p:pic>
          <p:nvPicPr>
            <p:cNvPr id="362" name="Picture 1065" descr="antenna_stylized"/>
            <p:cNvPicPr>
              <a:picLocks noChangeAspect="true" noChangeArrowheads="true"/>
            </p:cNvPicPr>
            <p:nvPr/>
          </p:nvPicPr>
          <p:blipFill>
            <a:blip r:embed="rId19"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 name="Picture 1066" descr="laptop_keyboard"/>
            <p:cNvPicPr>
              <a:picLocks noChangeAspect="true" noChangeArrowheads="true"/>
            </p:cNvPicPr>
            <p:nvPr/>
          </p:nvPicPr>
          <p:blipFill>
            <a:blip r:embed="rId20"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365" name="Picture 1068" descr="screen"/>
            <p:cNvPicPr>
              <a:picLocks noChangeAspect="true" noChangeArrowheads="true"/>
            </p:cNvPicPr>
            <p:nvPr/>
          </p:nvPicPr>
          <p:blipFill>
            <a:blip r:embed="rId21"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7"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8"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69"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0"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1"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19" name="Group 1075"/>
            <p:cNvGrpSpPr/>
            <p:nvPr/>
          </p:nvGrpSpPr>
          <p:grpSpPr bwMode="auto">
            <a:xfrm>
              <a:off x="1709" y="3008"/>
              <a:ext cx="507" cy="234"/>
              <a:chOff x="1740" y="2642"/>
              <a:chExt cx="752" cy="327"/>
            </a:xfrm>
          </p:grpSpPr>
          <p:sp>
            <p:nvSpPr>
              <p:cNvPr id="379"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0"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1"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2"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3"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4"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373"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4"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5"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6"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7"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78"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385" name="Freeform 984"/>
          <p:cNvSpPr/>
          <p:nvPr/>
        </p:nvSpPr>
        <p:spPr bwMode="auto">
          <a:xfrm>
            <a:off x="7953737"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6" name="Freeform 986"/>
          <p:cNvSpPr/>
          <p:nvPr/>
        </p:nvSpPr>
        <p:spPr bwMode="auto">
          <a:xfrm>
            <a:off x="7960114"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7" name="Freeform 987"/>
          <p:cNvSpPr/>
          <p:nvPr/>
        </p:nvSpPr>
        <p:spPr bwMode="auto">
          <a:xfrm>
            <a:off x="7955662"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88" name="Rectangle 988"/>
          <p:cNvSpPr>
            <a:spLocks noChangeArrowheads="true"/>
          </p:cNvSpPr>
          <p:nvPr/>
        </p:nvSpPr>
        <p:spPr bwMode="auto">
          <a:xfrm>
            <a:off x="7826443" y="5674399"/>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25" name="Group 989"/>
          <p:cNvGrpSpPr/>
          <p:nvPr/>
        </p:nvGrpSpPr>
        <p:grpSpPr bwMode="auto">
          <a:xfrm>
            <a:off x="7891293" y="5671195"/>
            <a:ext cx="69903" cy="21117"/>
            <a:chOff x="614" y="2568"/>
            <a:chExt cx="725" cy="139"/>
          </a:xfrm>
        </p:grpSpPr>
        <p:sp>
          <p:nvSpPr>
            <p:cNvPr id="390" name="AutoShape 990"/>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91" name="AutoShape 991"/>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92" name="Rectangle 992"/>
          <p:cNvSpPr>
            <a:spLocks noChangeArrowheads="true"/>
          </p:cNvSpPr>
          <p:nvPr/>
        </p:nvSpPr>
        <p:spPr bwMode="auto">
          <a:xfrm>
            <a:off x="7827646" y="5722750"/>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27" name="Group 993"/>
          <p:cNvGrpSpPr/>
          <p:nvPr/>
        </p:nvGrpSpPr>
        <p:grpSpPr bwMode="auto">
          <a:xfrm>
            <a:off x="7891053" y="5718672"/>
            <a:ext cx="69903" cy="19515"/>
            <a:chOff x="614" y="2568"/>
            <a:chExt cx="725" cy="139"/>
          </a:xfrm>
        </p:grpSpPr>
        <p:sp>
          <p:nvSpPr>
            <p:cNvPr id="394" name="AutoShape 994"/>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95" name="AutoShape 995"/>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396" name="Rectangle 996"/>
          <p:cNvSpPr>
            <a:spLocks noChangeArrowheads="true"/>
          </p:cNvSpPr>
          <p:nvPr/>
        </p:nvSpPr>
        <p:spPr bwMode="auto">
          <a:xfrm>
            <a:off x="7827646" y="5771101"/>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397" name="Rectangle 997"/>
          <p:cNvSpPr>
            <a:spLocks noChangeArrowheads="true"/>
          </p:cNvSpPr>
          <p:nvPr/>
        </p:nvSpPr>
        <p:spPr bwMode="auto">
          <a:xfrm>
            <a:off x="7828849" y="5814938"/>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30" name="Group 998"/>
          <p:cNvGrpSpPr/>
          <p:nvPr/>
        </p:nvGrpSpPr>
        <p:grpSpPr bwMode="auto">
          <a:xfrm>
            <a:off x="7889609" y="5810860"/>
            <a:ext cx="70024" cy="21991"/>
            <a:chOff x="614" y="2568"/>
            <a:chExt cx="725" cy="139"/>
          </a:xfrm>
        </p:grpSpPr>
        <p:sp>
          <p:nvSpPr>
            <p:cNvPr id="399" name="AutoShape 999"/>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00" name="AutoShape 1000"/>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01" name="Freeform 1001"/>
          <p:cNvSpPr/>
          <p:nvPr/>
        </p:nvSpPr>
        <p:spPr bwMode="auto">
          <a:xfrm>
            <a:off x="7956144"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32" name="Group 1002"/>
          <p:cNvGrpSpPr/>
          <p:nvPr/>
        </p:nvGrpSpPr>
        <p:grpSpPr bwMode="auto">
          <a:xfrm>
            <a:off x="7890090" y="5767169"/>
            <a:ext cx="70024" cy="20243"/>
            <a:chOff x="614" y="2568"/>
            <a:chExt cx="725" cy="139"/>
          </a:xfrm>
        </p:grpSpPr>
        <p:sp>
          <p:nvSpPr>
            <p:cNvPr id="403" name="AutoShape 1003"/>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04" name="AutoShape 1004"/>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05" name="Rectangle 1005"/>
          <p:cNvSpPr>
            <a:spLocks noChangeArrowheads="true"/>
          </p:cNvSpPr>
          <p:nvPr/>
        </p:nvSpPr>
        <p:spPr bwMode="auto">
          <a:xfrm>
            <a:off x="7951090" y="5636388"/>
            <a:ext cx="8422" cy="332778"/>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06" name="Freeform 1006"/>
          <p:cNvSpPr/>
          <p:nvPr/>
        </p:nvSpPr>
        <p:spPr bwMode="auto">
          <a:xfrm>
            <a:off x="7959031"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7" name="Freeform 1007"/>
          <p:cNvSpPr/>
          <p:nvPr/>
        </p:nvSpPr>
        <p:spPr bwMode="auto">
          <a:xfrm>
            <a:off x="7959392"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08" name="Oval 1008"/>
          <p:cNvSpPr>
            <a:spLocks noChangeArrowheads="true"/>
          </p:cNvSpPr>
          <p:nvPr/>
        </p:nvSpPr>
        <p:spPr bwMode="auto">
          <a:xfrm>
            <a:off x="7983455"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09" name="Freeform 1009"/>
          <p:cNvSpPr/>
          <p:nvPr/>
        </p:nvSpPr>
        <p:spPr bwMode="auto">
          <a:xfrm>
            <a:off x="7957828"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0" name="AutoShape 1010"/>
          <p:cNvSpPr>
            <a:spLocks noChangeArrowheads="true"/>
          </p:cNvSpPr>
          <p:nvPr/>
        </p:nvSpPr>
        <p:spPr bwMode="auto">
          <a:xfrm>
            <a:off x="7818021" y="5963487"/>
            <a:ext cx="143898"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1" name="AutoShape 1011"/>
          <p:cNvSpPr>
            <a:spLocks noChangeArrowheads="true"/>
          </p:cNvSpPr>
          <p:nvPr/>
        </p:nvSpPr>
        <p:spPr bwMode="auto">
          <a:xfrm>
            <a:off x="7826443" y="5969166"/>
            <a:ext cx="128257" cy="11505"/>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2" name="Oval 1012"/>
          <p:cNvSpPr>
            <a:spLocks noChangeArrowheads="true"/>
          </p:cNvSpPr>
          <p:nvPr/>
        </p:nvSpPr>
        <p:spPr bwMode="auto">
          <a:xfrm>
            <a:off x="7838354"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3" name="Oval 1013"/>
          <p:cNvSpPr>
            <a:spLocks noChangeArrowheads="true"/>
          </p:cNvSpPr>
          <p:nvPr/>
        </p:nvSpPr>
        <p:spPr bwMode="auto">
          <a:xfrm>
            <a:off x="7860011"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414" name="Oval 1014"/>
          <p:cNvSpPr>
            <a:spLocks noChangeArrowheads="true"/>
          </p:cNvSpPr>
          <p:nvPr/>
        </p:nvSpPr>
        <p:spPr bwMode="auto">
          <a:xfrm>
            <a:off x="7880345"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5" name="Rectangle 1015"/>
          <p:cNvSpPr>
            <a:spLocks noChangeArrowheads="true"/>
          </p:cNvSpPr>
          <p:nvPr/>
        </p:nvSpPr>
        <p:spPr bwMode="auto">
          <a:xfrm>
            <a:off x="7929554" y="5841444"/>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16" name="Content Placeholder 3"/>
          <p:cNvSpPr txBox="true"/>
          <p:nvPr/>
        </p:nvSpPr>
        <p:spPr>
          <a:xfrm>
            <a:off x="85470" y="1604898"/>
            <a:ext cx="4824137"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just">
              <a:spcBef>
                <a:spcPts val="400"/>
              </a:spcBef>
              <a:buClr>
                <a:schemeClr val="accent2">
                  <a:lumMod val="75000"/>
                </a:schemeClr>
              </a:buClr>
            </a:pPr>
            <a:r>
              <a:rPr lang="en-US" altLang="en-US" sz="2400" i="1" dirty="0" smtClean="0">
                <a:ea typeface="MS PGothic" panose="020B0600070205080204" pitchFamily="34" charset="-128"/>
              </a:rPr>
              <a:t>not</a:t>
            </a:r>
            <a:r>
              <a:rPr lang="en-US" altLang="en-US" sz="2400" dirty="0" smtClean="0">
                <a:ea typeface="MS PGothic" panose="020B0600070205080204" pitchFamily="34" charset="-128"/>
              </a:rPr>
              <a:t> always switched–on </a:t>
            </a:r>
            <a:r>
              <a:rPr lang="en-US" altLang="en-US" sz="2400" dirty="0">
                <a:ea typeface="MS PGothic" panose="020B0600070205080204" pitchFamily="34" charset="-128"/>
              </a:rPr>
              <a:t>server</a:t>
            </a:r>
            <a:endParaRPr lang="en-US" altLang="en-US" sz="2400" dirty="0">
              <a:ea typeface="MS PGothic" panose="020B0600070205080204" pitchFamily="34" charset="-128"/>
            </a:endParaRPr>
          </a:p>
          <a:p>
            <a:pPr algn="just">
              <a:spcBef>
                <a:spcPts val="400"/>
              </a:spcBef>
              <a:buClr>
                <a:schemeClr val="accent2">
                  <a:lumMod val="75000"/>
                </a:schemeClr>
              </a:buClr>
            </a:pPr>
            <a:r>
              <a:rPr lang="en-US" altLang="en-US" sz="2400" dirty="0">
                <a:ea typeface="MS PGothic" panose="020B0600070205080204" pitchFamily="34" charset="-128"/>
              </a:rPr>
              <a:t>arbitrary end systems directly communicate</a:t>
            </a:r>
            <a:endParaRPr lang="en-US" altLang="en-US" sz="2400" dirty="0">
              <a:ea typeface="MS PGothic" panose="020B0600070205080204" pitchFamily="34" charset="-128"/>
            </a:endParaRPr>
          </a:p>
          <a:p>
            <a:pPr algn="just">
              <a:spcBef>
                <a:spcPts val="400"/>
              </a:spcBef>
              <a:buClr>
                <a:schemeClr val="accent2">
                  <a:lumMod val="75000"/>
                </a:schemeClr>
              </a:buClr>
            </a:pPr>
            <a:r>
              <a:rPr lang="en-US" altLang="en-US" sz="2400" dirty="0">
                <a:ea typeface="MS PGothic" panose="020B0600070205080204" pitchFamily="34" charset="-128"/>
              </a:rPr>
              <a:t>peers request service from other peers, provide service in return to other peers</a:t>
            </a:r>
            <a:endParaRPr lang="en-US" altLang="en-US" sz="2400" dirty="0">
              <a:ea typeface="MS PGothic" panose="020B0600070205080204" pitchFamily="34" charset="-128"/>
            </a:endParaRPr>
          </a:p>
          <a:p>
            <a:pPr lvl="1" algn="just">
              <a:buClr>
                <a:schemeClr val="accent2">
                  <a:lumMod val="75000"/>
                </a:schemeClr>
              </a:buClr>
            </a:pPr>
            <a:r>
              <a:rPr lang="en-US" altLang="en-US" sz="2200" i="1" dirty="0">
                <a:solidFill>
                  <a:srgbClr val="CC0000"/>
                </a:solidFill>
                <a:ea typeface="MS PGothic" panose="020B0600070205080204" pitchFamily="34" charset="-128"/>
              </a:rPr>
              <a:t>self scalability</a:t>
            </a:r>
            <a:r>
              <a:rPr lang="en-US" altLang="en-US" sz="2200" dirty="0">
                <a:solidFill>
                  <a:srgbClr val="CC0000"/>
                </a:solidFill>
                <a:ea typeface="MS PGothic" panose="020B0600070205080204" pitchFamily="34" charset="-128"/>
              </a:rPr>
              <a:t> – new peers bring new service capacity, as well as new service demands</a:t>
            </a:r>
            <a:endParaRPr lang="en-US" altLang="en-US" sz="2200" dirty="0">
              <a:solidFill>
                <a:srgbClr val="CC0000"/>
              </a:solidFill>
              <a:ea typeface="MS PGothic" panose="020B0600070205080204" pitchFamily="34" charset="-128"/>
            </a:endParaRPr>
          </a:p>
          <a:p>
            <a:pPr algn="just">
              <a:spcBef>
                <a:spcPts val="400"/>
              </a:spcBef>
              <a:buClr>
                <a:schemeClr val="accent2">
                  <a:lumMod val="75000"/>
                </a:schemeClr>
              </a:buClr>
            </a:pPr>
            <a:r>
              <a:rPr lang="en-US" altLang="en-US" sz="2400" dirty="0">
                <a:ea typeface="MS PGothic" panose="020B0600070205080204" pitchFamily="34" charset="-128"/>
              </a:rPr>
              <a:t>peers are intermittently connected and change IP addresses</a:t>
            </a:r>
            <a:endParaRPr lang="en-US" altLang="en-US" sz="2400" dirty="0">
              <a:ea typeface="MS PGothic" panose="020B0600070205080204" pitchFamily="34" charset="-128"/>
            </a:endParaRPr>
          </a:p>
          <a:p>
            <a:pPr lvl="1" algn="just">
              <a:spcBef>
                <a:spcPts val="400"/>
              </a:spcBef>
              <a:buClr>
                <a:schemeClr val="accent2">
                  <a:lumMod val="75000"/>
                </a:schemeClr>
              </a:buClr>
            </a:pPr>
            <a:r>
              <a:rPr lang="en-US" altLang="en-US" sz="2200" dirty="0">
                <a:ea typeface="MS PGothic" panose="020B0600070205080204" pitchFamily="34" charset="-128"/>
              </a:rPr>
              <a:t>complex management</a:t>
            </a:r>
            <a:endParaRPr lang="en-US" altLang="en-US" sz="2200" dirty="0">
              <a:ea typeface="MS PGothic" panose="020B0600070205080204" pitchFamily="34" charset="-128"/>
            </a:endParaRPr>
          </a:p>
          <a:p>
            <a:pPr algn="just">
              <a:spcBef>
                <a:spcPts val="400"/>
              </a:spcBef>
              <a:buClr>
                <a:schemeClr val="accent2">
                  <a:lumMod val="75000"/>
                </a:schemeClr>
              </a:buClr>
            </a:pPr>
            <a:r>
              <a:rPr lang="en-US" sz="2400" dirty="0"/>
              <a:t>example: P2P file sharing</a:t>
            </a:r>
            <a:endParaRPr lang="en-US" sz="2400" dirty="0"/>
          </a:p>
        </p:txBody>
      </p:sp>
      <p:grpSp>
        <p:nvGrpSpPr>
          <p:cNvPr id="352" name="Group 950"/>
          <p:cNvGrpSpPr/>
          <p:nvPr/>
        </p:nvGrpSpPr>
        <p:grpSpPr bwMode="auto">
          <a:xfrm>
            <a:off x="7802652" y="5616400"/>
            <a:ext cx="214974" cy="403920"/>
            <a:chOff x="4140" y="429"/>
            <a:chExt cx="1425" cy="2396"/>
          </a:xfrm>
        </p:grpSpPr>
        <p:sp>
          <p:nvSpPr>
            <p:cNvPr id="418"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19" name="Rectangle 952"/>
            <p:cNvSpPr>
              <a:spLocks noChangeArrowheads="true"/>
            </p:cNvSpPr>
            <p:nvPr/>
          </p:nvSpPr>
          <p:spPr bwMode="auto">
            <a:xfrm>
              <a:off x="4210" y="429"/>
              <a:ext cx="1046" cy="2285"/>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20"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21"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22" name="Rectangle 955"/>
            <p:cNvSpPr>
              <a:spLocks noChangeArrowheads="true"/>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55" name="Group 956"/>
            <p:cNvGrpSpPr/>
            <p:nvPr/>
          </p:nvGrpSpPr>
          <p:grpSpPr bwMode="auto">
            <a:xfrm>
              <a:off x="4749" y="668"/>
              <a:ext cx="581" cy="145"/>
              <a:chOff x="614" y="2568"/>
              <a:chExt cx="725" cy="139"/>
            </a:xfrm>
          </p:grpSpPr>
          <p:sp>
            <p:nvSpPr>
              <p:cNvPr id="448" name="AutoShape 957"/>
              <p:cNvSpPr>
                <a:spLocks noChangeArrowheads="true"/>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9" name="AutoShape 958"/>
              <p:cNvSpPr>
                <a:spLocks noChangeArrowheads="true"/>
              </p:cNvSpPr>
              <p:nvPr/>
            </p:nvSpPr>
            <p:spPr bwMode="auto">
              <a:xfrm>
                <a:off x="625" y="2581"/>
                <a:ext cx="696" cy="11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24" name="Rectangle 959"/>
            <p:cNvSpPr>
              <a:spLocks noChangeArrowheads="true"/>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58" name="Group 960"/>
            <p:cNvGrpSpPr/>
            <p:nvPr/>
          </p:nvGrpSpPr>
          <p:grpSpPr bwMode="auto">
            <a:xfrm>
              <a:off x="4747" y="994"/>
              <a:ext cx="581" cy="134"/>
              <a:chOff x="614" y="2568"/>
              <a:chExt cx="725" cy="139"/>
            </a:xfrm>
          </p:grpSpPr>
          <p:sp>
            <p:nvSpPr>
              <p:cNvPr id="446" name="AutoShape 961"/>
              <p:cNvSpPr>
                <a:spLocks noChangeArrowheads="true"/>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7" name="AutoShape 962"/>
              <p:cNvSpPr>
                <a:spLocks noChangeArrowheads="true"/>
              </p:cNvSpPr>
              <p:nvPr/>
            </p:nvSpPr>
            <p:spPr bwMode="auto">
              <a:xfrm>
                <a:off x="628" y="2581"/>
                <a:ext cx="696"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26" name="Rectangle 963"/>
            <p:cNvSpPr>
              <a:spLocks noChangeArrowheads="true"/>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27" name="Rectangle 964"/>
            <p:cNvSpPr>
              <a:spLocks noChangeArrowheads="true"/>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nvGrpSpPr>
            <p:cNvPr id="361" name="Group 965"/>
            <p:cNvGrpSpPr/>
            <p:nvPr/>
          </p:nvGrpSpPr>
          <p:grpSpPr bwMode="auto">
            <a:xfrm>
              <a:off x="4735" y="1627"/>
              <a:ext cx="582" cy="151"/>
              <a:chOff x="614" y="2568"/>
              <a:chExt cx="725" cy="139"/>
            </a:xfrm>
          </p:grpSpPr>
          <p:sp>
            <p:nvSpPr>
              <p:cNvPr id="444" name="AutoShape 966"/>
              <p:cNvSpPr>
                <a:spLocks noChangeArrowheads="true"/>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5" name="AutoShape 967"/>
              <p:cNvSpPr>
                <a:spLocks noChangeArrowheads="true"/>
              </p:cNvSpPr>
              <p:nvPr/>
            </p:nvSpPr>
            <p:spPr bwMode="auto">
              <a:xfrm>
                <a:off x="630" y="2586"/>
                <a:ext cx="695" cy="109"/>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29"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72" name="Group 969"/>
            <p:cNvGrpSpPr/>
            <p:nvPr/>
          </p:nvGrpSpPr>
          <p:grpSpPr bwMode="auto">
            <a:xfrm>
              <a:off x="4739" y="1327"/>
              <a:ext cx="582" cy="139"/>
              <a:chOff x="614" y="2568"/>
              <a:chExt cx="725" cy="139"/>
            </a:xfrm>
          </p:grpSpPr>
          <p:sp>
            <p:nvSpPr>
              <p:cNvPr id="442" name="AutoShape 970"/>
              <p:cNvSpPr>
                <a:spLocks noChangeArrowheads="true"/>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3" name="AutoShape 971"/>
              <p:cNvSpPr>
                <a:spLocks noChangeArrowheads="true"/>
              </p:cNvSpPr>
              <p:nvPr/>
            </p:nvSpPr>
            <p:spPr bwMode="auto">
              <a:xfrm>
                <a:off x="625" y="2587"/>
                <a:ext cx="720" cy="103"/>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31" name="Rectangle 972"/>
            <p:cNvSpPr>
              <a:spLocks noChangeArrowheads="true"/>
            </p:cNvSpPr>
            <p:nvPr/>
          </p:nvSpPr>
          <p:spPr bwMode="auto">
            <a:xfrm>
              <a:off x="5246" y="429"/>
              <a:ext cx="70" cy="2285"/>
            </a:xfrm>
            <a:prstGeom prst="rect">
              <a:avLst/>
            </a:prstGeom>
            <a:gradFill rotWithShape="true">
              <a:gsLst>
                <a:gs pos="0">
                  <a:srgbClr val="333333"/>
                </a:gs>
                <a:gs pos="50000">
                  <a:srgbClr val="DDDDDD"/>
                </a:gs>
                <a:gs pos="100000">
                  <a:srgbClr val="333333"/>
                </a:gs>
              </a:gsLst>
              <a:lin ang="0" scaled="true"/>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2"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33"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34" name="Oval 975"/>
            <p:cNvSpPr>
              <a:spLocks noChangeArrowheads="true"/>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5"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36" name="AutoShape 977"/>
            <p:cNvSpPr>
              <a:spLocks noChangeArrowheads="true"/>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7" name="AutoShape 978"/>
            <p:cNvSpPr>
              <a:spLocks noChangeArrowheads="true"/>
            </p:cNvSpPr>
            <p:nvPr/>
          </p:nvSpPr>
          <p:spPr bwMode="auto">
            <a:xfrm>
              <a:off x="4210" y="2714"/>
              <a:ext cx="1066" cy="79"/>
            </a:xfrm>
            <a:prstGeom prst="roundRect">
              <a:avLst>
                <a:gd name="adj" fmla="val 50000"/>
              </a:avLst>
            </a:prstGeom>
            <a:gradFill rotWithShape="true">
              <a:gsLst>
                <a:gs pos="0">
                  <a:schemeClr val="tx2"/>
                </a:gs>
                <a:gs pos="100000">
                  <a:schemeClr val="bg2"/>
                </a:gs>
              </a:gsLst>
              <a:lin ang="0" scaled="true"/>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8" name="Oval 979"/>
            <p:cNvSpPr>
              <a:spLocks noChangeArrowheads="true"/>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39" name="Oval 980"/>
            <p:cNvSpPr>
              <a:spLocks noChangeArrowheads="true"/>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80604020202020204" pitchFamily="34" charset="0"/>
              </a:endParaRPr>
            </a:p>
          </p:txBody>
        </p:sp>
        <p:sp>
          <p:nvSpPr>
            <p:cNvPr id="440" name="Oval 981"/>
            <p:cNvSpPr>
              <a:spLocks noChangeArrowheads="true"/>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sp>
          <p:nvSpPr>
            <p:cNvPr id="441" name="Rectangle 982"/>
            <p:cNvSpPr>
              <a:spLocks noChangeArrowheads="true"/>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8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80604020202020204" pitchFamily="34" charset="0"/>
                  <a:cs typeface="Arial" panose="0208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80604020202020204" pitchFamily="34" charset="0"/>
                  <a:cs typeface="Arial" panose="0208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8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80604020202020204" pitchFamily="34" charset="0"/>
                </a:defRPr>
              </a:lvl9pPr>
            </a:lstStyle>
            <a:p>
              <a:pPr>
                <a:lnSpc>
                  <a:spcPct val="100000"/>
                </a:lnSpc>
                <a:spcBef>
                  <a:spcPct val="0"/>
                </a:spcBef>
                <a:buClrTx/>
                <a:buSzTx/>
                <a:buFontTx/>
                <a:buNone/>
              </a:pPr>
              <a:endParaRPr lang="en-US" altLang="en-US" sz="2400" dirty="0">
                <a:latin typeface="Arial" panose="02080604020202020204" pitchFamily="34" charset="0"/>
              </a:endParaRPr>
            </a:p>
          </p:txBody>
        </p:sp>
      </p:grpSp>
      <p:sp>
        <p:nvSpPr>
          <p:cNvPr id="450" name="Rectangle 449"/>
          <p:cNvSpPr/>
          <p:nvPr/>
        </p:nvSpPr>
        <p:spPr>
          <a:xfrm>
            <a:off x="5025449"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9" name="Group 450"/>
          <p:cNvGrpSpPr/>
          <p:nvPr/>
        </p:nvGrpSpPr>
        <p:grpSpPr>
          <a:xfrm>
            <a:off x="5480468" y="1814171"/>
            <a:ext cx="1991221" cy="4482411"/>
            <a:chOff x="7680324" y="1814171"/>
            <a:chExt cx="1991221" cy="4482411"/>
          </a:xfrm>
        </p:grpSpPr>
        <p:sp>
          <p:nvSpPr>
            <p:cNvPr id="452" name="Oval 451"/>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3" name="Oval 452"/>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4" name="Line 913"/>
            <p:cNvSpPr>
              <a:spLocks noChangeShapeType="true"/>
            </p:cNvSpPr>
            <p:nvPr/>
          </p:nvSpPr>
          <p:spPr bwMode="auto">
            <a:xfrm flipH="true">
              <a:off x="8353326" y="2438326"/>
              <a:ext cx="498897" cy="111475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55" name="Line 911"/>
            <p:cNvSpPr>
              <a:spLocks noChangeShapeType="true"/>
            </p:cNvSpPr>
            <p:nvPr/>
          </p:nvSpPr>
          <p:spPr bwMode="auto">
            <a:xfrm>
              <a:off x="7971176" y="2321758"/>
              <a:ext cx="1187" cy="279353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56" name="Oval 455"/>
            <p:cNvSpPr/>
            <p:nvPr/>
          </p:nvSpPr>
          <p:spPr>
            <a:xfrm>
              <a:off x="8703904" y="194341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7" name="Oval 456"/>
            <p:cNvSpPr/>
            <p:nvPr/>
          </p:nvSpPr>
          <p:spPr>
            <a:xfrm>
              <a:off x="8013358" y="344089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Oval 457"/>
            <p:cNvSpPr/>
            <p:nvPr/>
          </p:nvSpPr>
          <p:spPr>
            <a:xfrm>
              <a:off x="9059242" y="578651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9" name="Line 913"/>
            <p:cNvSpPr>
              <a:spLocks noChangeShapeType="true"/>
            </p:cNvSpPr>
            <p:nvPr/>
          </p:nvSpPr>
          <p:spPr bwMode="auto">
            <a:xfrm>
              <a:off x="9143664" y="2462348"/>
              <a:ext cx="228982" cy="3299611"/>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60" name="Line 913"/>
            <p:cNvSpPr>
              <a:spLocks noChangeShapeType="true"/>
            </p:cNvSpPr>
            <p:nvPr/>
          </p:nvSpPr>
          <p:spPr bwMode="auto">
            <a:xfrm>
              <a:off x="8485044" y="3911282"/>
              <a:ext cx="764880" cy="1866664"/>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nvGrpSpPr>
          <p:cNvPr id="393" name="Group 652"/>
          <p:cNvGrpSpPr/>
          <p:nvPr/>
        </p:nvGrpSpPr>
        <p:grpSpPr bwMode="auto">
          <a:xfrm>
            <a:off x="5550368" y="1859725"/>
            <a:ext cx="415925" cy="385763"/>
            <a:chOff x="2751" y="1851"/>
            <a:chExt cx="462" cy="478"/>
          </a:xfrm>
        </p:grpSpPr>
        <p:pic>
          <p:nvPicPr>
            <p:cNvPr id="462" name="Picture 653" descr="iphone_stylized_small"/>
            <p:cNvPicPr>
              <a:picLocks noChangeAspect="true" noChangeArrowheads="true"/>
            </p:cNvPicPr>
            <p:nvPr/>
          </p:nvPicPr>
          <p:blipFill>
            <a:blip r:embed="rId22" cstate="print">
              <a:extLst>
                <a:ext uri="{28A0092B-C50C-407E-A947-70E740481C1C}">
                  <a14:useLocalDpi xmlns:a14="http://schemas.microsoft.com/office/drawing/2010/main" val="false"/>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3" name="Picture 654" descr="antenna_radiation_stylized"/>
            <p:cNvPicPr>
              <a:picLocks noChangeAspect="true" noChangeArrowheads="true"/>
            </p:cNvPicPr>
            <p:nvPr/>
          </p:nvPicPr>
          <p:blipFill>
            <a:blip r:embed="rId23" cstate="print">
              <a:extLst>
                <a:ext uri="{28A0092B-C50C-407E-A947-70E740481C1C}">
                  <a14:useLocalDpi xmlns:a14="http://schemas.microsoft.com/office/drawing/2010/main" val="false"/>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8" name="Group 463"/>
          <p:cNvGrpSpPr/>
          <p:nvPr/>
        </p:nvGrpSpPr>
        <p:grpSpPr>
          <a:xfrm>
            <a:off x="6299683" y="2059124"/>
            <a:ext cx="849312" cy="226109"/>
            <a:chOff x="8493165" y="2029804"/>
            <a:chExt cx="849312" cy="226109"/>
          </a:xfrm>
        </p:grpSpPr>
        <p:pic>
          <p:nvPicPr>
            <p:cNvPr id="465" name="Picture 603" descr="car_icon_small"/>
            <p:cNvPicPr>
              <a:picLocks noChangeAspect="true" noChangeArrowheads="true"/>
            </p:cNvPicPr>
            <p:nvPr/>
          </p:nvPicPr>
          <p:blipFill>
            <a:blip r:embed="rId24" cstate="print">
              <a:extLst>
                <a:ext uri="{28A0092B-C50C-407E-A947-70E740481C1C}">
                  <a14:useLocalDpi xmlns:a14="http://schemas.microsoft.com/office/drawing/2010/main" val="false"/>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6" name="Picture 1017" descr="antenna_stylized"/>
            <p:cNvPicPr>
              <a:picLocks noChangeAspect="true" noChangeArrowheads="true"/>
            </p:cNvPicPr>
            <p:nvPr/>
          </p:nvPicPr>
          <p:blipFill>
            <a:blip r:embed="rId6" cstate="print">
              <a:extLst>
                <a:ext uri="{28A0092B-C50C-407E-A947-70E740481C1C}">
                  <a14:useLocalDpi xmlns:a14="http://schemas.microsoft.com/office/drawing/2010/main" val="false"/>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1139"/>
          <p:cNvGrpSpPr/>
          <p:nvPr/>
        </p:nvGrpSpPr>
        <p:grpSpPr bwMode="auto">
          <a:xfrm flipH="true">
            <a:off x="5792140" y="3567143"/>
            <a:ext cx="359261" cy="342045"/>
            <a:chOff x="2839" y="3501"/>
            <a:chExt cx="755" cy="803"/>
          </a:xfrm>
        </p:grpSpPr>
        <p:pic>
          <p:nvPicPr>
            <p:cNvPr id="468" name="Picture 1140" descr="desktop_computer_stylized_medium"/>
            <p:cNvPicPr>
              <a:picLocks noChangeAspect="true" noChangeArrowheads="true"/>
            </p:cNvPicPr>
            <p:nvPr/>
          </p:nvPicPr>
          <p:blipFill>
            <a:blip r:embed="rId25"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417" name="Group 590"/>
          <p:cNvGrpSpPr/>
          <p:nvPr/>
        </p:nvGrpSpPr>
        <p:grpSpPr bwMode="auto">
          <a:xfrm flipH="true">
            <a:off x="5574125" y="5281060"/>
            <a:ext cx="345630" cy="320302"/>
            <a:chOff x="2839" y="3501"/>
            <a:chExt cx="755" cy="803"/>
          </a:xfrm>
        </p:grpSpPr>
        <p:pic>
          <p:nvPicPr>
            <p:cNvPr id="471" name="Picture 591" descr="desktop_computer_stylized_medium"/>
            <p:cNvPicPr>
              <a:picLocks noChangeAspect="true" noChangeArrowheads="true"/>
            </p:cNvPicPr>
            <p:nvPr/>
          </p:nvPicPr>
          <p:blipFill>
            <a:blip r:embed="rId18" cstate="print">
              <a:extLst>
                <a:ext uri="{28A0092B-C50C-407E-A947-70E740481C1C}">
                  <a14:useLocalDpi xmlns:a14="http://schemas.microsoft.com/office/drawing/2010/main" val="false"/>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chemeClr val="bg1"/>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423" name="Group 1064"/>
          <p:cNvGrpSpPr/>
          <p:nvPr/>
        </p:nvGrpSpPr>
        <p:grpSpPr bwMode="auto">
          <a:xfrm>
            <a:off x="7001825" y="5852809"/>
            <a:ext cx="310186" cy="307808"/>
            <a:chOff x="877" y="1008"/>
            <a:chExt cx="2747" cy="2591"/>
          </a:xfrm>
        </p:grpSpPr>
        <p:pic>
          <p:nvPicPr>
            <p:cNvPr id="474" name="Picture 1065" descr="antenna_stylized"/>
            <p:cNvPicPr>
              <a:picLocks noChangeAspect="true" noChangeArrowheads="true"/>
            </p:cNvPicPr>
            <p:nvPr/>
          </p:nvPicPr>
          <p:blipFill>
            <a:blip r:embed="rId26" cstate="print">
              <a:extLst>
                <a:ext uri="{28A0092B-C50C-407E-A947-70E740481C1C}">
                  <a14:useLocalDpi xmlns:a14="http://schemas.microsoft.com/office/drawing/2010/main" val="false"/>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5" name="Picture 1066" descr="laptop_keyboard"/>
            <p:cNvPicPr>
              <a:picLocks noChangeAspect="true" noChangeArrowheads="true"/>
            </p:cNvPicPr>
            <p:nvPr/>
          </p:nvPicPr>
          <p:blipFill>
            <a:blip r:embed="rId27" cstate="print">
              <a:extLst>
                <a:ext uri="{28A0092B-C50C-407E-A947-70E740481C1C}">
                  <a14:useLocalDpi xmlns:a14="http://schemas.microsoft.com/office/drawing/2010/main" val="false"/>
                </a:ext>
              </a:extLst>
            </a:blip>
            <a:srcRect/>
            <a:stretch>
              <a:fillRect/>
            </a:stretch>
          </p:blipFill>
          <p:spPr bwMode="auto">
            <a:xfrm rot="109064" flipH="true">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477" name="Picture 1068" descr="screen"/>
            <p:cNvPicPr>
              <a:picLocks noChangeAspect="true" noChangeArrowheads="true"/>
            </p:cNvPicPr>
            <p:nvPr/>
          </p:nvPicPr>
          <p:blipFill>
            <a:blip r:embed="rId28" cstate="print">
              <a:extLst>
                <a:ext uri="{28A0092B-C50C-407E-A947-70E740481C1C}">
                  <a14:useLocalDpi xmlns:a14="http://schemas.microsoft.com/office/drawing/2010/main" val="false"/>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8"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true">
              <a:gsLst>
                <a:gs pos="0">
                  <a:srgbClr val="000099"/>
                </a:gs>
                <a:gs pos="100000">
                  <a:srgbClr val="EAEAEA"/>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9"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0"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true">
              <a:gsLst>
                <a:gs pos="0">
                  <a:srgbClr val="DDDDDD"/>
                </a:gs>
                <a:gs pos="100000">
                  <a:schemeClr val="bg1"/>
                </a:gs>
              </a:gsLst>
              <a:lin ang="54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1"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true">
              <a:gsLst>
                <a:gs pos="0">
                  <a:srgbClr val="0000CC"/>
                </a:gs>
                <a:gs pos="100000">
                  <a:schemeClr val="bg1"/>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2"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3"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true">
              <a:gsLst>
                <a:gs pos="0">
                  <a:srgbClr val="00009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425" name="Group 1075"/>
            <p:cNvGrpSpPr/>
            <p:nvPr/>
          </p:nvGrpSpPr>
          <p:grpSpPr bwMode="auto">
            <a:xfrm>
              <a:off x="1709" y="3008"/>
              <a:ext cx="507" cy="234"/>
              <a:chOff x="1740" y="2642"/>
              <a:chExt cx="752" cy="327"/>
            </a:xfrm>
          </p:grpSpPr>
          <p:sp>
            <p:nvSpPr>
              <p:cNvPr id="491"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2"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true">
                <a:gsLst>
                  <a:gs pos="0">
                    <a:srgbClr val="4D4D4D"/>
                  </a:gs>
                  <a:gs pos="100000">
                    <a:srgbClr val="DDDDDD"/>
                  </a:gs>
                </a:gsLst>
                <a:lin ang="18900000" scaled="true"/>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3"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4"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5"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6"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485"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6"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7"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8"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9"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90" name="Freeform 1087"/>
            <p:cNvSpPr/>
            <p:nvPr/>
          </p:nvSpPr>
          <p:spPr bwMode="auto">
            <a:xfrm flipV="true">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708683"/>
            <a:ext cx="7497214" cy="646331"/>
          </a:xfrm>
          <a:prstGeom prst="rect">
            <a:avLst/>
          </a:prstGeom>
        </p:spPr>
        <p:txBody>
          <a:bodyPr wrap="square">
            <a:spAutoFit/>
          </a:bodyPr>
          <a:lstStyle/>
          <a:p>
            <a:r>
              <a:rPr lang="en-US" sz="3600" b="1" dirty="0">
                <a:solidFill>
                  <a:schemeClr val="accent2">
                    <a:lumMod val="75000"/>
                  </a:schemeClr>
                </a:solidFill>
              </a:rPr>
              <a:t>COMPUTER NETWORKS</a:t>
            </a:r>
            <a:endParaRPr lang="en-US" sz="3600" b="1" dirty="0">
              <a:solidFill>
                <a:schemeClr val="accent2">
                  <a:lumMod val="75000"/>
                </a:schemeClr>
              </a:solidFill>
            </a:endParaRPr>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true">
            <a:off x="4781916" y="339681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Rectangle 18"/>
          <p:cNvSpPr/>
          <p:nvPr/>
        </p:nvSpPr>
        <p:spPr>
          <a:xfrm>
            <a:off x="4781916" y="3642664"/>
            <a:ext cx="6849911"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21" name="Rectangle 20"/>
          <p:cNvSpPr/>
          <p:nvPr/>
        </p:nvSpPr>
        <p:spPr>
          <a:xfrm>
            <a:off x="4781916" y="4040269"/>
            <a:ext cx="6575197" cy="461665"/>
          </a:xfrm>
          <a:prstGeom prst="rect">
            <a:avLst/>
          </a:prstGeom>
        </p:spPr>
        <p:txBody>
          <a:bodyPr wrap="square">
            <a:spAutoFit/>
          </a:bodyPr>
          <a:lstStyle/>
          <a:p>
            <a:pPr algn="just"/>
            <a:r>
              <a:rPr lang="en-US" sz="2400" b="1" dirty="0">
                <a:solidFill>
                  <a:srgbClr val="0070C0"/>
                </a:solidFill>
              </a:rPr>
              <a:t>Department of Computer Science and Engineering</a:t>
            </a:r>
            <a:endParaRPr lang="en-IN" sz="2400" b="1" dirty="0">
              <a:solidFill>
                <a:srgbClr val="0070C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r>
              <a:rPr lang="en-US" sz="3600" b="1" cap="all" dirty="0"/>
              <a:t>COMPUTER NETWORKS</a:t>
            </a:r>
            <a:endParaRPr lang="en-US" sz="3600" b="1" cap="all" dirty="0"/>
          </a:p>
        </p:txBody>
      </p:sp>
      <p:sp>
        <p:nvSpPr>
          <p:cNvPr id="13" name="Rectangle 12"/>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Application Layer</a:t>
            </a:r>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pPr algn="just"/>
            <a:r>
              <a:rPr lang="en-US" sz="2400" b="1" dirty="0" smtClean="0">
                <a:solidFill>
                  <a:srgbClr val="0070C0"/>
                </a:solidFill>
              </a:rPr>
              <a:t>Mahesh H.B.</a:t>
            </a:r>
            <a:endParaRPr lang="en-IN" sz="2400" b="1" dirty="0">
              <a:solidFill>
                <a:srgbClr val="0070C0"/>
              </a:solidFill>
            </a:endParaRPr>
          </a:p>
        </p:txBody>
      </p:sp>
      <p:sp>
        <p:nvSpPr>
          <p:cNvPr id="15" name="Rectangle 14"/>
          <p:cNvSpPr/>
          <p:nvPr/>
        </p:nvSpPr>
        <p:spPr>
          <a:xfrm>
            <a:off x="598883" y="5887304"/>
            <a:ext cx="7497214" cy="400110"/>
          </a:xfrm>
          <a:prstGeom prst="rect">
            <a:avLst/>
          </a:prstGeom>
        </p:spPr>
        <p:txBody>
          <a:bodyPr wrap="square">
            <a:spAutoFit/>
          </a:bodyPr>
          <a:lstStyle/>
          <a:p>
            <a:pPr algn="just"/>
            <a:r>
              <a:rPr lang="en-US" sz="2000" b="1" dirty="0">
                <a:solidFill>
                  <a:srgbClr val="0070C0"/>
                </a:solidFill>
              </a:rPr>
              <a:t>Department of Computer Science and Engineering</a:t>
            </a:r>
            <a:endParaRPr lang="en-IN" sz="2000" b="1" dirty="0">
              <a:solidFill>
                <a:srgbClr val="0070C0"/>
              </a:solidFill>
            </a:endParaRP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true">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name resolution: iterated query</a:t>
            </a:r>
            <a:endParaRPr lang="en-IN" sz="2400" b="1" dirty="0">
              <a:solidFill>
                <a:schemeClr val="accent2">
                  <a:lumMod val="75000"/>
                </a:schemeClr>
              </a:solidFill>
            </a:endParaRPr>
          </a:p>
        </p:txBody>
      </p:sp>
      <p:sp>
        <p:nvSpPr>
          <p:cNvPr id="8" name="Rectangle 67"/>
          <p:cNvSpPr txBox="true">
            <a:spLocks noChangeArrowheads="true"/>
          </p:cNvSpPr>
          <p:nvPr/>
        </p:nvSpPr>
        <p:spPr>
          <a:xfrm>
            <a:off x="167369" y="1537827"/>
            <a:ext cx="5664200" cy="106113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30175" indent="0" algn="just">
              <a:buNone/>
            </a:pPr>
            <a:r>
              <a:rPr lang="en-US" altLang="en-US" dirty="0">
                <a:solidFill>
                  <a:srgbClr val="0000A3"/>
                </a:solidFill>
                <a:ea typeface="MS PGothic" panose="020B0600070205080204" pitchFamily="34" charset="-128"/>
              </a:rPr>
              <a:t>Example: </a:t>
            </a:r>
            <a:r>
              <a:rPr lang="en-US" altLang="en-US" dirty="0">
                <a:ea typeface="MS PGothic" panose="020B0600070205080204" pitchFamily="34" charset="-128"/>
              </a:rPr>
              <a:t>host at </a:t>
            </a:r>
            <a:r>
              <a:rPr lang="en-US" altLang="en-US" sz="2400" dirty="0" err="1">
                <a:ea typeface="MS PGothic" panose="020B0600070205080204" pitchFamily="34" charset="-128"/>
              </a:rPr>
              <a:t>engineering.nyu.edu</a:t>
            </a:r>
            <a:r>
              <a:rPr lang="en-US" altLang="en-US" sz="2400" dirty="0">
                <a:ea typeface="MS PGothic" panose="020B0600070205080204" pitchFamily="34" charset="-128"/>
              </a:rPr>
              <a:t> </a:t>
            </a:r>
            <a:r>
              <a:rPr lang="en-US" altLang="en-US" dirty="0">
                <a:ea typeface="MS PGothic" panose="020B0600070205080204" pitchFamily="34" charset="-128"/>
              </a:rPr>
              <a:t>wants IP address for </a:t>
            </a:r>
            <a:r>
              <a:rPr lang="en-US" altLang="en-US" sz="2400" dirty="0" err="1">
                <a:ea typeface="MS PGothic" panose="020B0600070205080204" pitchFamily="34" charset="-128"/>
              </a:rPr>
              <a:t>gaia.cs.umass.edu</a:t>
            </a:r>
            <a:endParaRPr lang="en-US" altLang="en-US" dirty="0">
              <a:ea typeface="MS PGothic" panose="020B0600070205080204" pitchFamily="34" charset="-128"/>
            </a:endParaRPr>
          </a:p>
        </p:txBody>
      </p:sp>
      <p:sp>
        <p:nvSpPr>
          <p:cNvPr id="9" name="Rectangle 69"/>
          <p:cNvSpPr>
            <a:spLocks noChangeArrowheads="true"/>
          </p:cNvSpPr>
          <p:nvPr/>
        </p:nvSpPr>
        <p:spPr bwMode="auto">
          <a:xfrm>
            <a:off x="167369" y="2996399"/>
            <a:ext cx="3088570"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r>
              <a:rPr lang="en-US" altLang="en-US" sz="2800" dirty="0">
                <a:solidFill>
                  <a:srgbClr val="CC0000"/>
                </a:solidFill>
                <a:latin typeface="+mn-lt"/>
              </a:rPr>
              <a:t>Iterated query:</a:t>
            </a:r>
            <a:endParaRPr lang="en-US" altLang="en-US" sz="2800" dirty="0">
              <a:solidFill>
                <a:srgbClr val="CC0000"/>
              </a:solidFill>
              <a:latin typeface="+mn-lt"/>
            </a:endParaRPr>
          </a:p>
          <a:p>
            <a:pPr indent="-285750" algn="just">
              <a:lnSpc>
                <a:spcPct val="85000"/>
              </a:lnSpc>
              <a:buClr>
                <a:schemeClr val="accent2">
                  <a:lumMod val="75000"/>
                </a:schemeClr>
              </a:buClr>
              <a:buSzPct val="100000"/>
              <a:buFont typeface="Wingdings" panose="05000000000000000000" pitchFamily="2" charset="2"/>
              <a:buChar char="§"/>
            </a:pPr>
            <a:r>
              <a:rPr lang="en-US" altLang="en-US" sz="2400" dirty="0">
                <a:latin typeface="+mn-lt"/>
              </a:rPr>
              <a:t>contacted server replies with name of server to contact</a:t>
            </a:r>
            <a:endParaRPr lang="en-US" altLang="en-US" sz="2400" dirty="0">
              <a:latin typeface="+mn-lt"/>
            </a:endParaRPr>
          </a:p>
          <a:p>
            <a:pPr indent="-285750" algn="just">
              <a:lnSpc>
                <a:spcPct val="85000"/>
              </a:lnSpc>
              <a:buClr>
                <a:schemeClr val="accent2">
                  <a:lumMod val="75000"/>
                </a:schemeClr>
              </a:buClr>
              <a:buSzPct val="100000"/>
              <a:buFont typeface="Wingdings" panose="05000000000000000000" pitchFamily="2" charset="2"/>
              <a:buChar char="§"/>
            </a:pPr>
            <a:r>
              <a:rPr lang="en-US" altLang="ja-JP" sz="2400" dirty="0">
                <a:latin typeface="+mn-lt"/>
              </a:rPr>
              <a:t>“I don’t know this name, but ask this server”</a:t>
            </a:r>
            <a:endParaRPr lang="en-US" altLang="en-US" sz="2400" dirty="0">
              <a:latin typeface="+mn-lt"/>
            </a:endParaRPr>
          </a:p>
        </p:txBody>
      </p:sp>
      <p:sp>
        <p:nvSpPr>
          <p:cNvPr id="11" name="Text Box 5"/>
          <p:cNvSpPr txBox="true">
            <a:spLocks noChangeArrowheads="true"/>
          </p:cNvSpPr>
          <p:nvPr/>
        </p:nvSpPr>
        <p:spPr bwMode="auto">
          <a:xfrm>
            <a:off x="3256952" y="4021012"/>
            <a:ext cx="18549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requesting host at</a:t>
            </a:r>
            <a:endParaRPr kumimoji="0" lang="en-US" altLang="en-US"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lang="en-US" altLang="en-US" sz="1400" i="1" kern="0" dirty="0" err="1">
                <a:solidFill>
                  <a:srgbClr val="000099"/>
                </a:solidFill>
              </a:rPr>
              <a:t>engineering.nyu</a:t>
            </a:r>
            <a:r>
              <a:rPr kumimoji="0" lang="en-US" altLang="en-US" sz="1400" b="0" i="1" u="none" strike="noStrike" kern="0" cap="none" spc="0" normalizeH="0" baseline="0" noProof="0" dirty="0">
                <a:ln>
                  <a:noFill/>
                </a:ln>
                <a:solidFill>
                  <a:srgbClr val="000099"/>
                </a:solidFill>
                <a:effectLst/>
                <a:uLnTx/>
                <a:uFillTx/>
                <a:latin typeface="Arial" panose="02080604020202020204" pitchFamily="34" charset="0"/>
                <a:ea typeface="MS PGothic" panose="020B0600070205080204" pitchFamily="34" charset="-128"/>
              </a:rPr>
              <a:t>.</a:t>
            </a:r>
            <a:r>
              <a:rPr kumimoji="0" lang="en-US" altLang="en-US" sz="1400" b="0" i="1" u="none" strike="noStrike" kern="0" cap="none" spc="0" normalizeH="0" baseline="0" noProof="0" dirty="0" err="1">
                <a:ln>
                  <a:noFill/>
                </a:ln>
                <a:solidFill>
                  <a:srgbClr val="000099"/>
                </a:solidFill>
                <a:effectLst/>
                <a:uLnTx/>
                <a:uFillTx/>
                <a:latin typeface="Arial" panose="02080604020202020204" pitchFamily="34" charset="0"/>
                <a:ea typeface="MS PGothic" panose="020B0600070205080204" pitchFamily="34" charset="-128"/>
              </a:rPr>
              <a:t>edu</a:t>
            </a:r>
            <a:endParaRPr kumimoji="0" lang="en-US" altLang="en-US" sz="1400" b="0" i="1" u="none" strike="noStrike" kern="0" cap="none" spc="0" normalizeH="0" baseline="0" noProof="0" dirty="0">
              <a:ln>
                <a:noFill/>
              </a:ln>
              <a:solidFill>
                <a:srgbClr val="000099"/>
              </a:solidFill>
              <a:effectLst/>
              <a:uLnTx/>
              <a:uFillTx/>
              <a:latin typeface="Arial" panose="02080604020202020204" pitchFamily="34" charset="0"/>
              <a:ea typeface="MS PGothic" panose="020B0600070205080204" pitchFamily="34" charset="-128"/>
            </a:endParaRPr>
          </a:p>
        </p:txBody>
      </p:sp>
      <p:sp>
        <p:nvSpPr>
          <p:cNvPr id="12" name="Text Box 6"/>
          <p:cNvSpPr txBox="true">
            <a:spLocks noChangeArrowheads="true"/>
          </p:cNvSpPr>
          <p:nvPr/>
        </p:nvSpPr>
        <p:spPr bwMode="auto">
          <a:xfrm>
            <a:off x="8485784" y="4410062"/>
            <a:ext cx="1878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1" u="none" strike="noStrike" kern="0" cap="none" spc="0" normalizeH="0" baseline="0" noProof="0" dirty="0" err="1">
                <a:ln>
                  <a:noFill/>
                </a:ln>
                <a:solidFill>
                  <a:srgbClr val="000000"/>
                </a:solidFill>
                <a:effectLst/>
                <a:uLnTx/>
                <a:uFillTx/>
                <a:latin typeface="Arial" panose="02080604020202020204" pitchFamily="34" charset="0"/>
                <a:ea typeface="MS PGothic" panose="020B0600070205080204" pitchFamily="34" charset="-128"/>
              </a:rPr>
              <a:t>gaia.cs.umass.edu</a:t>
            </a:r>
            <a:endParaRPr kumimoji="0" lang="en-US" altLang="en-US" sz="1600" b="0" i="1"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 name="Text Box 17"/>
          <p:cNvSpPr txBox="true">
            <a:spLocks noChangeArrowheads="true"/>
          </p:cNvSpPr>
          <p:nvPr/>
        </p:nvSpPr>
        <p:spPr bwMode="auto">
          <a:xfrm>
            <a:off x="6476622" y="1494715"/>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root DNS server</a:t>
            </a:r>
            <a:endPar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 name="Line 18"/>
          <p:cNvSpPr>
            <a:spLocks noChangeShapeType="true"/>
          </p:cNvSpPr>
          <p:nvPr/>
        </p:nvSpPr>
        <p:spPr bwMode="auto">
          <a:xfrm flipV="true">
            <a:off x="4792961" y="3448058"/>
            <a:ext cx="1196994"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6" name="Line 19"/>
          <p:cNvSpPr>
            <a:spLocks noChangeShapeType="true"/>
          </p:cNvSpPr>
          <p:nvPr/>
        </p:nvSpPr>
        <p:spPr bwMode="auto">
          <a:xfrm flipV="true">
            <a:off x="6272511" y="2177970"/>
            <a:ext cx="914400" cy="97155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7" name="Line 20"/>
          <p:cNvSpPr>
            <a:spLocks noChangeShapeType="true"/>
          </p:cNvSpPr>
          <p:nvPr/>
        </p:nvSpPr>
        <p:spPr bwMode="auto">
          <a:xfrm flipV="true">
            <a:off x="6558261" y="3340020"/>
            <a:ext cx="1485900" cy="9525"/>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8" name="Line 21"/>
          <p:cNvSpPr>
            <a:spLocks noChangeShapeType="true"/>
          </p:cNvSpPr>
          <p:nvPr/>
        </p:nvSpPr>
        <p:spPr bwMode="auto">
          <a:xfrm flipH="true" flipV="true">
            <a:off x="6558261" y="3511470"/>
            <a:ext cx="1419225"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9" name="Line 22"/>
          <p:cNvSpPr>
            <a:spLocks noChangeShapeType="true"/>
          </p:cNvSpPr>
          <p:nvPr/>
        </p:nvSpPr>
        <p:spPr bwMode="auto">
          <a:xfrm flipH="true">
            <a:off x="6482061" y="2406570"/>
            <a:ext cx="733425" cy="76200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20" name="Line 23"/>
          <p:cNvSpPr>
            <a:spLocks noChangeShapeType="true"/>
          </p:cNvSpPr>
          <p:nvPr/>
        </p:nvSpPr>
        <p:spPr bwMode="auto">
          <a:xfrm flipH="true">
            <a:off x="4685237" y="3611980"/>
            <a:ext cx="1319232"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grpSp>
        <p:nvGrpSpPr>
          <p:cNvPr id="21" name="Group 24"/>
          <p:cNvGrpSpPr/>
          <p:nvPr/>
        </p:nvGrpSpPr>
        <p:grpSpPr bwMode="auto">
          <a:xfrm>
            <a:off x="5062837" y="4019476"/>
            <a:ext cx="1876425" cy="554038"/>
            <a:chOff x="2838" y="2132"/>
            <a:chExt cx="1182" cy="349"/>
          </a:xfrm>
        </p:grpSpPr>
        <p:sp>
          <p:nvSpPr>
            <p:cNvPr id="22" name="Rectangle 25"/>
            <p:cNvSpPr>
              <a:spLocks noChangeArrowheads="true"/>
            </p:cNvSpPr>
            <p:nvPr/>
          </p:nvSpPr>
          <p:spPr bwMode="auto">
            <a:xfrm>
              <a:off x="2838" y="2178"/>
              <a:ext cx="1182" cy="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 name="Text Box 26"/>
            <p:cNvSpPr txBox="true">
              <a:spLocks noChangeArrowheads="true"/>
            </p:cNvSpPr>
            <p:nvPr/>
          </p:nvSpPr>
          <p:spPr bwMode="auto">
            <a:xfrm>
              <a:off x="2887" y="2132"/>
              <a:ext cx="108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local DNS server</a:t>
              </a:r>
              <a:endParaRPr kumimoji="0" lang="en-US" altLang="en-US"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400" b="0" i="1" u="none" strike="noStrike" kern="0" cap="none" spc="0" normalizeH="0" baseline="0" noProof="0" dirty="0" err="1">
                  <a:ln>
                    <a:noFill/>
                  </a:ln>
                  <a:solidFill>
                    <a:srgbClr val="000099"/>
                  </a:solidFill>
                  <a:effectLst/>
                  <a:uLnTx/>
                  <a:uFillTx/>
                  <a:latin typeface="Arial" panose="02080604020202020204" pitchFamily="34" charset="0"/>
                  <a:ea typeface="MS PGothic" panose="020B0600070205080204" pitchFamily="34" charset="-128"/>
                </a:rPr>
                <a:t>dns.nyu.edu</a:t>
              </a:r>
              <a:endParaRPr kumimoji="0" lang="en-US" altLang="en-US" sz="1400" b="0" i="1" u="none" strike="noStrike" kern="0" cap="none" spc="0" normalizeH="0" baseline="0" noProof="0" dirty="0">
                <a:ln>
                  <a:noFill/>
                </a:ln>
                <a:solidFill>
                  <a:srgbClr val="000099"/>
                </a:solidFill>
                <a:effectLst/>
                <a:uLnTx/>
                <a:uFillTx/>
                <a:latin typeface="Arial" panose="02080604020202020204" pitchFamily="34" charset="0"/>
                <a:ea typeface="MS PGothic" panose="020B0600070205080204" pitchFamily="34" charset="-128"/>
              </a:endParaRPr>
            </a:p>
          </p:txBody>
        </p:sp>
      </p:grpSp>
      <p:sp>
        <p:nvSpPr>
          <p:cNvPr id="24" name="Text Box 27"/>
          <p:cNvSpPr txBox="true">
            <a:spLocks noChangeArrowheads="true"/>
          </p:cNvSpPr>
          <p:nvPr/>
        </p:nvSpPr>
        <p:spPr bwMode="auto">
          <a:xfrm>
            <a:off x="5243225" y="305898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1</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5" name="Text Box 28"/>
          <p:cNvSpPr txBox="true">
            <a:spLocks noChangeArrowheads="true"/>
          </p:cNvSpPr>
          <p:nvPr/>
        </p:nvSpPr>
        <p:spPr bwMode="auto">
          <a:xfrm>
            <a:off x="6412211" y="239545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2</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6" name="Text Box 29"/>
          <p:cNvSpPr txBox="true">
            <a:spLocks noChangeArrowheads="true"/>
          </p:cNvSpPr>
          <p:nvPr/>
        </p:nvSpPr>
        <p:spPr bwMode="auto">
          <a:xfrm>
            <a:off x="6850361" y="263358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3</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7" name="Text Box 30"/>
          <p:cNvSpPr txBox="true">
            <a:spLocks noChangeArrowheads="true"/>
          </p:cNvSpPr>
          <p:nvPr/>
        </p:nvSpPr>
        <p:spPr bwMode="auto">
          <a:xfrm>
            <a:off x="7164686" y="304315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4</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8" name="Text Box 31"/>
          <p:cNvSpPr txBox="true">
            <a:spLocks noChangeArrowheads="true"/>
          </p:cNvSpPr>
          <p:nvPr/>
        </p:nvSpPr>
        <p:spPr bwMode="auto">
          <a:xfrm>
            <a:off x="7194849" y="353052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5</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9" name="Text Box 32"/>
          <p:cNvSpPr txBox="true">
            <a:spLocks noChangeArrowheads="true"/>
          </p:cNvSpPr>
          <p:nvPr/>
        </p:nvSpPr>
        <p:spPr bwMode="auto">
          <a:xfrm>
            <a:off x="7791749" y="457033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6</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30" name="Text Box 60"/>
          <p:cNvSpPr txBox="true">
            <a:spLocks noChangeArrowheads="true"/>
          </p:cNvSpPr>
          <p:nvPr/>
        </p:nvSpPr>
        <p:spPr bwMode="auto">
          <a:xfrm>
            <a:off x="7225011" y="5386307"/>
            <a:ext cx="2397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authoritative DNS server</a:t>
            </a:r>
            <a:endParaRPr kumimoji="0" lang="en-US" altLang="en-US" sz="24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1" i="0" u="none" strike="noStrike" kern="0" cap="none" spc="0" normalizeH="0" baseline="0" noProof="0" dirty="0" err="1">
                <a:ln>
                  <a:noFill/>
                </a:ln>
                <a:solidFill>
                  <a:srgbClr val="000000"/>
                </a:solidFill>
                <a:effectLst/>
                <a:uLnTx/>
                <a:uFillTx/>
                <a:latin typeface="Arial" panose="02080604020202020204" pitchFamily="34" charset="0"/>
                <a:ea typeface="MS PGothic" panose="020B0600070205080204" pitchFamily="34" charset="-128"/>
              </a:rPr>
              <a:t>dns.cs.umass.edu</a:t>
            </a:r>
            <a:endPar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1" name="Text Box 61"/>
          <p:cNvSpPr txBox="true">
            <a:spLocks noChangeArrowheads="true"/>
          </p:cNvSpPr>
          <p:nvPr/>
        </p:nvSpPr>
        <p:spPr bwMode="auto">
          <a:xfrm>
            <a:off x="7164686" y="460049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7</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32" name="Text Box 62"/>
          <p:cNvSpPr txBox="true">
            <a:spLocks noChangeArrowheads="true"/>
          </p:cNvSpPr>
          <p:nvPr/>
        </p:nvSpPr>
        <p:spPr bwMode="auto">
          <a:xfrm>
            <a:off x="5243748" y="3642779"/>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rPr>
              <a:t>8</a:t>
            </a:r>
            <a:endParaRPr kumimoji="0" lang="en-US" altLang="en-US" sz="24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33" name="Line 63"/>
          <p:cNvSpPr>
            <a:spLocks noChangeShapeType="true"/>
          </p:cNvSpPr>
          <p:nvPr/>
        </p:nvSpPr>
        <p:spPr bwMode="auto">
          <a:xfrm>
            <a:off x="6491586" y="3671807"/>
            <a:ext cx="1493838" cy="1314450"/>
          </a:xfrm>
          <a:prstGeom prst="line">
            <a:avLst/>
          </a:prstGeom>
          <a:noFill/>
          <a:ln w="25400">
            <a:solidFill>
              <a:srgbClr val="CC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34" name="Line 64"/>
          <p:cNvSpPr>
            <a:spLocks noChangeShapeType="true"/>
          </p:cNvSpPr>
          <p:nvPr/>
        </p:nvSpPr>
        <p:spPr bwMode="auto">
          <a:xfrm flipH="true" flipV="true">
            <a:off x="6451899" y="3797220"/>
            <a:ext cx="1493837" cy="1301750"/>
          </a:xfrm>
          <a:prstGeom prst="line">
            <a:avLst/>
          </a:prstGeom>
          <a:noFill/>
          <a:ln w="25400">
            <a:solidFill>
              <a:srgbClr val="CC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35" name="Text Box 65"/>
          <p:cNvSpPr txBox="true">
            <a:spLocks noChangeArrowheads="true"/>
          </p:cNvSpPr>
          <p:nvPr/>
        </p:nvSpPr>
        <p:spPr bwMode="auto">
          <a:xfrm>
            <a:off x="7278309" y="2780767"/>
            <a:ext cx="2011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TLD DNS server</a:t>
            </a:r>
            <a:endPar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6" name="Group 86"/>
          <p:cNvGrpSpPr/>
          <p:nvPr/>
        </p:nvGrpSpPr>
        <p:grpSpPr bwMode="auto">
          <a:xfrm flipH="true">
            <a:off x="8963523" y="4791942"/>
            <a:ext cx="787391" cy="614055"/>
            <a:chOff x="-44" y="1473"/>
            <a:chExt cx="981" cy="1105"/>
          </a:xfrm>
        </p:grpSpPr>
        <p:pic>
          <p:nvPicPr>
            <p:cNvPr id="37" name="Picture 87"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8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39" name="Group 89"/>
          <p:cNvGrpSpPr/>
          <p:nvPr/>
        </p:nvGrpSpPr>
        <p:grpSpPr bwMode="auto">
          <a:xfrm>
            <a:off x="3787143" y="3225362"/>
            <a:ext cx="883580" cy="766310"/>
            <a:chOff x="-44" y="1473"/>
            <a:chExt cx="981" cy="1105"/>
          </a:xfrm>
        </p:grpSpPr>
        <p:pic>
          <p:nvPicPr>
            <p:cNvPr id="40" name="Picture 90"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91"/>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42" name="Group 125"/>
          <p:cNvGrpSpPr/>
          <p:nvPr/>
        </p:nvGrpSpPr>
        <p:grpSpPr bwMode="auto">
          <a:xfrm>
            <a:off x="8098136" y="4700507"/>
            <a:ext cx="390525" cy="641350"/>
            <a:chOff x="4140" y="429"/>
            <a:chExt cx="1425" cy="2396"/>
          </a:xfrm>
        </p:grpSpPr>
        <p:sp>
          <p:nvSpPr>
            <p:cNvPr id="43" name="Freeform 126"/>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4" name="Rectangle 127"/>
            <p:cNvSpPr>
              <a:spLocks noChangeArrowheads="true"/>
            </p:cNvSpPr>
            <p:nvPr/>
          </p:nvSpPr>
          <p:spPr bwMode="auto">
            <a:xfrm>
              <a:off x="4204"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Freeform 128"/>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6" name="Freeform 129"/>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7" name="Rectangle 130"/>
            <p:cNvSpPr>
              <a:spLocks noChangeArrowheads="true"/>
            </p:cNvSpPr>
            <p:nvPr/>
          </p:nvSpPr>
          <p:spPr bwMode="auto">
            <a:xfrm>
              <a:off x="4210" y="696"/>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8" name="Group 131"/>
            <p:cNvGrpSpPr/>
            <p:nvPr/>
          </p:nvGrpSpPr>
          <p:grpSpPr bwMode="auto">
            <a:xfrm>
              <a:off x="4749" y="668"/>
              <a:ext cx="581" cy="145"/>
              <a:chOff x="614" y="2568"/>
              <a:chExt cx="725" cy="139"/>
            </a:xfrm>
          </p:grpSpPr>
          <p:sp>
            <p:nvSpPr>
              <p:cNvPr id="73" name="AutoShape 132"/>
              <p:cNvSpPr>
                <a:spLocks noChangeArrowheads="true"/>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4" name="AutoShape 133"/>
              <p:cNvSpPr>
                <a:spLocks noChangeArrowheads="true"/>
              </p:cNvSpPr>
              <p:nvPr/>
            </p:nvSpPr>
            <p:spPr bwMode="auto">
              <a:xfrm>
                <a:off x="628" y="2583"/>
                <a:ext cx="694"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9" name="Rectangle 134"/>
            <p:cNvSpPr>
              <a:spLocks noChangeArrowheads="true"/>
            </p:cNvSpPr>
            <p:nvPr/>
          </p:nvSpPr>
          <p:spPr bwMode="auto">
            <a:xfrm>
              <a:off x="4227" y="1016"/>
              <a:ext cx="591"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0" name="Group 135"/>
            <p:cNvGrpSpPr/>
            <p:nvPr/>
          </p:nvGrpSpPr>
          <p:grpSpPr bwMode="auto">
            <a:xfrm>
              <a:off x="4747" y="994"/>
              <a:ext cx="581" cy="134"/>
              <a:chOff x="614" y="2568"/>
              <a:chExt cx="725" cy="139"/>
            </a:xfrm>
          </p:grpSpPr>
          <p:sp>
            <p:nvSpPr>
              <p:cNvPr id="71" name="AutoShape 136"/>
              <p:cNvSpPr>
                <a:spLocks noChangeArrowheads="true"/>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2" name="AutoShape 137"/>
              <p:cNvSpPr>
                <a:spLocks noChangeArrowheads="true"/>
              </p:cNvSpPr>
              <p:nvPr/>
            </p:nvSpPr>
            <p:spPr bwMode="auto">
              <a:xfrm>
                <a:off x="630" y="2585"/>
                <a:ext cx="694"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1" name="Rectangle 138"/>
            <p:cNvSpPr>
              <a:spLocks noChangeArrowheads="true"/>
            </p:cNvSpPr>
            <p:nvPr/>
          </p:nvSpPr>
          <p:spPr bwMode="auto">
            <a:xfrm>
              <a:off x="4215" y="1360"/>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2" name="Rectangle 139"/>
            <p:cNvSpPr>
              <a:spLocks noChangeArrowheads="true"/>
            </p:cNvSpPr>
            <p:nvPr/>
          </p:nvSpPr>
          <p:spPr bwMode="auto">
            <a:xfrm>
              <a:off x="4227" y="1657"/>
              <a:ext cx="597"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3" name="Group 140"/>
            <p:cNvGrpSpPr/>
            <p:nvPr/>
          </p:nvGrpSpPr>
          <p:grpSpPr bwMode="auto">
            <a:xfrm>
              <a:off x="4735" y="1627"/>
              <a:ext cx="582" cy="151"/>
              <a:chOff x="614" y="2568"/>
              <a:chExt cx="725" cy="139"/>
            </a:xfrm>
          </p:grpSpPr>
          <p:sp>
            <p:nvSpPr>
              <p:cNvPr id="69" name="AutoShape 141"/>
              <p:cNvSpPr>
                <a:spLocks noChangeArrowheads="true"/>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0" name="AutoShape 142"/>
              <p:cNvSpPr>
                <a:spLocks noChangeArrowheads="true"/>
              </p:cNvSpPr>
              <p:nvPr/>
            </p:nvSpPr>
            <p:spPr bwMode="auto">
              <a:xfrm>
                <a:off x="630" y="2584"/>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4" name="Freeform 143"/>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5" name="Group 144"/>
            <p:cNvGrpSpPr/>
            <p:nvPr/>
          </p:nvGrpSpPr>
          <p:grpSpPr bwMode="auto">
            <a:xfrm>
              <a:off x="4739" y="1327"/>
              <a:ext cx="582" cy="139"/>
              <a:chOff x="614" y="2568"/>
              <a:chExt cx="725" cy="139"/>
            </a:xfrm>
          </p:grpSpPr>
          <p:sp>
            <p:nvSpPr>
              <p:cNvPr id="67" name="AutoShape 145"/>
              <p:cNvSpPr>
                <a:spLocks noChangeArrowheads="true"/>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8" name="AutoShape 146"/>
              <p:cNvSpPr>
                <a:spLocks noChangeArrowheads="true"/>
              </p:cNvSpPr>
              <p:nvPr/>
            </p:nvSpPr>
            <p:spPr bwMode="auto">
              <a:xfrm>
                <a:off x="626"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6" name="Rectangle 147"/>
            <p:cNvSpPr>
              <a:spLocks noChangeArrowheads="true"/>
            </p:cNvSpPr>
            <p:nvPr/>
          </p:nvSpPr>
          <p:spPr bwMode="auto">
            <a:xfrm>
              <a:off x="5252" y="429"/>
              <a:ext cx="64" cy="2289"/>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7" name="Freeform 148"/>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8" name="Freeform 149"/>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9" name="Oval 150"/>
            <p:cNvSpPr>
              <a:spLocks noChangeArrowheads="true"/>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0" name="Freeform 151"/>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1" name="AutoShape 152"/>
            <p:cNvSpPr>
              <a:spLocks noChangeArrowheads="true"/>
            </p:cNvSpPr>
            <p:nvPr/>
          </p:nvSpPr>
          <p:spPr bwMode="auto">
            <a:xfrm>
              <a:off x="4140" y="2677"/>
              <a:ext cx="1199"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2" name="AutoShape 153"/>
            <p:cNvSpPr>
              <a:spLocks noChangeArrowheads="true"/>
            </p:cNvSpPr>
            <p:nvPr/>
          </p:nvSpPr>
          <p:spPr bwMode="auto">
            <a:xfrm>
              <a:off x="4204" y="2712"/>
              <a:ext cx="1072" cy="83"/>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3" name="Oval 154"/>
            <p:cNvSpPr>
              <a:spLocks noChangeArrowheads="true"/>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4" name="Oval 155"/>
            <p:cNvSpPr>
              <a:spLocks noChangeArrowheads="true"/>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65" name="Oval 156"/>
            <p:cNvSpPr>
              <a:spLocks noChangeArrowheads="true"/>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6" name="Rectangle 157"/>
            <p:cNvSpPr>
              <a:spLocks noChangeArrowheads="true"/>
            </p:cNvSpPr>
            <p:nvPr/>
          </p:nvSpPr>
          <p:spPr bwMode="auto">
            <a:xfrm>
              <a:off x="5061" y="1835"/>
              <a:ext cx="87"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75" name="Group 158"/>
          <p:cNvGrpSpPr/>
          <p:nvPr/>
        </p:nvGrpSpPr>
        <p:grpSpPr bwMode="auto">
          <a:xfrm>
            <a:off x="6094711" y="3187620"/>
            <a:ext cx="390525" cy="641350"/>
            <a:chOff x="4140" y="429"/>
            <a:chExt cx="1425" cy="2396"/>
          </a:xfrm>
        </p:grpSpPr>
        <p:sp>
          <p:nvSpPr>
            <p:cNvPr id="76" name="Freeform 159"/>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7" name="Rectangle 160"/>
            <p:cNvSpPr>
              <a:spLocks noChangeArrowheads="true"/>
            </p:cNvSpPr>
            <p:nvPr/>
          </p:nvSpPr>
          <p:spPr bwMode="auto">
            <a:xfrm>
              <a:off x="4204"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8" name="Freeform 161"/>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9" name="Freeform 162"/>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0" name="Rectangle 163"/>
            <p:cNvSpPr>
              <a:spLocks noChangeArrowheads="true"/>
            </p:cNvSpPr>
            <p:nvPr/>
          </p:nvSpPr>
          <p:spPr bwMode="auto">
            <a:xfrm>
              <a:off x="4210" y="696"/>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81" name="Group 164"/>
            <p:cNvGrpSpPr/>
            <p:nvPr/>
          </p:nvGrpSpPr>
          <p:grpSpPr bwMode="auto">
            <a:xfrm>
              <a:off x="4749" y="668"/>
              <a:ext cx="581" cy="145"/>
              <a:chOff x="614" y="2568"/>
              <a:chExt cx="725" cy="139"/>
            </a:xfrm>
          </p:grpSpPr>
          <p:sp>
            <p:nvSpPr>
              <p:cNvPr id="106" name="AutoShape 165"/>
              <p:cNvSpPr>
                <a:spLocks noChangeArrowheads="true"/>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7" name="AutoShape 166"/>
              <p:cNvSpPr>
                <a:spLocks noChangeArrowheads="true"/>
              </p:cNvSpPr>
              <p:nvPr/>
            </p:nvSpPr>
            <p:spPr bwMode="auto">
              <a:xfrm>
                <a:off x="628" y="2583"/>
                <a:ext cx="694"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82" name="Rectangle 167"/>
            <p:cNvSpPr>
              <a:spLocks noChangeArrowheads="true"/>
            </p:cNvSpPr>
            <p:nvPr/>
          </p:nvSpPr>
          <p:spPr bwMode="auto">
            <a:xfrm>
              <a:off x="4227" y="1016"/>
              <a:ext cx="591"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83" name="Group 168"/>
            <p:cNvGrpSpPr/>
            <p:nvPr/>
          </p:nvGrpSpPr>
          <p:grpSpPr bwMode="auto">
            <a:xfrm>
              <a:off x="4747" y="994"/>
              <a:ext cx="581" cy="134"/>
              <a:chOff x="614" y="2568"/>
              <a:chExt cx="725" cy="139"/>
            </a:xfrm>
          </p:grpSpPr>
          <p:sp>
            <p:nvSpPr>
              <p:cNvPr id="104" name="AutoShape 169"/>
              <p:cNvSpPr>
                <a:spLocks noChangeArrowheads="true"/>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5" name="AutoShape 170"/>
              <p:cNvSpPr>
                <a:spLocks noChangeArrowheads="true"/>
              </p:cNvSpPr>
              <p:nvPr/>
            </p:nvSpPr>
            <p:spPr bwMode="auto">
              <a:xfrm>
                <a:off x="630" y="2585"/>
                <a:ext cx="694"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84" name="Rectangle 171"/>
            <p:cNvSpPr>
              <a:spLocks noChangeArrowheads="true"/>
            </p:cNvSpPr>
            <p:nvPr/>
          </p:nvSpPr>
          <p:spPr bwMode="auto">
            <a:xfrm>
              <a:off x="4215" y="1360"/>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5" name="Rectangle 172"/>
            <p:cNvSpPr>
              <a:spLocks noChangeArrowheads="true"/>
            </p:cNvSpPr>
            <p:nvPr/>
          </p:nvSpPr>
          <p:spPr bwMode="auto">
            <a:xfrm>
              <a:off x="4227" y="1657"/>
              <a:ext cx="597"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86" name="Group 173"/>
            <p:cNvGrpSpPr/>
            <p:nvPr/>
          </p:nvGrpSpPr>
          <p:grpSpPr bwMode="auto">
            <a:xfrm>
              <a:off x="4735" y="1627"/>
              <a:ext cx="582" cy="151"/>
              <a:chOff x="614" y="2568"/>
              <a:chExt cx="725" cy="139"/>
            </a:xfrm>
          </p:grpSpPr>
          <p:sp>
            <p:nvSpPr>
              <p:cNvPr id="102" name="AutoShape 174"/>
              <p:cNvSpPr>
                <a:spLocks noChangeArrowheads="true"/>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3" name="AutoShape 175"/>
              <p:cNvSpPr>
                <a:spLocks noChangeArrowheads="true"/>
              </p:cNvSpPr>
              <p:nvPr/>
            </p:nvSpPr>
            <p:spPr bwMode="auto">
              <a:xfrm>
                <a:off x="630" y="2584"/>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87" name="Freeform 176"/>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88" name="Group 177"/>
            <p:cNvGrpSpPr/>
            <p:nvPr/>
          </p:nvGrpSpPr>
          <p:grpSpPr bwMode="auto">
            <a:xfrm>
              <a:off x="4739" y="1327"/>
              <a:ext cx="582" cy="139"/>
              <a:chOff x="614" y="2568"/>
              <a:chExt cx="725" cy="139"/>
            </a:xfrm>
          </p:grpSpPr>
          <p:sp>
            <p:nvSpPr>
              <p:cNvPr id="100" name="AutoShape 178"/>
              <p:cNvSpPr>
                <a:spLocks noChangeArrowheads="true"/>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1" name="AutoShape 179"/>
              <p:cNvSpPr>
                <a:spLocks noChangeArrowheads="true"/>
              </p:cNvSpPr>
              <p:nvPr/>
            </p:nvSpPr>
            <p:spPr bwMode="auto">
              <a:xfrm>
                <a:off x="626"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89" name="Rectangle 180"/>
            <p:cNvSpPr>
              <a:spLocks noChangeArrowheads="true"/>
            </p:cNvSpPr>
            <p:nvPr/>
          </p:nvSpPr>
          <p:spPr bwMode="auto">
            <a:xfrm>
              <a:off x="5252" y="429"/>
              <a:ext cx="64" cy="2289"/>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0" name="Freeform 181"/>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1" name="Freeform 182"/>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2" name="Oval 183"/>
            <p:cNvSpPr>
              <a:spLocks noChangeArrowheads="true"/>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3" name="Freeform 184"/>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4" name="AutoShape 185"/>
            <p:cNvSpPr>
              <a:spLocks noChangeArrowheads="true"/>
            </p:cNvSpPr>
            <p:nvPr/>
          </p:nvSpPr>
          <p:spPr bwMode="auto">
            <a:xfrm>
              <a:off x="4140" y="2677"/>
              <a:ext cx="1199"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5" name="AutoShape 186"/>
            <p:cNvSpPr>
              <a:spLocks noChangeArrowheads="true"/>
            </p:cNvSpPr>
            <p:nvPr/>
          </p:nvSpPr>
          <p:spPr bwMode="auto">
            <a:xfrm>
              <a:off x="4204" y="2712"/>
              <a:ext cx="1072" cy="83"/>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6" name="Oval 187"/>
            <p:cNvSpPr>
              <a:spLocks noChangeArrowheads="true"/>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7" name="Oval 188"/>
            <p:cNvSpPr>
              <a:spLocks noChangeArrowheads="true"/>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98" name="Oval 189"/>
            <p:cNvSpPr>
              <a:spLocks noChangeArrowheads="true"/>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9" name="Rectangle 190"/>
            <p:cNvSpPr>
              <a:spLocks noChangeArrowheads="true"/>
            </p:cNvSpPr>
            <p:nvPr/>
          </p:nvSpPr>
          <p:spPr bwMode="auto">
            <a:xfrm>
              <a:off x="5061" y="1835"/>
              <a:ext cx="87"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08" name="Group 224"/>
          <p:cNvGrpSpPr/>
          <p:nvPr/>
        </p:nvGrpSpPr>
        <p:grpSpPr bwMode="auto">
          <a:xfrm>
            <a:off x="7248824" y="1925557"/>
            <a:ext cx="390525" cy="641350"/>
            <a:chOff x="4140" y="429"/>
            <a:chExt cx="1425" cy="2396"/>
          </a:xfrm>
        </p:grpSpPr>
        <p:sp>
          <p:nvSpPr>
            <p:cNvPr id="109" name="Freeform 22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0" name="Rectangle 226"/>
            <p:cNvSpPr>
              <a:spLocks noChangeArrowheads="true"/>
            </p:cNvSpPr>
            <p:nvPr/>
          </p:nvSpPr>
          <p:spPr bwMode="auto">
            <a:xfrm>
              <a:off x="4204"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1" name="Freeform 22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2" name="Freeform 22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3" name="Rectangle 229"/>
            <p:cNvSpPr>
              <a:spLocks noChangeArrowheads="true"/>
            </p:cNvSpPr>
            <p:nvPr/>
          </p:nvSpPr>
          <p:spPr bwMode="auto">
            <a:xfrm>
              <a:off x="4210" y="696"/>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14" name="Group 230"/>
            <p:cNvGrpSpPr/>
            <p:nvPr/>
          </p:nvGrpSpPr>
          <p:grpSpPr bwMode="auto">
            <a:xfrm>
              <a:off x="4749" y="668"/>
              <a:ext cx="581" cy="145"/>
              <a:chOff x="614" y="2568"/>
              <a:chExt cx="725" cy="139"/>
            </a:xfrm>
          </p:grpSpPr>
          <p:sp>
            <p:nvSpPr>
              <p:cNvPr id="139" name="AutoShape 231"/>
              <p:cNvSpPr>
                <a:spLocks noChangeArrowheads="true"/>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0" name="AutoShape 232"/>
              <p:cNvSpPr>
                <a:spLocks noChangeArrowheads="true"/>
              </p:cNvSpPr>
              <p:nvPr/>
            </p:nvSpPr>
            <p:spPr bwMode="auto">
              <a:xfrm>
                <a:off x="627" y="2583"/>
                <a:ext cx="694"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15" name="Rectangle 233"/>
            <p:cNvSpPr>
              <a:spLocks noChangeArrowheads="true"/>
            </p:cNvSpPr>
            <p:nvPr/>
          </p:nvSpPr>
          <p:spPr bwMode="auto">
            <a:xfrm>
              <a:off x="4227" y="1016"/>
              <a:ext cx="591"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16" name="Group 234"/>
            <p:cNvGrpSpPr/>
            <p:nvPr/>
          </p:nvGrpSpPr>
          <p:grpSpPr bwMode="auto">
            <a:xfrm>
              <a:off x="4747" y="994"/>
              <a:ext cx="581" cy="134"/>
              <a:chOff x="614" y="2568"/>
              <a:chExt cx="725" cy="139"/>
            </a:xfrm>
          </p:grpSpPr>
          <p:sp>
            <p:nvSpPr>
              <p:cNvPr id="137" name="AutoShape 235"/>
              <p:cNvSpPr>
                <a:spLocks noChangeArrowheads="true"/>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8" name="AutoShape 236"/>
              <p:cNvSpPr>
                <a:spLocks noChangeArrowheads="true"/>
              </p:cNvSpPr>
              <p:nvPr/>
            </p:nvSpPr>
            <p:spPr bwMode="auto">
              <a:xfrm>
                <a:off x="630" y="2585"/>
                <a:ext cx="694"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17" name="Rectangle 237"/>
            <p:cNvSpPr>
              <a:spLocks noChangeArrowheads="true"/>
            </p:cNvSpPr>
            <p:nvPr/>
          </p:nvSpPr>
          <p:spPr bwMode="auto">
            <a:xfrm>
              <a:off x="4215" y="1360"/>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8" name="Rectangle 238"/>
            <p:cNvSpPr>
              <a:spLocks noChangeArrowheads="true"/>
            </p:cNvSpPr>
            <p:nvPr/>
          </p:nvSpPr>
          <p:spPr bwMode="auto">
            <a:xfrm>
              <a:off x="4227" y="1657"/>
              <a:ext cx="597"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19" name="Group 239"/>
            <p:cNvGrpSpPr/>
            <p:nvPr/>
          </p:nvGrpSpPr>
          <p:grpSpPr bwMode="auto">
            <a:xfrm>
              <a:off x="4735" y="1627"/>
              <a:ext cx="582" cy="151"/>
              <a:chOff x="614" y="2568"/>
              <a:chExt cx="725" cy="139"/>
            </a:xfrm>
          </p:grpSpPr>
          <p:sp>
            <p:nvSpPr>
              <p:cNvPr id="135" name="AutoShape 240"/>
              <p:cNvSpPr>
                <a:spLocks noChangeArrowheads="true"/>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6" name="AutoShape 241"/>
              <p:cNvSpPr>
                <a:spLocks noChangeArrowheads="true"/>
              </p:cNvSpPr>
              <p:nvPr/>
            </p:nvSpPr>
            <p:spPr bwMode="auto">
              <a:xfrm>
                <a:off x="630" y="2584"/>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20" name="Freeform 24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21" name="Group 243"/>
            <p:cNvGrpSpPr/>
            <p:nvPr/>
          </p:nvGrpSpPr>
          <p:grpSpPr bwMode="auto">
            <a:xfrm>
              <a:off x="4739" y="1327"/>
              <a:ext cx="582" cy="139"/>
              <a:chOff x="614" y="2568"/>
              <a:chExt cx="725" cy="139"/>
            </a:xfrm>
          </p:grpSpPr>
          <p:sp>
            <p:nvSpPr>
              <p:cNvPr id="133" name="AutoShape 244"/>
              <p:cNvSpPr>
                <a:spLocks noChangeArrowheads="true"/>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4" name="AutoShape 245"/>
              <p:cNvSpPr>
                <a:spLocks noChangeArrowheads="true"/>
              </p:cNvSpPr>
              <p:nvPr/>
            </p:nvSpPr>
            <p:spPr bwMode="auto">
              <a:xfrm>
                <a:off x="625"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22" name="Rectangle 246"/>
            <p:cNvSpPr>
              <a:spLocks noChangeArrowheads="true"/>
            </p:cNvSpPr>
            <p:nvPr/>
          </p:nvSpPr>
          <p:spPr bwMode="auto">
            <a:xfrm>
              <a:off x="5252" y="429"/>
              <a:ext cx="64" cy="2289"/>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3" name="Freeform 24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4" name="Freeform 24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5" name="Oval 249"/>
            <p:cNvSpPr>
              <a:spLocks noChangeArrowheads="true"/>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6" name="Freeform 25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7" name="AutoShape 251"/>
            <p:cNvSpPr>
              <a:spLocks noChangeArrowheads="true"/>
            </p:cNvSpPr>
            <p:nvPr/>
          </p:nvSpPr>
          <p:spPr bwMode="auto">
            <a:xfrm>
              <a:off x="4140" y="2677"/>
              <a:ext cx="1199"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8" name="AutoShape 252"/>
            <p:cNvSpPr>
              <a:spLocks noChangeArrowheads="true"/>
            </p:cNvSpPr>
            <p:nvPr/>
          </p:nvSpPr>
          <p:spPr bwMode="auto">
            <a:xfrm>
              <a:off x="4204" y="2712"/>
              <a:ext cx="1072" cy="83"/>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9" name="Oval 253"/>
            <p:cNvSpPr>
              <a:spLocks noChangeArrowheads="true"/>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0" name="Oval 254"/>
            <p:cNvSpPr>
              <a:spLocks noChangeArrowheads="true"/>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31" name="Oval 255"/>
            <p:cNvSpPr>
              <a:spLocks noChangeArrowheads="true"/>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2" name="Rectangle 256"/>
            <p:cNvSpPr>
              <a:spLocks noChangeArrowheads="true"/>
            </p:cNvSpPr>
            <p:nvPr/>
          </p:nvSpPr>
          <p:spPr bwMode="auto">
            <a:xfrm>
              <a:off x="5061" y="1835"/>
              <a:ext cx="87"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41" name="Group 257"/>
          <p:cNvGrpSpPr/>
          <p:nvPr/>
        </p:nvGrpSpPr>
        <p:grpSpPr bwMode="auto">
          <a:xfrm>
            <a:off x="8064799" y="3178095"/>
            <a:ext cx="390525" cy="641350"/>
            <a:chOff x="4140" y="429"/>
            <a:chExt cx="1425" cy="2396"/>
          </a:xfrm>
        </p:grpSpPr>
        <p:sp>
          <p:nvSpPr>
            <p:cNvPr id="142" name="Freeform 258"/>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3" name="Rectangle 259"/>
            <p:cNvSpPr>
              <a:spLocks noChangeArrowheads="true"/>
            </p:cNvSpPr>
            <p:nvPr/>
          </p:nvSpPr>
          <p:spPr bwMode="auto">
            <a:xfrm>
              <a:off x="4204"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4" name="Freeform 260"/>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5" name="Freeform 261"/>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6" name="Rectangle 262"/>
            <p:cNvSpPr>
              <a:spLocks noChangeArrowheads="true"/>
            </p:cNvSpPr>
            <p:nvPr/>
          </p:nvSpPr>
          <p:spPr bwMode="auto">
            <a:xfrm>
              <a:off x="4210" y="696"/>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7" name="Group 263"/>
            <p:cNvGrpSpPr/>
            <p:nvPr/>
          </p:nvGrpSpPr>
          <p:grpSpPr bwMode="auto">
            <a:xfrm>
              <a:off x="4749" y="668"/>
              <a:ext cx="581" cy="145"/>
              <a:chOff x="614" y="2568"/>
              <a:chExt cx="725" cy="139"/>
            </a:xfrm>
          </p:grpSpPr>
          <p:sp>
            <p:nvSpPr>
              <p:cNvPr id="172" name="AutoShape 264"/>
              <p:cNvSpPr>
                <a:spLocks noChangeArrowheads="true"/>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3" name="AutoShape 265"/>
              <p:cNvSpPr>
                <a:spLocks noChangeArrowheads="true"/>
              </p:cNvSpPr>
              <p:nvPr/>
            </p:nvSpPr>
            <p:spPr bwMode="auto">
              <a:xfrm>
                <a:off x="627" y="2583"/>
                <a:ext cx="694"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8" name="Rectangle 266"/>
            <p:cNvSpPr>
              <a:spLocks noChangeArrowheads="true"/>
            </p:cNvSpPr>
            <p:nvPr/>
          </p:nvSpPr>
          <p:spPr bwMode="auto">
            <a:xfrm>
              <a:off x="4227" y="1016"/>
              <a:ext cx="591"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9" name="Group 267"/>
            <p:cNvGrpSpPr/>
            <p:nvPr/>
          </p:nvGrpSpPr>
          <p:grpSpPr bwMode="auto">
            <a:xfrm>
              <a:off x="4747" y="994"/>
              <a:ext cx="581" cy="134"/>
              <a:chOff x="614" y="2568"/>
              <a:chExt cx="725" cy="139"/>
            </a:xfrm>
          </p:grpSpPr>
          <p:sp>
            <p:nvSpPr>
              <p:cNvPr id="170" name="AutoShape 268"/>
              <p:cNvSpPr>
                <a:spLocks noChangeArrowheads="true"/>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1" name="AutoShape 269"/>
              <p:cNvSpPr>
                <a:spLocks noChangeArrowheads="true"/>
              </p:cNvSpPr>
              <p:nvPr/>
            </p:nvSpPr>
            <p:spPr bwMode="auto">
              <a:xfrm>
                <a:off x="630" y="2585"/>
                <a:ext cx="694"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50" name="Rectangle 270"/>
            <p:cNvSpPr>
              <a:spLocks noChangeArrowheads="true"/>
            </p:cNvSpPr>
            <p:nvPr/>
          </p:nvSpPr>
          <p:spPr bwMode="auto">
            <a:xfrm>
              <a:off x="4215" y="1360"/>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1" name="Rectangle 271"/>
            <p:cNvSpPr>
              <a:spLocks noChangeArrowheads="true"/>
            </p:cNvSpPr>
            <p:nvPr/>
          </p:nvSpPr>
          <p:spPr bwMode="auto">
            <a:xfrm>
              <a:off x="4227" y="1657"/>
              <a:ext cx="597"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52" name="Group 272"/>
            <p:cNvGrpSpPr/>
            <p:nvPr/>
          </p:nvGrpSpPr>
          <p:grpSpPr bwMode="auto">
            <a:xfrm>
              <a:off x="4735" y="1627"/>
              <a:ext cx="582" cy="151"/>
              <a:chOff x="614" y="2568"/>
              <a:chExt cx="725" cy="139"/>
            </a:xfrm>
          </p:grpSpPr>
          <p:sp>
            <p:nvSpPr>
              <p:cNvPr id="168" name="AutoShape 273"/>
              <p:cNvSpPr>
                <a:spLocks noChangeArrowheads="true"/>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9" name="AutoShape 274"/>
              <p:cNvSpPr>
                <a:spLocks noChangeArrowheads="true"/>
              </p:cNvSpPr>
              <p:nvPr/>
            </p:nvSpPr>
            <p:spPr bwMode="auto">
              <a:xfrm>
                <a:off x="630" y="2584"/>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53" name="Freeform 275"/>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54" name="Group 276"/>
            <p:cNvGrpSpPr/>
            <p:nvPr/>
          </p:nvGrpSpPr>
          <p:grpSpPr bwMode="auto">
            <a:xfrm>
              <a:off x="4739" y="1327"/>
              <a:ext cx="582" cy="139"/>
              <a:chOff x="614" y="2568"/>
              <a:chExt cx="725" cy="139"/>
            </a:xfrm>
          </p:grpSpPr>
          <p:sp>
            <p:nvSpPr>
              <p:cNvPr id="166" name="AutoShape 277"/>
              <p:cNvSpPr>
                <a:spLocks noChangeArrowheads="true"/>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7" name="AutoShape 278"/>
              <p:cNvSpPr>
                <a:spLocks noChangeArrowheads="true"/>
              </p:cNvSpPr>
              <p:nvPr/>
            </p:nvSpPr>
            <p:spPr bwMode="auto">
              <a:xfrm>
                <a:off x="625"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55" name="Rectangle 279"/>
            <p:cNvSpPr>
              <a:spLocks noChangeArrowheads="true"/>
            </p:cNvSpPr>
            <p:nvPr/>
          </p:nvSpPr>
          <p:spPr bwMode="auto">
            <a:xfrm>
              <a:off x="5252" y="429"/>
              <a:ext cx="64" cy="2289"/>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6" name="Freeform 280"/>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7" name="Freeform 281"/>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8" name="Oval 282"/>
            <p:cNvSpPr>
              <a:spLocks noChangeArrowheads="true"/>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9" name="Freeform 283"/>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0" name="AutoShape 284"/>
            <p:cNvSpPr>
              <a:spLocks noChangeArrowheads="true"/>
            </p:cNvSpPr>
            <p:nvPr/>
          </p:nvSpPr>
          <p:spPr bwMode="auto">
            <a:xfrm>
              <a:off x="4140" y="2677"/>
              <a:ext cx="1199"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1" name="AutoShape 285"/>
            <p:cNvSpPr>
              <a:spLocks noChangeArrowheads="true"/>
            </p:cNvSpPr>
            <p:nvPr/>
          </p:nvSpPr>
          <p:spPr bwMode="auto">
            <a:xfrm>
              <a:off x="4204" y="2712"/>
              <a:ext cx="1072" cy="83"/>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2" name="Oval 286"/>
            <p:cNvSpPr>
              <a:spLocks noChangeArrowheads="true"/>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3" name="Oval 287"/>
            <p:cNvSpPr>
              <a:spLocks noChangeArrowheads="true"/>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64" name="Oval 288"/>
            <p:cNvSpPr>
              <a:spLocks noChangeArrowheads="true"/>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5" name="Rectangle 289"/>
            <p:cNvSpPr>
              <a:spLocks noChangeArrowheads="true"/>
            </p:cNvSpPr>
            <p:nvPr/>
          </p:nvSpPr>
          <p:spPr bwMode="auto">
            <a:xfrm>
              <a:off x="5061" y="1835"/>
              <a:ext cx="87"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1" grpId="0"/>
      <p:bldP spid="3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9" name="Rectangle 8"/>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name resolution: recursive query</a:t>
            </a:r>
            <a:endParaRPr lang="en-IN" sz="2400" b="1" dirty="0">
              <a:solidFill>
                <a:schemeClr val="accent2">
                  <a:lumMod val="75000"/>
                </a:schemeClr>
              </a:solidFill>
            </a:endParaRPr>
          </a:p>
        </p:txBody>
      </p:sp>
      <p:sp>
        <p:nvSpPr>
          <p:cNvPr id="11" name="Text Box 5"/>
          <p:cNvSpPr txBox="true">
            <a:spLocks noChangeArrowheads="true"/>
          </p:cNvSpPr>
          <p:nvPr/>
        </p:nvSpPr>
        <p:spPr bwMode="auto">
          <a:xfrm>
            <a:off x="3011148" y="4034263"/>
            <a:ext cx="18165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requesting host at</a:t>
            </a:r>
            <a:endParaRPr kumimoji="0" lang="en-US" altLang="en-US"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400" b="0" i="1" u="none" strike="noStrike" kern="0" cap="none" spc="0" normalizeH="0" baseline="0" noProof="0" dirty="0" err="1">
                <a:ln>
                  <a:noFill/>
                </a:ln>
                <a:solidFill>
                  <a:srgbClr val="000099"/>
                </a:solidFill>
                <a:effectLst/>
                <a:uLnTx/>
                <a:uFillTx/>
                <a:latin typeface="Arial" panose="02080604020202020204" pitchFamily="34" charset="0"/>
                <a:ea typeface="MS PGothic" panose="020B0600070205080204" pitchFamily="34" charset="-128"/>
              </a:rPr>
              <a:t>engineering.nyu.edu</a:t>
            </a:r>
            <a:endParaRPr kumimoji="0" lang="en-US" altLang="en-US" sz="1400" b="0" i="1" u="none" strike="noStrike" kern="0" cap="none" spc="0" normalizeH="0" baseline="0" noProof="0" dirty="0">
              <a:ln>
                <a:noFill/>
              </a:ln>
              <a:solidFill>
                <a:srgbClr val="000099"/>
              </a:solidFill>
              <a:effectLst/>
              <a:uLnTx/>
              <a:uFillTx/>
              <a:latin typeface="Arial" panose="02080604020202020204" pitchFamily="34" charset="0"/>
              <a:ea typeface="MS PGothic" panose="020B0600070205080204" pitchFamily="34" charset="-128"/>
            </a:endParaRPr>
          </a:p>
        </p:txBody>
      </p:sp>
      <p:sp>
        <p:nvSpPr>
          <p:cNvPr id="12" name="Text Box 6"/>
          <p:cNvSpPr txBox="true">
            <a:spLocks noChangeArrowheads="true"/>
          </p:cNvSpPr>
          <p:nvPr/>
        </p:nvSpPr>
        <p:spPr bwMode="auto">
          <a:xfrm>
            <a:off x="8472155" y="4393675"/>
            <a:ext cx="1878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1" u="none" strike="noStrike" kern="0" cap="none" spc="0" normalizeH="0" baseline="0" noProof="0" dirty="0" err="1">
                <a:ln>
                  <a:noFill/>
                </a:ln>
                <a:solidFill>
                  <a:srgbClr val="000000"/>
                </a:solidFill>
                <a:effectLst/>
                <a:uLnTx/>
                <a:uFillTx/>
                <a:latin typeface="Arial" panose="02080604020202020204" pitchFamily="34" charset="0"/>
                <a:ea typeface="MS PGothic" panose="020B0600070205080204" pitchFamily="34" charset="-128"/>
              </a:rPr>
              <a:t>gaia.cs.umass.edu</a:t>
            </a:r>
            <a:endParaRPr kumimoji="0" lang="en-US" altLang="en-US" sz="1600" b="0" i="1"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 name="Text Box 17"/>
          <p:cNvSpPr txBox="true">
            <a:spLocks noChangeArrowheads="true"/>
          </p:cNvSpPr>
          <p:nvPr/>
        </p:nvSpPr>
        <p:spPr bwMode="auto">
          <a:xfrm>
            <a:off x="6211582" y="1507966"/>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root DNS server</a:t>
            </a:r>
            <a:endPar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 name="Line 18"/>
          <p:cNvSpPr>
            <a:spLocks noChangeShapeType="true"/>
          </p:cNvSpPr>
          <p:nvPr/>
        </p:nvSpPr>
        <p:spPr bwMode="auto">
          <a:xfrm flipV="true">
            <a:off x="4527921" y="3461309"/>
            <a:ext cx="1196994"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6" name="Line 19"/>
          <p:cNvSpPr>
            <a:spLocks noChangeShapeType="true"/>
          </p:cNvSpPr>
          <p:nvPr/>
        </p:nvSpPr>
        <p:spPr bwMode="auto">
          <a:xfrm flipV="true">
            <a:off x="6007471" y="2191221"/>
            <a:ext cx="914400" cy="97155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7" name="Line 20"/>
          <p:cNvSpPr>
            <a:spLocks noChangeShapeType="true"/>
          </p:cNvSpPr>
          <p:nvPr/>
        </p:nvSpPr>
        <p:spPr bwMode="auto">
          <a:xfrm>
            <a:off x="8095056" y="3945726"/>
            <a:ext cx="2427" cy="702311"/>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8" name="Line 21"/>
          <p:cNvSpPr>
            <a:spLocks noChangeShapeType="true"/>
          </p:cNvSpPr>
          <p:nvPr/>
        </p:nvSpPr>
        <p:spPr bwMode="auto">
          <a:xfrm flipH="true" flipV="true">
            <a:off x="7914695" y="3932538"/>
            <a:ext cx="2427" cy="73491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19" name="Line 22"/>
          <p:cNvSpPr>
            <a:spLocks noChangeShapeType="true"/>
          </p:cNvSpPr>
          <p:nvPr/>
        </p:nvSpPr>
        <p:spPr bwMode="auto">
          <a:xfrm>
            <a:off x="7461375" y="2261259"/>
            <a:ext cx="405154" cy="84121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20" name="Line 23"/>
          <p:cNvSpPr>
            <a:spLocks noChangeShapeType="true"/>
          </p:cNvSpPr>
          <p:nvPr/>
        </p:nvSpPr>
        <p:spPr bwMode="auto">
          <a:xfrm flipH="true">
            <a:off x="4420197" y="3625231"/>
            <a:ext cx="1319232"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grpSp>
        <p:nvGrpSpPr>
          <p:cNvPr id="21" name="Group 24"/>
          <p:cNvGrpSpPr/>
          <p:nvPr/>
        </p:nvGrpSpPr>
        <p:grpSpPr bwMode="auto">
          <a:xfrm>
            <a:off x="4797797" y="4032727"/>
            <a:ext cx="1876425" cy="554038"/>
            <a:chOff x="2838" y="2132"/>
            <a:chExt cx="1182" cy="349"/>
          </a:xfrm>
        </p:grpSpPr>
        <p:sp>
          <p:nvSpPr>
            <p:cNvPr id="22" name="Rectangle 25"/>
            <p:cNvSpPr>
              <a:spLocks noChangeArrowheads="true"/>
            </p:cNvSpPr>
            <p:nvPr/>
          </p:nvSpPr>
          <p:spPr bwMode="auto">
            <a:xfrm>
              <a:off x="2838" y="2178"/>
              <a:ext cx="1182" cy="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4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23" name="Text Box 26"/>
            <p:cNvSpPr txBox="true">
              <a:spLocks noChangeArrowheads="true"/>
            </p:cNvSpPr>
            <p:nvPr/>
          </p:nvSpPr>
          <p:spPr bwMode="auto">
            <a:xfrm>
              <a:off x="2887" y="2132"/>
              <a:ext cx="108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local DNS server</a:t>
              </a:r>
              <a:endParaRPr kumimoji="0" lang="en-US" altLang="en-US"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400" b="0" i="1" u="none" strike="noStrike" kern="0" cap="none" spc="0" normalizeH="0" baseline="0" noProof="0" dirty="0" err="1">
                  <a:ln>
                    <a:noFill/>
                  </a:ln>
                  <a:solidFill>
                    <a:srgbClr val="000099"/>
                  </a:solidFill>
                  <a:effectLst/>
                  <a:uLnTx/>
                  <a:uFillTx/>
                  <a:latin typeface="Arial" panose="02080604020202020204" pitchFamily="34" charset="0"/>
                  <a:ea typeface="MS PGothic" panose="020B0600070205080204" pitchFamily="34" charset="-128"/>
                </a:rPr>
                <a:t>dns</a:t>
              </a:r>
              <a:r>
                <a:rPr kumimoji="0" lang="en-US" altLang="en-US" sz="1400" b="0" i="1" u="none" strike="noStrike" kern="0" cap="none" spc="0" normalizeH="0" baseline="0" noProof="0" dirty="0">
                  <a:ln>
                    <a:noFill/>
                  </a:ln>
                  <a:solidFill>
                    <a:srgbClr val="000099"/>
                  </a:solidFill>
                  <a:effectLst/>
                  <a:uLnTx/>
                  <a:uFillTx/>
                  <a:latin typeface="Arial" panose="02080604020202020204" pitchFamily="34" charset="0"/>
                  <a:ea typeface="MS PGothic" panose="020B0600070205080204" pitchFamily="34" charset="-128"/>
                </a:rPr>
                <a:t>.</a:t>
              </a:r>
              <a:r>
                <a:rPr lang="en-US" altLang="en-US" sz="1400" i="1" kern="0" dirty="0" err="1">
                  <a:solidFill>
                    <a:srgbClr val="000099"/>
                  </a:solidFill>
                </a:rPr>
                <a:t>nyu</a:t>
              </a:r>
              <a:r>
                <a:rPr kumimoji="0" lang="en-US" altLang="en-US" sz="1400" b="0" i="1" u="none" strike="noStrike" kern="0" cap="none" spc="0" normalizeH="0" baseline="0" noProof="0" dirty="0">
                  <a:ln>
                    <a:noFill/>
                  </a:ln>
                  <a:solidFill>
                    <a:srgbClr val="000099"/>
                  </a:solidFill>
                  <a:effectLst/>
                  <a:uLnTx/>
                  <a:uFillTx/>
                  <a:latin typeface="Arial" panose="02080604020202020204" pitchFamily="34" charset="0"/>
                  <a:ea typeface="MS PGothic" panose="020B0600070205080204" pitchFamily="34" charset="-128"/>
                </a:rPr>
                <a:t>.</a:t>
              </a:r>
              <a:r>
                <a:rPr kumimoji="0" lang="en-US" altLang="en-US" sz="1400" b="0" i="1" u="none" strike="noStrike" kern="0" cap="none" spc="0" normalizeH="0" baseline="0" noProof="0" dirty="0" err="1">
                  <a:ln>
                    <a:noFill/>
                  </a:ln>
                  <a:solidFill>
                    <a:srgbClr val="000099"/>
                  </a:solidFill>
                  <a:effectLst/>
                  <a:uLnTx/>
                  <a:uFillTx/>
                  <a:latin typeface="Arial" panose="02080604020202020204" pitchFamily="34" charset="0"/>
                  <a:ea typeface="MS PGothic" panose="020B0600070205080204" pitchFamily="34" charset="-128"/>
                </a:rPr>
                <a:t>edu</a:t>
              </a:r>
              <a:endParaRPr kumimoji="0" lang="en-US" altLang="en-US" sz="1400" b="0" i="1" u="none" strike="noStrike" kern="0" cap="none" spc="0" normalizeH="0" baseline="0" noProof="0" dirty="0">
                <a:ln>
                  <a:noFill/>
                </a:ln>
                <a:solidFill>
                  <a:srgbClr val="000099"/>
                </a:solidFill>
                <a:effectLst/>
                <a:uLnTx/>
                <a:uFillTx/>
                <a:latin typeface="Arial" panose="02080604020202020204" pitchFamily="34" charset="0"/>
                <a:ea typeface="MS PGothic" panose="020B0600070205080204" pitchFamily="34" charset="-128"/>
              </a:endParaRPr>
            </a:p>
          </p:txBody>
        </p:sp>
      </p:grpSp>
      <p:sp>
        <p:nvSpPr>
          <p:cNvPr id="24" name="Text Box 27"/>
          <p:cNvSpPr txBox="true">
            <a:spLocks noChangeArrowheads="true"/>
          </p:cNvSpPr>
          <p:nvPr/>
        </p:nvSpPr>
        <p:spPr bwMode="auto">
          <a:xfrm>
            <a:off x="4978185" y="307223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1</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5" name="Text Box 28"/>
          <p:cNvSpPr txBox="true">
            <a:spLocks noChangeArrowheads="true"/>
          </p:cNvSpPr>
          <p:nvPr/>
        </p:nvSpPr>
        <p:spPr bwMode="auto">
          <a:xfrm>
            <a:off x="6147171" y="240870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2</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6" name="Text Box 29"/>
          <p:cNvSpPr txBox="true">
            <a:spLocks noChangeArrowheads="true"/>
          </p:cNvSpPr>
          <p:nvPr/>
        </p:nvSpPr>
        <p:spPr bwMode="auto">
          <a:xfrm>
            <a:off x="7208959" y="2316230"/>
            <a:ext cx="1196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3</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7" name="Text Box 30"/>
          <p:cNvSpPr txBox="true">
            <a:spLocks noChangeArrowheads="true"/>
          </p:cNvSpPr>
          <p:nvPr/>
        </p:nvSpPr>
        <p:spPr bwMode="auto">
          <a:xfrm>
            <a:off x="8104505" y="410255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rPr>
              <a:t>4</a:t>
            </a:r>
            <a:endParaRPr kumimoji="0" lang="en-US" altLang="en-US" sz="24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8" name="Text Box 31"/>
          <p:cNvSpPr txBox="true">
            <a:spLocks noChangeArrowheads="true"/>
          </p:cNvSpPr>
          <p:nvPr/>
        </p:nvSpPr>
        <p:spPr bwMode="auto">
          <a:xfrm>
            <a:off x="7553821" y="415416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rPr>
              <a:t>5</a:t>
            </a:r>
            <a:endParaRPr kumimoji="0" lang="en-US" altLang="en-US" sz="2400" b="0" i="0" u="none" strike="noStrike" kern="0" cap="none" spc="0" normalizeH="0" baseline="0" noProof="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29" name="Text Box 32"/>
          <p:cNvSpPr txBox="true">
            <a:spLocks noChangeArrowheads="true"/>
          </p:cNvSpPr>
          <p:nvPr/>
        </p:nvSpPr>
        <p:spPr bwMode="auto">
          <a:xfrm>
            <a:off x="7337928" y="287078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rPr>
              <a:t>6</a:t>
            </a:r>
            <a:endParaRPr kumimoji="0" lang="en-US" altLang="en-US" sz="24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30" name="Text Box 60"/>
          <p:cNvSpPr txBox="true">
            <a:spLocks noChangeArrowheads="true"/>
          </p:cNvSpPr>
          <p:nvPr/>
        </p:nvSpPr>
        <p:spPr bwMode="auto">
          <a:xfrm>
            <a:off x="6959971" y="5399558"/>
            <a:ext cx="2397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authoritative DNS server</a:t>
            </a:r>
            <a:endParaRPr kumimoji="0" lang="en-US" altLang="en-US" sz="24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600" b="1" i="0" u="none" strike="noStrike" kern="0" cap="none" spc="0" normalizeH="0" baseline="0" noProof="0" dirty="0" err="1">
                <a:ln>
                  <a:noFill/>
                </a:ln>
                <a:solidFill>
                  <a:srgbClr val="000000"/>
                </a:solidFill>
                <a:effectLst/>
                <a:uLnTx/>
                <a:uFillTx/>
                <a:latin typeface="Arial" panose="02080604020202020204" pitchFamily="34" charset="0"/>
                <a:ea typeface="MS PGothic" panose="020B0600070205080204" pitchFamily="34" charset="-128"/>
              </a:rPr>
              <a:t>dns.cs.umass.edu</a:t>
            </a:r>
            <a:endPar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31" name="Text Box 61"/>
          <p:cNvSpPr txBox="true">
            <a:spLocks noChangeArrowheads="true"/>
          </p:cNvSpPr>
          <p:nvPr/>
        </p:nvSpPr>
        <p:spPr bwMode="auto">
          <a:xfrm>
            <a:off x="6545721" y="281219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rPr>
              <a:t>7</a:t>
            </a:r>
            <a:endParaRPr kumimoji="0" lang="en-US" altLang="en-US" sz="24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32" name="Text Box 62"/>
          <p:cNvSpPr txBox="true">
            <a:spLocks noChangeArrowheads="true"/>
          </p:cNvSpPr>
          <p:nvPr/>
        </p:nvSpPr>
        <p:spPr bwMode="auto">
          <a:xfrm>
            <a:off x="4978708" y="365603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rPr>
              <a:t>8</a:t>
            </a:r>
            <a:endParaRPr kumimoji="0" lang="en-US" altLang="en-US" sz="2400" b="0" i="0" u="none" strike="noStrike" kern="0" cap="none" spc="0" normalizeH="0" baseline="0" noProof="0" dirty="0">
              <a:ln>
                <a:noFill/>
              </a:ln>
              <a:solidFill>
                <a:srgbClr val="CC0000"/>
              </a:solidFill>
              <a:effectLst/>
              <a:uLnTx/>
              <a:uFillTx/>
              <a:latin typeface="Arial" panose="02080604020202020204" pitchFamily="34" charset="0"/>
              <a:ea typeface="MS PGothic" panose="020B0600070205080204" pitchFamily="34" charset="-128"/>
            </a:endParaRPr>
          </a:p>
        </p:txBody>
      </p:sp>
      <p:sp>
        <p:nvSpPr>
          <p:cNvPr id="33" name="Line 63"/>
          <p:cNvSpPr>
            <a:spLocks noChangeShapeType="true"/>
          </p:cNvSpPr>
          <p:nvPr/>
        </p:nvSpPr>
        <p:spPr bwMode="auto">
          <a:xfrm flipH="true" flipV="true">
            <a:off x="7404769" y="2613082"/>
            <a:ext cx="344289" cy="645450"/>
          </a:xfrm>
          <a:prstGeom prst="line">
            <a:avLst/>
          </a:prstGeom>
          <a:noFill/>
          <a:ln w="25400">
            <a:solidFill>
              <a:srgbClr val="CC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34" name="Line 64"/>
          <p:cNvSpPr>
            <a:spLocks noChangeShapeType="true"/>
          </p:cNvSpPr>
          <p:nvPr/>
        </p:nvSpPr>
        <p:spPr bwMode="auto">
          <a:xfrm flipH="true">
            <a:off x="6215262" y="2461042"/>
            <a:ext cx="710991" cy="774754"/>
          </a:xfrm>
          <a:prstGeom prst="line">
            <a:avLst/>
          </a:prstGeom>
          <a:noFill/>
          <a:ln w="25400">
            <a:solidFill>
              <a:srgbClr val="CC0000"/>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pitchFamily="82" charset="2"/>
              <a:buNone/>
            </a:pPr>
            <a:endParaRPr lang="en-US" sz="2000">
              <a:solidFill>
                <a:srgbClr val="000000"/>
              </a:solidFill>
              <a:latin typeface="Arial" panose="02080604020202020204" pitchFamily="34" charset="0"/>
              <a:ea typeface="MS PGothic" panose="020B0600070205080204" pitchFamily="34" charset="-128"/>
            </a:endParaRPr>
          </a:p>
        </p:txBody>
      </p:sp>
      <p:sp>
        <p:nvSpPr>
          <p:cNvPr id="35" name="Text Box 65"/>
          <p:cNvSpPr txBox="true">
            <a:spLocks noChangeArrowheads="true"/>
          </p:cNvSpPr>
          <p:nvPr/>
        </p:nvSpPr>
        <p:spPr bwMode="auto">
          <a:xfrm>
            <a:off x="8085498" y="3157085"/>
            <a:ext cx="2011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rPr>
              <a:t>TLD DNS server</a:t>
            </a:r>
            <a:endParaRPr kumimoji="0" lang="en-US" altLang="en-US" sz="1600" b="0" i="0" u="none" strike="noStrike" kern="0" cap="none" spc="0" normalizeH="0" baseline="0" noProof="0" dirty="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36" name="Group 86"/>
          <p:cNvGrpSpPr/>
          <p:nvPr/>
        </p:nvGrpSpPr>
        <p:grpSpPr bwMode="auto">
          <a:xfrm flipH="true">
            <a:off x="8949894" y="4775555"/>
            <a:ext cx="787391" cy="614055"/>
            <a:chOff x="-44" y="1473"/>
            <a:chExt cx="981" cy="1105"/>
          </a:xfrm>
        </p:grpSpPr>
        <p:pic>
          <p:nvPicPr>
            <p:cNvPr id="37" name="Picture 87"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88"/>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39" name="Group 89"/>
          <p:cNvGrpSpPr/>
          <p:nvPr/>
        </p:nvGrpSpPr>
        <p:grpSpPr bwMode="auto">
          <a:xfrm>
            <a:off x="3522103" y="3238613"/>
            <a:ext cx="883580" cy="766310"/>
            <a:chOff x="-44" y="1473"/>
            <a:chExt cx="981" cy="1105"/>
          </a:xfrm>
        </p:grpSpPr>
        <p:pic>
          <p:nvPicPr>
            <p:cNvPr id="40" name="Picture 90" descr="desktop_computer_stylized_medium"/>
            <p:cNvPicPr>
              <a:picLocks noChangeAspect="true" noChangeArrowheads="true"/>
            </p:cNvPicPr>
            <p:nvPr/>
          </p:nvPicPr>
          <p:blipFill>
            <a:blip r:embed="rId2" cstate="print">
              <a:extLst>
                <a:ext uri="{28A0092B-C50C-407E-A947-70E740481C1C}">
                  <a14:useLocalDpi xmlns:a14="http://schemas.microsoft.com/office/drawing/2010/main" val="false"/>
                </a:ext>
              </a:extLst>
            </a:blip>
            <a:srcRect/>
            <a:stretch>
              <a:fillRect/>
            </a:stretch>
          </p:blipFill>
          <p:spPr bwMode="auto">
            <a:xfrm flipH="true">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91"/>
            <p:cNvSpPr/>
            <p:nvPr/>
          </p:nvSpPr>
          <p:spPr bwMode="auto">
            <a:xfrm flipH="true">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true">
              <a:gsLst>
                <a:gs pos="0">
                  <a:srgbClr val="000099"/>
                </a:gs>
                <a:gs pos="100000">
                  <a:srgbClr val="FFFFFF"/>
                </a:gs>
              </a:gsLst>
              <a:lin ang="2700000" scaled="true"/>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42" name="Group 125"/>
          <p:cNvGrpSpPr/>
          <p:nvPr/>
        </p:nvGrpSpPr>
        <p:grpSpPr bwMode="auto">
          <a:xfrm>
            <a:off x="7833096" y="4713758"/>
            <a:ext cx="390525" cy="641350"/>
            <a:chOff x="4140" y="429"/>
            <a:chExt cx="1425" cy="2396"/>
          </a:xfrm>
        </p:grpSpPr>
        <p:sp>
          <p:nvSpPr>
            <p:cNvPr id="43" name="Freeform 126"/>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4" name="Rectangle 127"/>
            <p:cNvSpPr>
              <a:spLocks noChangeArrowheads="true"/>
            </p:cNvSpPr>
            <p:nvPr/>
          </p:nvSpPr>
          <p:spPr bwMode="auto">
            <a:xfrm>
              <a:off x="4204"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5" name="Freeform 128"/>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6" name="Freeform 129"/>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47" name="Rectangle 130"/>
            <p:cNvSpPr>
              <a:spLocks noChangeArrowheads="true"/>
            </p:cNvSpPr>
            <p:nvPr/>
          </p:nvSpPr>
          <p:spPr bwMode="auto">
            <a:xfrm>
              <a:off x="4210" y="696"/>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48" name="Group 131"/>
            <p:cNvGrpSpPr/>
            <p:nvPr/>
          </p:nvGrpSpPr>
          <p:grpSpPr bwMode="auto">
            <a:xfrm>
              <a:off x="4749" y="668"/>
              <a:ext cx="581" cy="145"/>
              <a:chOff x="614" y="2568"/>
              <a:chExt cx="725" cy="139"/>
            </a:xfrm>
          </p:grpSpPr>
          <p:sp>
            <p:nvSpPr>
              <p:cNvPr id="73" name="AutoShape 132"/>
              <p:cNvSpPr>
                <a:spLocks noChangeArrowheads="true"/>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4" name="AutoShape 133"/>
              <p:cNvSpPr>
                <a:spLocks noChangeArrowheads="true"/>
              </p:cNvSpPr>
              <p:nvPr/>
            </p:nvSpPr>
            <p:spPr bwMode="auto">
              <a:xfrm>
                <a:off x="628" y="2583"/>
                <a:ext cx="694"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49" name="Rectangle 134"/>
            <p:cNvSpPr>
              <a:spLocks noChangeArrowheads="true"/>
            </p:cNvSpPr>
            <p:nvPr/>
          </p:nvSpPr>
          <p:spPr bwMode="auto">
            <a:xfrm>
              <a:off x="4227" y="1016"/>
              <a:ext cx="591"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0" name="Group 135"/>
            <p:cNvGrpSpPr/>
            <p:nvPr/>
          </p:nvGrpSpPr>
          <p:grpSpPr bwMode="auto">
            <a:xfrm>
              <a:off x="4747" y="994"/>
              <a:ext cx="581" cy="134"/>
              <a:chOff x="614" y="2568"/>
              <a:chExt cx="725" cy="139"/>
            </a:xfrm>
          </p:grpSpPr>
          <p:sp>
            <p:nvSpPr>
              <p:cNvPr id="71" name="AutoShape 136"/>
              <p:cNvSpPr>
                <a:spLocks noChangeArrowheads="true"/>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2" name="AutoShape 137"/>
              <p:cNvSpPr>
                <a:spLocks noChangeArrowheads="true"/>
              </p:cNvSpPr>
              <p:nvPr/>
            </p:nvSpPr>
            <p:spPr bwMode="auto">
              <a:xfrm>
                <a:off x="630" y="2585"/>
                <a:ext cx="694"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1" name="Rectangle 138"/>
            <p:cNvSpPr>
              <a:spLocks noChangeArrowheads="true"/>
            </p:cNvSpPr>
            <p:nvPr/>
          </p:nvSpPr>
          <p:spPr bwMode="auto">
            <a:xfrm>
              <a:off x="4215" y="1360"/>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2" name="Rectangle 139"/>
            <p:cNvSpPr>
              <a:spLocks noChangeArrowheads="true"/>
            </p:cNvSpPr>
            <p:nvPr/>
          </p:nvSpPr>
          <p:spPr bwMode="auto">
            <a:xfrm>
              <a:off x="4227" y="1657"/>
              <a:ext cx="597"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3" name="Group 140"/>
            <p:cNvGrpSpPr/>
            <p:nvPr/>
          </p:nvGrpSpPr>
          <p:grpSpPr bwMode="auto">
            <a:xfrm>
              <a:off x="4735" y="1627"/>
              <a:ext cx="582" cy="151"/>
              <a:chOff x="614" y="2568"/>
              <a:chExt cx="725" cy="139"/>
            </a:xfrm>
          </p:grpSpPr>
          <p:sp>
            <p:nvSpPr>
              <p:cNvPr id="69" name="AutoShape 141"/>
              <p:cNvSpPr>
                <a:spLocks noChangeArrowheads="true"/>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0" name="AutoShape 142"/>
              <p:cNvSpPr>
                <a:spLocks noChangeArrowheads="true"/>
              </p:cNvSpPr>
              <p:nvPr/>
            </p:nvSpPr>
            <p:spPr bwMode="auto">
              <a:xfrm>
                <a:off x="630" y="2584"/>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4" name="Freeform 143"/>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55" name="Group 144"/>
            <p:cNvGrpSpPr/>
            <p:nvPr/>
          </p:nvGrpSpPr>
          <p:grpSpPr bwMode="auto">
            <a:xfrm>
              <a:off x="4739" y="1327"/>
              <a:ext cx="582" cy="139"/>
              <a:chOff x="614" y="2568"/>
              <a:chExt cx="725" cy="139"/>
            </a:xfrm>
          </p:grpSpPr>
          <p:sp>
            <p:nvSpPr>
              <p:cNvPr id="67" name="AutoShape 145"/>
              <p:cNvSpPr>
                <a:spLocks noChangeArrowheads="true"/>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8" name="AutoShape 146"/>
              <p:cNvSpPr>
                <a:spLocks noChangeArrowheads="true"/>
              </p:cNvSpPr>
              <p:nvPr/>
            </p:nvSpPr>
            <p:spPr bwMode="auto">
              <a:xfrm>
                <a:off x="626"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56" name="Rectangle 147"/>
            <p:cNvSpPr>
              <a:spLocks noChangeArrowheads="true"/>
            </p:cNvSpPr>
            <p:nvPr/>
          </p:nvSpPr>
          <p:spPr bwMode="auto">
            <a:xfrm>
              <a:off x="5252" y="429"/>
              <a:ext cx="64" cy="2289"/>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7" name="Freeform 148"/>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8" name="Freeform 149"/>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59" name="Oval 150"/>
            <p:cNvSpPr>
              <a:spLocks noChangeArrowheads="true"/>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0" name="Freeform 151"/>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1" name="AutoShape 152"/>
            <p:cNvSpPr>
              <a:spLocks noChangeArrowheads="true"/>
            </p:cNvSpPr>
            <p:nvPr/>
          </p:nvSpPr>
          <p:spPr bwMode="auto">
            <a:xfrm>
              <a:off x="4140" y="2677"/>
              <a:ext cx="1199"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2" name="AutoShape 153"/>
            <p:cNvSpPr>
              <a:spLocks noChangeArrowheads="true"/>
            </p:cNvSpPr>
            <p:nvPr/>
          </p:nvSpPr>
          <p:spPr bwMode="auto">
            <a:xfrm>
              <a:off x="4204" y="2712"/>
              <a:ext cx="1072" cy="83"/>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3" name="Oval 154"/>
            <p:cNvSpPr>
              <a:spLocks noChangeArrowheads="true"/>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4" name="Oval 155"/>
            <p:cNvSpPr>
              <a:spLocks noChangeArrowheads="true"/>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65" name="Oval 156"/>
            <p:cNvSpPr>
              <a:spLocks noChangeArrowheads="true"/>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66" name="Rectangle 157"/>
            <p:cNvSpPr>
              <a:spLocks noChangeArrowheads="true"/>
            </p:cNvSpPr>
            <p:nvPr/>
          </p:nvSpPr>
          <p:spPr bwMode="auto">
            <a:xfrm>
              <a:off x="5061" y="1835"/>
              <a:ext cx="87"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75" name="Group 158"/>
          <p:cNvGrpSpPr/>
          <p:nvPr/>
        </p:nvGrpSpPr>
        <p:grpSpPr bwMode="auto">
          <a:xfrm>
            <a:off x="5829671" y="3200871"/>
            <a:ext cx="390525" cy="641350"/>
            <a:chOff x="4140" y="429"/>
            <a:chExt cx="1425" cy="2396"/>
          </a:xfrm>
        </p:grpSpPr>
        <p:sp>
          <p:nvSpPr>
            <p:cNvPr id="76" name="Freeform 159"/>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7" name="Rectangle 160"/>
            <p:cNvSpPr>
              <a:spLocks noChangeArrowheads="true"/>
            </p:cNvSpPr>
            <p:nvPr/>
          </p:nvSpPr>
          <p:spPr bwMode="auto">
            <a:xfrm>
              <a:off x="4204"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8" name="Freeform 161"/>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79" name="Freeform 162"/>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0" name="Rectangle 163"/>
            <p:cNvSpPr>
              <a:spLocks noChangeArrowheads="true"/>
            </p:cNvSpPr>
            <p:nvPr/>
          </p:nvSpPr>
          <p:spPr bwMode="auto">
            <a:xfrm>
              <a:off x="4210" y="696"/>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81" name="Group 164"/>
            <p:cNvGrpSpPr/>
            <p:nvPr/>
          </p:nvGrpSpPr>
          <p:grpSpPr bwMode="auto">
            <a:xfrm>
              <a:off x="4749" y="668"/>
              <a:ext cx="581" cy="145"/>
              <a:chOff x="614" y="2568"/>
              <a:chExt cx="725" cy="139"/>
            </a:xfrm>
          </p:grpSpPr>
          <p:sp>
            <p:nvSpPr>
              <p:cNvPr id="106" name="AutoShape 165"/>
              <p:cNvSpPr>
                <a:spLocks noChangeArrowheads="true"/>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7" name="AutoShape 166"/>
              <p:cNvSpPr>
                <a:spLocks noChangeArrowheads="true"/>
              </p:cNvSpPr>
              <p:nvPr/>
            </p:nvSpPr>
            <p:spPr bwMode="auto">
              <a:xfrm>
                <a:off x="628" y="2583"/>
                <a:ext cx="694"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82" name="Rectangle 167"/>
            <p:cNvSpPr>
              <a:spLocks noChangeArrowheads="true"/>
            </p:cNvSpPr>
            <p:nvPr/>
          </p:nvSpPr>
          <p:spPr bwMode="auto">
            <a:xfrm>
              <a:off x="4227" y="1016"/>
              <a:ext cx="591"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83" name="Group 168"/>
            <p:cNvGrpSpPr/>
            <p:nvPr/>
          </p:nvGrpSpPr>
          <p:grpSpPr bwMode="auto">
            <a:xfrm>
              <a:off x="4747" y="994"/>
              <a:ext cx="581" cy="134"/>
              <a:chOff x="614" y="2568"/>
              <a:chExt cx="725" cy="139"/>
            </a:xfrm>
          </p:grpSpPr>
          <p:sp>
            <p:nvSpPr>
              <p:cNvPr id="104" name="AutoShape 169"/>
              <p:cNvSpPr>
                <a:spLocks noChangeArrowheads="true"/>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5" name="AutoShape 170"/>
              <p:cNvSpPr>
                <a:spLocks noChangeArrowheads="true"/>
              </p:cNvSpPr>
              <p:nvPr/>
            </p:nvSpPr>
            <p:spPr bwMode="auto">
              <a:xfrm>
                <a:off x="630" y="2585"/>
                <a:ext cx="694"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84" name="Rectangle 171"/>
            <p:cNvSpPr>
              <a:spLocks noChangeArrowheads="true"/>
            </p:cNvSpPr>
            <p:nvPr/>
          </p:nvSpPr>
          <p:spPr bwMode="auto">
            <a:xfrm>
              <a:off x="4215" y="1360"/>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85" name="Rectangle 172"/>
            <p:cNvSpPr>
              <a:spLocks noChangeArrowheads="true"/>
            </p:cNvSpPr>
            <p:nvPr/>
          </p:nvSpPr>
          <p:spPr bwMode="auto">
            <a:xfrm>
              <a:off x="4227" y="1657"/>
              <a:ext cx="597"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86" name="Group 173"/>
            <p:cNvGrpSpPr/>
            <p:nvPr/>
          </p:nvGrpSpPr>
          <p:grpSpPr bwMode="auto">
            <a:xfrm>
              <a:off x="4735" y="1627"/>
              <a:ext cx="582" cy="151"/>
              <a:chOff x="614" y="2568"/>
              <a:chExt cx="725" cy="139"/>
            </a:xfrm>
          </p:grpSpPr>
          <p:sp>
            <p:nvSpPr>
              <p:cNvPr id="102" name="AutoShape 174"/>
              <p:cNvSpPr>
                <a:spLocks noChangeArrowheads="true"/>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3" name="AutoShape 175"/>
              <p:cNvSpPr>
                <a:spLocks noChangeArrowheads="true"/>
              </p:cNvSpPr>
              <p:nvPr/>
            </p:nvSpPr>
            <p:spPr bwMode="auto">
              <a:xfrm>
                <a:off x="630" y="2584"/>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87" name="Freeform 176"/>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88" name="Group 177"/>
            <p:cNvGrpSpPr/>
            <p:nvPr/>
          </p:nvGrpSpPr>
          <p:grpSpPr bwMode="auto">
            <a:xfrm>
              <a:off x="4739" y="1327"/>
              <a:ext cx="582" cy="139"/>
              <a:chOff x="614" y="2568"/>
              <a:chExt cx="725" cy="139"/>
            </a:xfrm>
          </p:grpSpPr>
          <p:sp>
            <p:nvSpPr>
              <p:cNvPr id="100" name="AutoShape 178"/>
              <p:cNvSpPr>
                <a:spLocks noChangeArrowheads="true"/>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01" name="AutoShape 179"/>
              <p:cNvSpPr>
                <a:spLocks noChangeArrowheads="true"/>
              </p:cNvSpPr>
              <p:nvPr/>
            </p:nvSpPr>
            <p:spPr bwMode="auto">
              <a:xfrm>
                <a:off x="626"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89" name="Rectangle 180"/>
            <p:cNvSpPr>
              <a:spLocks noChangeArrowheads="true"/>
            </p:cNvSpPr>
            <p:nvPr/>
          </p:nvSpPr>
          <p:spPr bwMode="auto">
            <a:xfrm>
              <a:off x="5252" y="429"/>
              <a:ext cx="64" cy="2289"/>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0" name="Freeform 181"/>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1" name="Freeform 182"/>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2" name="Oval 183"/>
            <p:cNvSpPr>
              <a:spLocks noChangeArrowheads="true"/>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3" name="Freeform 184"/>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4" name="AutoShape 185"/>
            <p:cNvSpPr>
              <a:spLocks noChangeArrowheads="true"/>
            </p:cNvSpPr>
            <p:nvPr/>
          </p:nvSpPr>
          <p:spPr bwMode="auto">
            <a:xfrm>
              <a:off x="4140" y="2677"/>
              <a:ext cx="1199"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5" name="AutoShape 186"/>
            <p:cNvSpPr>
              <a:spLocks noChangeArrowheads="true"/>
            </p:cNvSpPr>
            <p:nvPr/>
          </p:nvSpPr>
          <p:spPr bwMode="auto">
            <a:xfrm>
              <a:off x="4204" y="2712"/>
              <a:ext cx="1072" cy="83"/>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6" name="Oval 187"/>
            <p:cNvSpPr>
              <a:spLocks noChangeArrowheads="true"/>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7" name="Oval 188"/>
            <p:cNvSpPr>
              <a:spLocks noChangeArrowheads="true"/>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98" name="Oval 189"/>
            <p:cNvSpPr>
              <a:spLocks noChangeArrowheads="true"/>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99" name="Rectangle 190"/>
            <p:cNvSpPr>
              <a:spLocks noChangeArrowheads="true"/>
            </p:cNvSpPr>
            <p:nvPr/>
          </p:nvSpPr>
          <p:spPr bwMode="auto">
            <a:xfrm>
              <a:off x="5061" y="1835"/>
              <a:ext cx="87"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08" name="Group 224"/>
          <p:cNvGrpSpPr/>
          <p:nvPr/>
        </p:nvGrpSpPr>
        <p:grpSpPr bwMode="auto">
          <a:xfrm>
            <a:off x="6983784" y="1938808"/>
            <a:ext cx="390525" cy="641350"/>
            <a:chOff x="4140" y="429"/>
            <a:chExt cx="1425" cy="2396"/>
          </a:xfrm>
        </p:grpSpPr>
        <p:sp>
          <p:nvSpPr>
            <p:cNvPr id="109" name="Freeform 225"/>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0" name="Rectangle 226"/>
            <p:cNvSpPr>
              <a:spLocks noChangeArrowheads="true"/>
            </p:cNvSpPr>
            <p:nvPr/>
          </p:nvSpPr>
          <p:spPr bwMode="auto">
            <a:xfrm>
              <a:off x="4204"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1" name="Freeform 227"/>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2" name="Freeform 228"/>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3" name="Rectangle 229"/>
            <p:cNvSpPr>
              <a:spLocks noChangeArrowheads="true"/>
            </p:cNvSpPr>
            <p:nvPr/>
          </p:nvSpPr>
          <p:spPr bwMode="auto">
            <a:xfrm>
              <a:off x="4210" y="696"/>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14" name="Group 230"/>
            <p:cNvGrpSpPr/>
            <p:nvPr/>
          </p:nvGrpSpPr>
          <p:grpSpPr bwMode="auto">
            <a:xfrm>
              <a:off x="4749" y="668"/>
              <a:ext cx="581" cy="145"/>
              <a:chOff x="614" y="2568"/>
              <a:chExt cx="725" cy="139"/>
            </a:xfrm>
          </p:grpSpPr>
          <p:sp>
            <p:nvSpPr>
              <p:cNvPr id="139" name="AutoShape 231"/>
              <p:cNvSpPr>
                <a:spLocks noChangeArrowheads="true"/>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0" name="AutoShape 232"/>
              <p:cNvSpPr>
                <a:spLocks noChangeArrowheads="true"/>
              </p:cNvSpPr>
              <p:nvPr/>
            </p:nvSpPr>
            <p:spPr bwMode="auto">
              <a:xfrm>
                <a:off x="627" y="2583"/>
                <a:ext cx="694"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15" name="Rectangle 233"/>
            <p:cNvSpPr>
              <a:spLocks noChangeArrowheads="true"/>
            </p:cNvSpPr>
            <p:nvPr/>
          </p:nvSpPr>
          <p:spPr bwMode="auto">
            <a:xfrm>
              <a:off x="4227" y="1016"/>
              <a:ext cx="591"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16" name="Group 234"/>
            <p:cNvGrpSpPr/>
            <p:nvPr/>
          </p:nvGrpSpPr>
          <p:grpSpPr bwMode="auto">
            <a:xfrm>
              <a:off x="4747" y="994"/>
              <a:ext cx="581" cy="134"/>
              <a:chOff x="614" y="2568"/>
              <a:chExt cx="725" cy="139"/>
            </a:xfrm>
          </p:grpSpPr>
          <p:sp>
            <p:nvSpPr>
              <p:cNvPr id="137" name="AutoShape 235"/>
              <p:cNvSpPr>
                <a:spLocks noChangeArrowheads="true"/>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8" name="AutoShape 236"/>
              <p:cNvSpPr>
                <a:spLocks noChangeArrowheads="true"/>
              </p:cNvSpPr>
              <p:nvPr/>
            </p:nvSpPr>
            <p:spPr bwMode="auto">
              <a:xfrm>
                <a:off x="630" y="2585"/>
                <a:ext cx="694"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17" name="Rectangle 237"/>
            <p:cNvSpPr>
              <a:spLocks noChangeArrowheads="true"/>
            </p:cNvSpPr>
            <p:nvPr/>
          </p:nvSpPr>
          <p:spPr bwMode="auto">
            <a:xfrm>
              <a:off x="4215" y="1360"/>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18" name="Rectangle 238"/>
            <p:cNvSpPr>
              <a:spLocks noChangeArrowheads="true"/>
            </p:cNvSpPr>
            <p:nvPr/>
          </p:nvSpPr>
          <p:spPr bwMode="auto">
            <a:xfrm>
              <a:off x="4227" y="1657"/>
              <a:ext cx="597"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19" name="Group 239"/>
            <p:cNvGrpSpPr/>
            <p:nvPr/>
          </p:nvGrpSpPr>
          <p:grpSpPr bwMode="auto">
            <a:xfrm>
              <a:off x="4735" y="1627"/>
              <a:ext cx="582" cy="151"/>
              <a:chOff x="614" y="2568"/>
              <a:chExt cx="725" cy="139"/>
            </a:xfrm>
          </p:grpSpPr>
          <p:sp>
            <p:nvSpPr>
              <p:cNvPr id="135" name="AutoShape 240"/>
              <p:cNvSpPr>
                <a:spLocks noChangeArrowheads="true"/>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6" name="AutoShape 241"/>
              <p:cNvSpPr>
                <a:spLocks noChangeArrowheads="true"/>
              </p:cNvSpPr>
              <p:nvPr/>
            </p:nvSpPr>
            <p:spPr bwMode="auto">
              <a:xfrm>
                <a:off x="630" y="2584"/>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20" name="Freeform 242"/>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21" name="Group 243"/>
            <p:cNvGrpSpPr/>
            <p:nvPr/>
          </p:nvGrpSpPr>
          <p:grpSpPr bwMode="auto">
            <a:xfrm>
              <a:off x="4739" y="1327"/>
              <a:ext cx="582" cy="139"/>
              <a:chOff x="614" y="2568"/>
              <a:chExt cx="725" cy="139"/>
            </a:xfrm>
          </p:grpSpPr>
          <p:sp>
            <p:nvSpPr>
              <p:cNvPr id="133" name="AutoShape 244"/>
              <p:cNvSpPr>
                <a:spLocks noChangeArrowheads="true"/>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4" name="AutoShape 245"/>
              <p:cNvSpPr>
                <a:spLocks noChangeArrowheads="true"/>
              </p:cNvSpPr>
              <p:nvPr/>
            </p:nvSpPr>
            <p:spPr bwMode="auto">
              <a:xfrm>
                <a:off x="625"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22" name="Rectangle 246"/>
            <p:cNvSpPr>
              <a:spLocks noChangeArrowheads="true"/>
            </p:cNvSpPr>
            <p:nvPr/>
          </p:nvSpPr>
          <p:spPr bwMode="auto">
            <a:xfrm>
              <a:off x="5252" y="429"/>
              <a:ext cx="64" cy="2289"/>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3" name="Freeform 247"/>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4" name="Freeform 248"/>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5" name="Oval 249"/>
            <p:cNvSpPr>
              <a:spLocks noChangeArrowheads="true"/>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6" name="Freeform 250"/>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7" name="AutoShape 251"/>
            <p:cNvSpPr>
              <a:spLocks noChangeArrowheads="true"/>
            </p:cNvSpPr>
            <p:nvPr/>
          </p:nvSpPr>
          <p:spPr bwMode="auto">
            <a:xfrm>
              <a:off x="4140" y="2677"/>
              <a:ext cx="1199"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8" name="AutoShape 252"/>
            <p:cNvSpPr>
              <a:spLocks noChangeArrowheads="true"/>
            </p:cNvSpPr>
            <p:nvPr/>
          </p:nvSpPr>
          <p:spPr bwMode="auto">
            <a:xfrm>
              <a:off x="4204" y="2712"/>
              <a:ext cx="1072" cy="83"/>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29" name="Oval 253"/>
            <p:cNvSpPr>
              <a:spLocks noChangeArrowheads="true"/>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0" name="Oval 254"/>
            <p:cNvSpPr>
              <a:spLocks noChangeArrowheads="true"/>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31" name="Oval 255"/>
            <p:cNvSpPr>
              <a:spLocks noChangeArrowheads="true"/>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32" name="Rectangle 256"/>
            <p:cNvSpPr>
              <a:spLocks noChangeArrowheads="true"/>
            </p:cNvSpPr>
            <p:nvPr/>
          </p:nvSpPr>
          <p:spPr bwMode="auto">
            <a:xfrm>
              <a:off x="5061" y="1835"/>
              <a:ext cx="87"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grpSp>
        <p:nvGrpSpPr>
          <p:cNvPr id="141" name="Group 257"/>
          <p:cNvGrpSpPr/>
          <p:nvPr/>
        </p:nvGrpSpPr>
        <p:grpSpPr bwMode="auto">
          <a:xfrm>
            <a:off x="7799759" y="3191346"/>
            <a:ext cx="390525" cy="641350"/>
            <a:chOff x="4140" y="429"/>
            <a:chExt cx="1425" cy="2396"/>
          </a:xfrm>
        </p:grpSpPr>
        <p:sp>
          <p:nvSpPr>
            <p:cNvPr id="142" name="Freeform 258"/>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true">
              <a:gsLst>
                <a:gs pos="0">
                  <a:srgbClr val="DDDDDD"/>
                </a:gs>
                <a:gs pos="100000">
                  <a:srgbClr val="333333"/>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3" name="Rectangle 259"/>
            <p:cNvSpPr>
              <a:spLocks noChangeArrowheads="true"/>
            </p:cNvSpPr>
            <p:nvPr/>
          </p:nvSpPr>
          <p:spPr bwMode="auto">
            <a:xfrm>
              <a:off x="4204" y="429"/>
              <a:ext cx="1048" cy="2283"/>
            </a:xfrm>
            <a:prstGeom prst="rect">
              <a:avLst/>
            </a:pr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4" name="Freeform 260"/>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true">
              <a:gsLst>
                <a:gs pos="0">
                  <a:srgbClr val="808080"/>
                </a:gs>
                <a:gs pos="100000">
                  <a:srgbClr val="F8F8F8"/>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5" name="Freeform 261"/>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46" name="Rectangle 262"/>
            <p:cNvSpPr>
              <a:spLocks noChangeArrowheads="true"/>
            </p:cNvSpPr>
            <p:nvPr/>
          </p:nvSpPr>
          <p:spPr bwMode="auto">
            <a:xfrm>
              <a:off x="4210" y="696"/>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7" name="Group 263"/>
            <p:cNvGrpSpPr/>
            <p:nvPr/>
          </p:nvGrpSpPr>
          <p:grpSpPr bwMode="auto">
            <a:xfrm>
              <a:off x="4749" y="668"/>
              <a:ext cx="581" cy="145"/>
              <a:chOff x="614" y="2568"/>
              <a:chExt cx="725" cy="139"/>
            </a:xfrm>
          </p:grpSpPr>
          <p:sp>
            <p:nvSpPr>
              <p:cNvPr id="172" name="AutoShape 264"/>
              <p:cNvSpPr>
                <a:spLocks noChangeArrowheads="true"/>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3" name="AutoShape 265"/>
              <p:cNvSpPr>
                <a:spLocks noChangeArrowheads="true"/>
              </p:cNvSpPr>
              <p:nvPr/>
            </p:nvSpPr>
            <p:spPr bwMode="auto">
              <a:xfrm>
                <a:off x="627" y="2583"/>
                <a:ext cx="694" cy="108"/>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48" name="Rectangle 266"/>
            <p:cNvSpPr>
              <a:spLocks noChangeArrowheads="true"/>
            </p:cNvSpPr>
            <p:nvPr/>
          </p:nvSpPr>
          <p:spPr bwMode="auto">
            <a:xfrm>
              <a:off x="4227" y="1016"/>
              <a:ext cx="591"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49" name="Group 267"/>
            <p:cNvGrpSpPr/>
            <p:nvPr/>
          </p:nvGrpSpPr>
          <p:grpSpPr bwMode="auto">
            <a:xfrm>
              <a:off x="4747" y="994"/>
              <a:ext cx="581" cy="134"/>
              <a:chOff x="614" y="2568"/>
              <a:chExt cx="725" cy="139"/>
            </a:xfrm>
          </p:grpSpPr>
          <p:sp>
            <p:nvSpPr>
              <p:cNvPr id="170" name="AutoShape 268"/>
              <p:cNvSpPr>
                <a:spLocks noChangeArrowheads="true"/>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71" name="AutoShape 269"/>
              <p:cNvSpPr>
                <a:spLocks noChangeArrowheads="true"/>
              </p:cNvSpPr>
              <p:nvPr/>
            </p:nvSpPr>
            <p:spPr bwMode="auto">
              <a:xfrm>
                <a:off x="630" y="2585"/>
                <a:ext cx="694" cy="105"/>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50" name="Rectangle 270"/>
            <p:cNvSpPr>
              <a:spLocks noChangeArrowheads="true"/>
            </p:cNvSpPr>
            <p:nvPr/>
          </p:nvSpPr>
          <p:spPr bwMode="auto">
            <a:xfrm>
              <a:off x="4215" y="1360"/>
              <a:ext cx="597" cy="42"/>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1" name="Rectangle 271"/>
            <p:cNvSpPr>
              <a:spLocks noChangeArrowheads="true"/>
            </p:cNvSpPr>
            <p:nvPr/>
          </p:nvSpPr>
          <p:spPr bwMode="auto">
            <a:xfrm>
              <a:off x="4227" y="1657"/>
              <a:ext cx="597" cy="47"/>
            </a:xfrm>
            <a:prstGeom prst="rect">
              <a:avLst/>
            </a:prstGeom>
            <a:solidFill>
              <a:srgbClr val="000000"/>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52" name="Group 272"/>
            <p:cNvGrpSpPr/>
            <p:nvPr/>
          </p:nvGrpSpPr>
          <p:grpSpPr bwMode="auto">
            <a:xfrm>
              <a:off x="4735" y="1627"/>
              <a:ext cx="582" cy="151"/>
              <a:chOff x="614" y="2568"/>
              <a:chExt cx="725" cy="139"/>
            </a:xfrm>
          </p:grpSpPr>
          <p:sp>
            <p:nvSpPr>
              <p:cNvPr id="168" name="AutoShape 273"/>
              <p:cNvSpPr>
                <a:spLocks noChangeArrowheads="true"/>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9" name="AutoShape 274"/>
              <p:cNvSpPr>
                <a:spLocks noChangeArrowheads="true"/>
              </p:cNvSpPr>
              <p:nvPr/>
            </p:nvSpPr>
            <p:spPr bwMode="auto">
              <a:xfrm>
                <a:off x="630" y="2584"/>
                <a:ext cx="693" cy="104"/>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53" name="Freeform 275"/>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nvGrpSpPr>
            <p:cNvPr id="154" name="Group 276"/>
            <p:cNvGrpSpPr/>
            <p:nvPr/>
          </p:nvGrpSpPr>
          <p:grpSpPr bwMode="auto">
            <a:xfrm>
              <a:off x="4739" y="1327"/>
              <a:ext cx="582" cy="139"/>
              <a:chOff x="614" y="2568"/>
              <a:chExt cx="725" cy="139"/>
            </a:xfrm>
          </p:grpSpPr>
          <p:sp>
            <p:nvSpPr>
              <p:cNvPr id="166" name="AutoShape 277"/>
              <p:cNvSpPr>
                <a:spLocks noChangeArrowheads="true"/>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7" name="AutoShape 278"/>
              <p:cNvSpPr>
                <a:spLocks noChangeArrowheads="true"/>
              </p:cNvSpPr>
              <p:nvPr/>
            </p:nvSpPr>
            <p:spPr bwMode="auto">
              <a:xfrm>
                <a:off x="625" y="2583"/>
                <a:ext cx="693" cy="107"/>
              </a:xfrm>
              <a:prstGeom prst="roundRect">
                <a:avLst>
                  <a:gd name="adj" fmla="val 50000"/>
                </a:avLst>
              </a:prstGeom>
              <a:gradFill rotWithShape="true">
                <a:gsLst>
                  <a:gs pos="0">
                    <a:srgbClr val="0000FF"/>
                  </a:gs>
                  <a:gs pos="50000">
                    <a:srgbClr val="99CCFF"/>
                  </a:gs>
                  <a:gs pos="100000">
                    <a:srgbClr val="0000FF"/>
                  </a:gs>
                </a:gsLst>
                <a:lin ang="0" scaled="true"/>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55" name="Rectangle 279"/>
            <p:cNvSpPr>
              <a:spLocks noChangeArrowheads="true"/>
            </p:cNvSpPr>
            <p:nvPr/>
          </p:nvSpPr>
          <p:spPr bwMode="auto">
            <a:xfrm>
              <a:off x="5252" y="429"/>
              <a:ext cx="64" cy="2289"/>
            </a:xfrm>
            <a:prstGeom prst="rect">
              <a:avLst/>
            </a:prstGeom>
            <a:gradFill rotWithShape="true">
              <a:gsLst>
                <a:gs pos="0">
                  <a:srgbClr val="333333"/>
                </a:gs>
                <a:gs pos="50000">
                  <a:srgbClr val="DDDDDD"/>
                </a:gs>
                <a:gs pos="100000">
                  <a:srgbClr val="333333"/>
                </a:gs>
              </a:gsLst>
              <a:lin ang="0" scaled="true"/>
            </a:gra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6" name="Freeform 280"/>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7" name="Freeform 281"/>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true">
              <a:gsLst>
                <a:gs pos="0">
                  <a:srgbClr val="292929"/>
                </a:gs>
                <a:gs pos="100000">
                  <a:srgbClr val="808080"/>
                </a:gs>
              </a:gsLst>
              <a:lin ang="0" scaled="true"/>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8" name="Oval 282"/>
            <p:cNvSpPr>
              <a:spLocks noChangeArrowheads="true"/>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59" name="Freeform 283"/>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0" name="AutoShape 284"/>
            <p:cNvSpPr>
              <a:spLocks noChangeArrowheads="true"/>
            </p:cNvSpPr>
            <p:nvPr/>
          </p:nvSpPr>
          <p:spPr bwMode="auto">
            <a:xfrm>
              <a:off x="4140" y="2677"/>
              <a:ext cx="1199" cy="148"/>
            </a:xfrm>
            <a:prstGeom prst="roundRect">
              <a:avLst>
                <a:gd name="adj" fmla="val 50000"/>
              </a:avLst>
            </a:prstGeom>
            <a:solidFill>
              <a:srgbClr val="DDDDDD"/>
            </a:soli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1" name="AutoShape 285"/>
            <p:cNvSpPr>
              <a:spLocks noChangeArrowheads="true"/>
            </p:cNvSpPr>
            <p:nvPr/>
          </p:nvSpPr>
          <p:spPr bwMode="auto">
            <a:xfrm>
              <a:off x="4204" y="2712"/>
              <a:ext cx="1072" cy="83"/>
            </a:xfrm>
            <a:prstGeom prst="roundRect">
              <a:avLst>
                <a:gd name="adj" fmla="val 50000"/>
              </a:avLst>
            </a:prstGeom>
            <a:gradFill rotWithShape="true">
              <a:gsLst>
                <a:gs pos="0">
                  <a:srgbClr val="000000"/>
                </a:gs>
                <a:gs pos="100000">
                  <a:srgbClr val="808080"/>
                </a:gs>
              </a:gsLst>
              <a:lin ang="0" scaled="true"/>
            </a:gradFill>
            <a:ln w="9525">
              <a:solidFill>
                <a:srgbClr val="000000"/>
              </a:solidFill>
              <a:round/>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2" name="Oval 286"/>
            <p:cNvSpPr>
              <a:spLocks noChangeArrowheads="true"/>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3" name="Oval 287"/>
            <p:cNvSpPr>
              <a:spLocks noChangeArrowheads="true"/>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80604020202020204" pitchFamily="34" charset="0"/>
                <a:ea typeface="MS PGothic" panose="020B0600070205080204" pitchFamily="34" charset="-128"/>
                <a:cs typeface="Arial" panose="02080604020202020204" pitchFamily="34" charset="0"/>
              </a:endParaRPr>
            </a:p>
          </p:txBody>
        </p:sp>
        <p:sp>
          <p:nvSpPr>
            <p:cNvPr id="164" name="Oval 288"/>
            <p:cNvSpPr>
              <a:spLocks noChangeArrowheads="true"/>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sp>
          <p:nvSpPr>
            <p:cNvPr id="165" name="Rectangle 289"/>
            <p:cNvSpPr>
              <a:spLocks noChangeArrowheads="true"/>
            </p:cNvSpPr>
            <p:nvPr/>
          </p:nvSpPr>
          <p:spPr bwMode="auto">
            <a:xfrm>
              <a:off x="5061" y="1835"/>
              <a:ext cx="87" cy="759"/>
            </a:xfrm>
            <a:prstGeom prst="rect">
              <a:avLst/>
            </a:prstGeom>
            <a:solidFill>
              <a:srgbClr val="292929"/>
            </a:solidFill>
            <a:ln w="9525">
              <a:solidFill>
                <a:srgbClr val="000000"/>
              </a:solidFill>
              <a:miter lim="800000"/>
            </a:ln>
          </p:spPr>
          <p:txBody>
            <a:bodyPr wrap="none" anchor="ctr"/>
            <a:lstStyle>
              <a:lvl1pPr>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pitchFamily="82" charset="2"/>
                <a:buNone/>
                <a:defRPr/>
              </a:pPr>
              <a:endParaRPr kumimoji="0" lang="en-US" altLang="en-US" sz="2000" b="0" i="0" u="none" strike="noStrike" kern="0" cap="none" spc="0" normalizeH="0" baseline="0" noProof="0">
                <a:ln>
                  <a:noFill/>
                </a:ln>
                <a:solidFill>
                  <a:srgbClr val="000000"/>
                </a:solidFill>
                <a:effectLst/>
                <a:uLnTx/>
                <a:uFillTx/>
                <a:latin typeface="Arial" panose="02080604020202020204" pitchFamily="34" charset="0"/>
                <a:ea typeface="MS PGothic" panose="020B0600070205080204" pitchFamily="34" charset="-128"/>
              </a:endParaRPr>
            </a:p>
          </p:txBody>
        </p:sp>
      </p:grpSp>
      <p:sp>
        <p:nvSpPr>
          <p:cNvPr id="174" name="Rectangle 67"/>
          <p:cNvSpPr>
            <a:spLocks noChangeArrowheads="true"/>
          </p:cNvSpPr>
          <p:nvPr/>
        </p:nvSpPr>
        <p:spPr bwMode="auto">
          <a:xfrm>
            <a:off x="205172" y="2976183"/>
            <a:ext cx="2733243" cy="31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80604020202020204" pitchFamily="34" charset="0"/>
                <a:ea typeface="MS PGothic" panose="020B0600070205080204" pitchFamily="34" charset="-128"/>
              </a:defRPr>
            </a:lvl1pPr>
            <a:lvl2pPr marL="742950" indent="-285750">
              <a:defRPr sz="2000">
                <a:solidFill>
                  <a:schemeClr val="tx1"/>
                </a:solidFill>
                <a:latin typeface="Arial" panose="02080604020202020204" pitchFamily="34" charset="0"/>
                <a:ea typeface="MS PGothic" panose="020B0600070205080204" pitchFamily="34" charset="-128"/>
              </a:defRPr>
            </a:lvl2pPr>
            <a:lvl3pPr marL="1143000" indent="-228600">
              <a:defRPr sz="2000">
                <a:solidFill>
                  <a:schemeClr val="tx1"/>
                </a:solidFill>
                <a:latin typeface="Arial" panose="02080604020202020204" pitchFamily="34" charset="0"/>
                <a:ea typeface="MS PGothic" panose="020B0600070205080204" pitchFamily="34" charset="-128"/>
              </a:defRPr>
            </a:lvl3pPr>
            <a:lvl4pPr marL="1600200" indent="-228600">
              <a:defRPr sz="2000">
                <a:solidFill>
                  <a:schemeClr val="tx1"/>
                </a:solidFill>
                <a:latin typeface="Arial" panose="02080604020202020204" pitchFamily="34" charset="0"/>
                <a:ea typeface="MS PGothic" panose="020B0600070205080204" pitchFamily="34" charset="-128"/>
              </a:defRPr>
            </a:lvl4pPr>
            <a:lvl5pPr marL="2057400" indent="-228600">
              <a:defRPr sz="2000">
                <a:solidFill>
                  <a:schemeClr val="tx1"/>
                </a:solidFill>
                <a:latin typeface="Arial" panose="0208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80604020202020204" pitchFamily="34" charset="0"/>
                <a:ea typeface="MS PGothic" panose="020B0600070205080204" pitchFamily="34" charset="-128"/>
              </a:defRPr>
            </a:lvl9pPr>
          </a:lstStyle>
          <a:p>
            <a:pPr algn="just"/>
            <a:r>
              <a:rPr lang="en-US" altLang="en-US" sz="2800" dirty="0">
                <a:solidFill>
                  <a:srgbClr val="CC0000"/>
                </a:solidFill>
                <a:latin typeface="+mn-lt"/>
              </a:rPr>
              <a:t>Recursive query:</a:t>
            </a:r>
            <a:endParaRPr lang="en-US" altLang="en-US" sz="2800" dirty="0">
              <a:solidFill>
                <a:srgbClr val="CC0000"/>
              </a:solidFill>
              <a:latin typeface="+mn-lt"/>
            </a:endParaRPr>
          </a:p>
          <a:p>
            <a:pPr marL="403225" indent="-288925" algn="just">
              <a:buClr>
                <a:schemeClr val="accent2">
                  <a:lumMod val="75000"/>
                </a:schemeClr>
              </a:buClr>
              <a:buSzPct val="100000"/>
              <a:buFont typeface="Wingdings" panose="05000000000000000000" pitchFamily="2" charset="2"/>
              <a:buChar char="§"/>
            </a:pPr>
            <a:r>
              <a:rPr lang="en-US" altLang="en-US" sz="2400" dirty="0">
                <a:latin typeface="+mn-lt"/>
              </a:rPr>
              <a:t>puts burden of name resolution on contacted name server</a:t>
            </a:r>
            <a:endParaRPr lang="en-US" altLang="en-US" sz="2400" dirty="0">
              <a:latin typeface="+mn-lt"/>
            </a:endParaRPr>
          </a:p>
          <a:p>
            <a:pPr marL="403225" indent="-288925" algn="just">
              <a:buClr>
                <a:schemeClr val="accent2">
                  <a:lumMod val="75000"/>
                </a:schemeClr>
              </a:buClr>
              <a:buSzPct val="100000"/>
              <a:buFont typeface="Wingdings" panose="05000000000000000000" pitchFamily="2" charset="2"/>
              <a:buChar char="§"/>
            </a:pPr>
            <a:r>
              <a:rPr lang="en-US" altLang="en-US" sz="2400" dirty="0">
                <a:latin typeface="+mn-lt"/>
              </a:rPr>
              <a:t>heavy load at upper levels of hierarchy</a:t>
            </a:r>
            <a:r>
              <a:rPr lang="en-US" altLang="en-US" dirty="0">
                <a:latin typeface="+mn-lt"/>
              </a:rPr>
              <a:t>?</a:t>
            </a:r>
            <a:endParaRPr lang="en-US" altLang="en-US" dirty="0">
              <a:latin typeface="+mn-lt"/>
            </a:endParaRPr>
          </a:p>
        </p:txBody>
      </p:sp>
      <p:sp>
        <p:nvSpPr>
          <p:cNvPr id="175" name="Rectangle 67"/>
          <p:cNvSpPr txBox="true">
            <a:spLocks noChangeArrowheads="true"/>
          </p:cNvSpPr>
          <p:nvPr/>
        </p:nvSpPr>
        <p:spPr>
          <a:xfrm>
            <a:off x="127615" y="1630589"/>
            <a:ext cx="5664200" cy="106113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130175" indent="0" algn="just">
              <a:buNone/>
            </a:pPr>
            <a:r>
              <a:rPr lang="en-US" altLang="en-US" dirty="0">
                <a:solidFill>
                  <a:srgbClr val="0000A3"/>
                </a:solidFill>
                <a:ea typeface="MS PGothic" panose="020B0600070205080204" pitchFamily="34" charset="-128"/>
              </a:rPr>
              <a:t>Example: </a:t>
            </a:r>
            <a:r>
              <a:rPr lang="en-US" altLang="en-US" dirty="0">
                <a:ea typeface="MS PGothic" panose="020B0600070205080204" pitchFamily="34" charset="-128"/>
              </a:rPr>
              <a:t>host at </a:t>
            </a:r>
            <a:r>
              <a:rPr lang="en-US" altLang="en-US" sz="2400" dirty="0" err="1">
                <a:ea typeface="MS PGothic" panose="020B0600070205080204" pitchFamily="34" charset="-128"/>
              </a:rPr>
              <a:t>engineering.nyu.edu</a:t>
            </a:r>
            <a:r>
              <a:rPr lang="en-US" altLang="en-US" sz="2400" dirty="0">
                <a:ea typeface="MS PGothic" panose="020B0600070205080204" pitchFamily="34" charset="-128"/>
              </a:rPr>
              <a:t> </a:t>
            </a:r>
            <a:r>
              <a:rPr lang="en-US" altLang="en-US" dirty="0">
                <a:ea typeface="MS PGothic" panose="020B0600070205080204" pitchFamily="34" charset="-128"/>
              </a:rPr>
              <a:t>wants IP address for </a:t>
            </a:r>
            <a:r>
              <a:rPr lang="en-US" altLang="en-US" sz="2400" dirty="0" err="1">
                <a:ea typeface="MS PGothic" panose="020B0600070205080204" pitchFamily="34" charset="-128"/>
              </a:rPr>
              <a:t>gaia.cs.umass.edu</a:t>
            </a:r>
            <a:endParaRPr lang="en-US" altLang="en-US"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1" grpId="0"/>
      <p:bldP spid="3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endParaRPr lang="en-IN"/>
          </a:p>
        </p:txBody>
      </p:sp>
      <p:sp>
        <p:nvSpPr>
          <p:cNvPr id="3" name="Content Placeholder 2"/>
          <p:cNvSpPr>
            <a:spLocks noGrp="true"/>
          </p:cNvSpPr>
          <p:nvPr>
            <p:ph idx="1"/>
          </p:nvPr>
        </p:nvSpPr>
        <p:spPr/>
        <p:txBody>
          <a:bodyPr/>
          <a:lstStyle/>
          <a:p>
            <a:endParaRPr lang="en-IN"/>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Caching and Updating DNS Records</a:t>
            </a:r>
            <a:endParaRPr lang="en-IN" sz="2400" b="1" dirty="0">
              <a:solidFill>
                <a:schemeClr val="accent2">
                  <a:lumMod val="75000"/>
                </a:schemeClr>
              </a:solidFill>
            </a:endParaRPr>
          </a:p>
        </p:txBody>
      </p:sp>
      <p:sp>
        <p:nvSpPr>
          <p:cNvPr id="8" name="Rectangle 3"/>
          <p:cNvSpPr txBox="true">
            <a:spLocks noChangeArrowheads="true"/>
          </p:cNvSpPr>
          <p:nvPr/>
        </p:nvSpPr>
        <p:spPr>
          <a:xfrm>
            <a:off x="197578" y="1446555"/>
            <a:ext cx="9978388" cy="4967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indent="-295275" algn="just">
              <a:buClr>
                <a:schemeClr val="accent2">
                  <a:lumMod val="75000"/>
                </a:schemeClr>
              </a:buClr>
            </a:pPr>
            <a:r>
              <a:rPr lang="en-US" sz="2400" dirty="0">
                <a:ea typeface="MS PGothic" panose="020B0600070205080204" pitchFamily="34" charset="-128"/>
              </a:rPr>
              <a:t>Suppose that a host </a:t>
            </a:r>
            <a:r>
              <a:rPr lang="en-US" sz="2400" b="1" dirty="0">
                <a:ea typeface="MS PGothic" panose="020B0600070205080204" pitchFamily="34" charset="-128"/>
              </a:rPr>
              <a:t>apricot.nyu.edu </a:t>
            </a:r>
            <a:r>
              <a:rPr lang="en-US" sz="2400" dirty="0">
                <a:ea typeface="MS PGothic" panose="020B0600070205080204" pitchFamily="34" charset="-128"/>
              </a:rPr>
              <a:t>queries </a:t>
            </a:r>
            <a:r>
              <a:rPr lang="en-US" sz="2400" b="1" dirty="0">
                <a:ea typeface="MS PGothic" panose="020B0600070205080204" pitchFamily="34" charset="-128"/>
              </a:rPr>
              <a:t>dns.nyu.edu </a:t>
            </a:r>
            <a:r>
              <a:rPr lang="en-US" sz="2400" dirty="0">
                <a:ea typeface="MS PGothic" panose="020B0600070205080204" pitchFamily="34" charset="-128"/>
              </a:rPr>
              <a:t>for the IP address for the hostname </a:t>
            </a:r>
            <a:r>
              <a:rPr lang="en-US" sz="2400" b="1" dirty="0">
                <a:ea typeface="MS PGothic" panose="020B0600070205080204" pitchFamily="34" charset="-128"/>
              </a:rPr>
              <a:t>cnn.com</a:t>
            </a:r>
            <a:r>
              <a:rPr lang="en-US" sz="2400" dirty="0">
                <a:ea typeface="MS PGothic" panose="020B0600070205080204" pitchFamily="34" charset="-128"/>
              </a:rPr>
              <a:t>. After an hour later, another NYU host, say, </a:t>
            </a:r>
            <a:r>
              <a:rPr lang="en-US" sz="2400" b="1" dirty="0">
                <a:ea typeface="MS PGothic" panose="020B0600070205080204" pitchFamily="34" charset="-128"/>
              </a:rPr>
              <a:t>kiwi.nyu.edu</a:t>
            </a:r>
            <a:r>
              <a:rPr lang="en-US" sz="2400" dirty="0">
                <a:ea typeface="MS PGothic" panose="020B0600070205080204" pitchFamily="34" charset="-128"/>
              </a:rPr>
              <a:t>, also queries </a:t>
            </a:r>
            <a:r>
              <a:rPr lang="en-IN" sz="2400" b="1" dirty="0">
                <a:ea typeface="MS PGothic" panose="020B0600070205080204" pitchFamily="34" charset="-128"/>
              </a:rPr>
              <a:t>dns.nyu.edu. </a:t>
            </a:r>
            <a:endParaRPr lang="en-IN" sz="2400" b="1" dirty="0">
              <a:ea typeface="MS PGothic" panose="020B0600070205080204" pitchFamily="34" charset="-128"/>
            </a:endParaRPr>
          </a:p>
          <a:p>
            <a:pPr indent="-295275" algn="just">
              <a:buClr>
                <a:schemeClr val="accent2">
                  <a:lumMod val="75000"/>
                </a:schemeClr>
              </a:buClr>
            </a:pPr>
            <a:r>
              <a:rPr lang="en-US" altLang="en-US" sz="2400" dirty="0">
                <a:ea typeface="MS PGothic" panose="020B0600070205080204" pitchFamily="34" charset="-128"/>
              </a:rPr>
              <a:t>once (any) name server learns mapping, it </a:t>
            </a:r>
            <a:r>
              <a:rPr lang="en-US" altLang="en-US" sz="2400" i="1" dirty="0">
                <a:solidFill>
                  <a:srgbClr val="000099"/>
                </a:solidFill>
                <a:ea typeface="MS PGothic" panose="020B0600070205080204" pitchFamily="34" charset="-128"/>
              </a:rPr>
              <a:t>caches</a:t>
            </a:r>
            <a:r>
              <a:rPr lang="en-US" altLang="en-US" sz="2400" dirty="0">
                <a:ea typeface="MS PGothic" panose="020B0600070205080204" pitchFamily="34" charset="-128"/>
              </a:rPr>
              <a:t> mapping</a:t>
            </a:r>
            <a:endParaRPr lang="en-US" altLang="en-US" sz="24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cache entries timeout (disappear) after some time (TTL)</a:t>
            </a:r>
            <a:endParaRPr lang="en-US" altLang="en-US" sz="22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TLD servers typically cached in local name servers</a:t>
            </a:r>
            <a:endParaRPr lang="en-US" altLang="en-US" sz="2200" dirty="0">
              <a:ea typeface="MS PGothic" panose="020B0600070205080204" pitchFamily="34" charset="-128"/>
            </a:endParaRPr>
          </a:p>
          <a:p>
            <a:pPr lvl="2" algn="just">
              <a:buClr>
                <a:schemeClr val="accent2">
                  <a:lumMod val="75000"/>
                </a:schemeClr>
              </a:buClr>
            </a:pPr>
            <a:r>
              <a:rPr lang="en-US" altLang="en-US" dirty="0">
                <a:ea typeface="MS PGothic" panose="020B0600070205080204" pitchFamily="34" charset="-128"/>
              </a:rPr>
              <a:t>thus root name servers not often visited</a:t>
            </a:r>
            <a:endParaRPr lang="en-US" altLang="en-US" dirty="0">
              <a:ea typeface="MS PGothic" panose="020B0600070205080204" pitchFamily="34" charset="-128"/>
            </a:endParaRPr>
          </a:p>
          <a:p>
            <a:pPr indent="-295275" algn="just">
              <a:buClr>
                <a:schemeClr val="accent2">
                  <a:lumMod val="75000"/>
                </a:schemeClr>
              </a:buClr>
            </a:pPr>
            <a:r>
              <a:rPr lang="en-US" altLang="en-US" sz="2400" dirty="0">
                <a:ea typeface="MS PGothic" panose="020B0600070205080204" pitchFamily="34" charset="-128"/>
              </a:rPr>
              <a:t>cached entries may be </a:t>
            </a:r>
            <a:r>
              <a:rPr lang="en-US" altLang="en-US" sz="2400" i="1" dirty="0" smtClean="0">
                <a:solidFill>
                  <a:srgbClr val="CC0000"/>
                </a:solidFill>
                <a:ea typeface="MS PGothic" panose="020B0600070205080204" pitchFamily="34" charset="-128"/>
              </a:rPr>
              <a:t>out–of–date</a:t>
            </a:r>
            <a:r>
              <a:rPr lang="en-US" altLang="en-US" sz="2400" dirty="0" smtClean="0">
                <a:ea typeface="MS PGothic" panose="020B0600070205080204" pitchFamily="34" charset="-128"/>
              </a:rPr>
              <a:t> </a:t>
            </a:r>
            <a:r>
              <a:rPr lang="en-US" altLang="en-US" sz="2400" dirty="0">
                <a:ea typeface="MS PGothic" panose="020B0600070205080204" pitchFamily="34" charset="-128"/>
              </a:rPr>
              <a:t>(</a:t>
            </a:r>
            <a:r>
              <a:rPr lang="en-US" altLang="en-US" sz="2400" dirty="0" smtClean="0">
                <a:solidFill>
                  <a:srgbClr val="0000A3"/>
                </a:solidFill>
                <a:ea typeface="MS PGothic" panose="020B0600070205080204" pitchFamily="34" charset="-128"/>
              </a:rPr>
              <a:t>best effort name–to–address </a:t>
            </a:r>
            <a:r>
              <a:rPr lang="en-US" altLang="en-US" sz="2400" dirty="0">
                <a:solidFill>
                  <a:srgbClr val="0000A3"/>
                </a:solidFill>
                <a:ea typeface="MS PGothic" panose="020B0600070205080204" pitchFamily="34" charset="-128"/>
              </a:rPr>
              <a:t>translation!</a:t>
            </a:r>
            <a:r>
              <a:rPr lang="en-US" altLang="en-US" sz="2400" dirty="0">
                <a:ea typeface="MS PGothic" panose="020B0600070205080204" pitchFamily="34" charset="-128"/>
              </a:rPr>
              <a:t>)</a:t>
            </a:r>
            <a:endParaRPr lang="en-US" altLang="en-US" sz="24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if name host changes IP address, may not be known </a:t>
            </a:r>
            <a:r>
              <a:rPr lang="en-US" altLang="en-US" sz="2200" dirty="0" smtClean="0">
                <a:ea typeface="MS PGothic" panose="020B0600070205080204" pitchFamily="34" charset="-128"/>
              </a:rPr>
              <a:t>Internet–wide </a:t>
            </a:r>
            <a:r>
              <a:rPr lang="en-US" altLang="en-US" sz="2200" dirty="0">
                <a:ea typeface="MS PGothic" panose="020B0600070205080204" pitchFamily="34" charset="-128"/>
              </a:rPr>
              <a:t>until all TTLs expire!</a:t>
            </a:r>
            <a:endParaRPr lang="en-US" altLang="en-US" sz="2200" dirty="0">
              <a:ea typeface="MS PGothic" panose="020B0600070205080204" pitchFamily="34" charset="-128"/>
            </a:endParaRPr>
          </a:p>
          <a:p>
            <a:pPr indent="-295275" algn="just">
              <a:buClr>
                <a:schemeClr val="accent2">
                  <a:lumMod val="75000"/>
                </a:schemeClr>
              </a:buClr>
            </a:pPr>
            <a:r>
              <a:rPr lang="en-US" altLang="en-US" sz="2400" dirty="0">
                <a:ea typeface="MS PGothic" panose="020B0600070205080204" pitchFamily="34" charset="-128"/>
              </a:rPr>
              <a:t>update/notify mechanisms proposed IETF standard</a:t>
            </a:r>
            <a:endParaRPr lang="en-US" altLang="en-US" sz="2400" dirty="0">
              <a:ea typeface="MS PGothic" panose="020B0600070205080204" pitchFamily="34" charset="-128"/>
            </a:endParaRPr>
          </a:p>
          <a:p>
            <a:pPr lvl="1" algn="just">
              <a:buClr>
                <a:schemeClr val="accent2">
                  <a:lumMod val="75000"/>
                </a:schemeClr>
              </a:buClr>
            </a:pPr>
            <a:r>
              <a:rPr lang="en-US" altLang="en-US" sz="2200" dirty="0">
                <a:ea typeface="MS PGothic" panose="020B0600070205080204" pitchFamily="34" charset="-128"/>
              </a:rPr>
              <a:t>RFC 2136</a:t>
            </a:r>
            <a:endParaRPr lang="en-US" altLang="en-US" sz="2200" dirty="0">
              <a:ea typeface="MS PGothic" panose="020B0600070205080204" pitchFamily="34" charset="-128"/>
            </a:endParaRPr>
          </a:p>
          <a:p>
            <a:pPr lvl="1" algn="just"/>
            <a:endParaRPr lang="en-US" altLang="en-US" sz="2000" dirty="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Records</a:t>
            </a:r>
            <a:endParaRPr lang="en-IN" sz="2400" b="1" dirty="0">
              <a:solidFill>
                <a:schemeClr val="accent2">
                  <a:lumMod val="75000"/>
                </a:schemeClr>
              </a:solidFill>
            </a:endParaRPr>
          </a:p>
        </p:txBody>
      </p:sp>
      <p:sp>
        <p:nvSpPr>
          <p:cNvPr id="8" name="Rectangle 3"/>
          <p:cNvSpPr txBox="true">
            <a:spLocks noChangeArrowheads="true"/>
          </p:cNvSpPr>
          <p:nvPr/>
        </p:nvSpPr>
        <p:spPr>
          <a:xfrm>
            <a:off x="311093" y="1691991"/>
            <a:ext cx="9577489"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600"/>
              </a:spcBef>
              <a:spcAft>
                <a:spcPts val="600"/>
              </a:spcAft>
              <a:buFont typeface="Wingdings" panose="05000000000000000000" pitchFamily="2" charset="2"/>
              <a:buNone/>
            </a:pPr>
            <a:r>
              <a:rPr lang="en-US" altLang="en-US" sz="2400" dirty="0">
                <a:solidFill>
                  <a:srgbClr val="CC0000"/>
                </a:solidFill>
                <a:ea typeface="MS PGothic" panose="020B0600070205080204" pitchFamily="34" charset="-128"/>
              </a:rPr>
              <a:t>DNS:</a:t>
            </a:r>
            <a:r>
              <a:rPr lang="en-US" altLang="en-US" sz="2400" dirty="0">
                <a:ea typeface="MS PGothic" panose="020B0600070205080204" pitchFamily="34" charset="-128"/>
              </a:rPr>
              <a:t> distributed database storing resource records </a:t>
            </a:r>
            <a:r>
              <a:rPr lang="en-US" altLang="en-US" sz="2400" dirty="0">
                <a:solidFill>
                  <a:srgbClr val="CC0000"/>
                </a:solidFill>
                <a:ea typeface="MS PGothic" panose="020B0600070205080204" pitchFamily="34" charset="-128"/>
              </a:rPr>
              <a:t>(</a:t>
            </a:r>
            <a:r>
              <a:rPr lang="en-US" altLang="en-US" sz="2400" b="1" dirty="0">
                <a:solidFill>
                  <a:srgbClr val="CC0000"/>
                </a:solidFill>
                <a:ea typeface="MS PGothic" panose="020B0600070205080204" pitchFamily="34" charset="-128"/>
              </a:rPr>
              <a:t>RR</a:t>
            </a:r>
            <a:r>
              <a:rPr lang="en-US" altLang="en-US" sz="2400" dirty="0" smtClean="0">
                <a:solidFill>
                  <a:srgbClr val="CC0000"/>
                </a:solidFill>
                <a:ea typeface="MS PGothic" panose="020B0600070205080204" pitchFamily="34" charset="-128"/>
              </a:rPr>
              <a:t>)</a:t>
            </a:r>
            <a:endParaRPr lang="en-US" altLang="en-US" sz="2400" dirty="0" smtClean="0">
              <a:solidFill>
                <a:srgbClr val="CC0000"/>
              </a:solidFill>
              <a:ea typeface="MS PGothic" panose="020B0600070205080204" pitchFamily="34" charset="-128"/>
            </a:endParaRPr>
          </a:p>
          <a:p>
            <a:pPr marL="360045" indent="-179705" algn="just">
              <a:lnSpc>
                <a:spcPct val="100000"/>
              </a:lnSpc>
              <a:spcBef>
                <a:spcPts val="600"/>
              </a:spcBef>
              <a:spcAft>
                <a:spcPts val="600"/>
              </a:spcAft>
              <a:buClr>
                <a:schemeClr val="accent2">
                  <a:lumMod val="75000"/>
                </a:schemeClr>
              </a:buClr>
            </a:pPr>
            <a:r>
              <a:rPr lang="en-IN" sz="2400" dirty="0" smtClean="0"/>
              <a:t>The DNS servers that together implement the DNS distributed database store </a:t>
            </a:r>
            <a:r>
              <a:rPr lang="en-IN" sz="2400" b="1" dirty="0" smtClean="0"/>
              <a:t>resource records </a:t>
            </a:r>
            <a:r>
              <a:rPr lang="en-IN" sz="2400" dirty="0" smtClean="0"/>
              <a:t>(</a:t>
            </a:r>
            <a:r>
              <a:rPr lang="en-IN" sz="2400" b="1" dirty="0" smtClean="0"/>
              <a:t>RRs</a:t>
            </a:r>
            <a:r>
              <a:rPr lang="en-IN" sz="2400" dirty="0" smtClean="0"/>
              <a:t>), including RRs that provide hostname–to–IP address mappings.</a:t>
            </a:r>
            <a:endParaRPr lang="en-IN" sz="2400" dirty="0" smtClean="0"/>
          </a:p>
          <a:p>
            <a:pPr marL="360045" indent="-179705" algn="just">
              <a:lnSpc>
                <a:spcPct val="100000"/>
              </a:lnSpc>
              <a:spcBef>
                <a:spcPts val="600"/>
              </a:spcBef>
              <a:spcAft>
                <a:spcPts val="600"/>
              </a:spcAft>
              <a:buClr>
                <a:schemeClr val="accent2">
                  <a:lumMod val="75000"/>
                </a:schemeClr>
              </a:buClr>
            </a:pPr>
            <a:r>
              <a:rPr lang="en-IN" sz="2400" dirty="0" smtClean="0"/>
              <a:t>Each DNS reply message carries one or more resource records.</a:t>
            </a:r>
            <a:endParaRPr lang="en-US" altLang="en-US" sz="2400" dirty="0">
              <a:solidFill>
                <a:srgbClr val="CC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Records</a:t>
            </a:r>
            <a:endParaRPr lang="en-IN" sz="2400" b="1" dirty="0">
              <a:solidFill>
                <a:schemeClr val="accent2">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60045" indent="-179705" algn="just">
              <a:lnSpc>
                <a:spcPct val="100000"/>
              </a:lnSpc>
              <a:spcBef>
                <a:spcPts val="600"/>
              </a:spcBef>
              <a:spcAft>
                <a:spcPts val="600"/>
              </a:spcAft>
              <a:buClr>
                <a:schemeClr val="accent2">
                  <a:lumMod val="75000"/>
                </a:schemeClr>
              </a:buClr>
            </a:pPr>
            <a:r>
              <a:rPr lang="en-IN" sz="2400" dirty="0" smtClean="0"/>
              <a:t>A resource record is a four–tuple, that contains the following fields:</a:t>
            </a:r>
            <a:endParaRPr lang="en-IN" sz="2400" dirty="0" smtClean="0"/>
          </a:p>
          <a:p>
            <a:pPr marL="360045" indent="0" algn="just">
              <a:lnSpc>
                <a:spcPct val="100000"/>
              </a:lnSpc>
              <a:spcBef>
                <a:spcPts val="600"/>
              </a:spcBef>
              <a:spcAft>
                <a:spcPts val="600"/>
              </a:spcAft>
              <a:buClr>
                <a:schemeClr val="accent2">
                  <a:lumMod val="75000"/>
                </a:schemeClr>
              </a:buClr>
              <a:buNone/>
            </a:pPr>
            <a:r>
              <a:rPr lang="en-IN" sz="2400" dirty="0" smtClean="0"/>
              <a:t>(Name, Value, Type, TTL)</a:t>
            </a:r>
            <a:endParaRPr lang="en-IN" sz="2400" dirty="0" smtClean="0"/>
          </a:p>
          <a:p>
            <a:pPr marL="360045" indent="-179705" algn="just">
              <a:lnSpc>
                <a:spcPct val="100000"/>
              </a:lnSpc>
              <a:spcBef>
                <a:spcPts val="600"/>
              </a:spcBef>
              <a:spcAft>
                <a:spcPts val="600"/>
              </a:spcAft>
              <a:buClr>
                <a:schemeClr val="accent2">
                  <a:lumMod val="75000"/>
                </a:schemeClr>
              </a:buClr>
            </a:pPr>
            <a:r>
              <a:rPr lang="en-IN" sz="2400" dirty="0" smtClean="0"/>
              <a:t>TTL is the time to live of the resource record; it determines when a resource should be removed from a cache.</a:t>
            </a:r>
            <a:endParaRPr lang="en-IN" sz="2400" dirty="0" smtClean="0"/>
          </a:p>
          <a:p>
            <a:pPr marL="360045" indent="-179705" algn="just">
              <a:lnSpc>
                <a:spcPct val="100000"/>
              </a:lnSpc>
              <a:spcBef>
                <a:spcPts val="600"/>
              </a:spcBef>
              <a:spcAft>
                <a:spcPts val="600"/>
              </a:spcAft>
              <a:buClr>
                <a:schemeClr val="accent2">
                  <a:lumMod val="75000"/>
                </a:schemeClr>
              </a:buClr>
            </a:pPr>
            <a:r>
              <a:rPr lang="en-US" sz="2400" dirty="0" smtClean="0"/>
              <a:t>Type A RR:</a:t>
            </a:r>
            <a:endParaRPr lang="en-IN" sz="24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If Type=A, then Name is a hostname and Value is the IP address for the hostname.</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Thus, a Type A record provides the standard hostname–to–IP address mapping.</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As an example, (relay1.bar.foo.com, 145.37.93.126, A) is a Type A record.</a:t>
            </a:r>
            <a:endParaRPr lang="en-US" altLang="en-US" sz="2200" dirty="0">
              <a:solidFill>
                <a:srgbClr val="CC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Records</a:t>
            </a:r>
            <a:endParaRPr lang="en-IN" sz="2400" b="1" dirty="0">
              <a:solidFill>
                <a:schemeClr val="accent2">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60045" indent="-179705" algn="just">
              <a:lnSpc>
                <a:spcPct val="100000"/>
              </a:lnSpc>
              <a:spcBef>
                <a:spcPts val="600"/>
              </a:spcBef>
              <a:spcAft>
                <a:spcPts val="600"/>
              </a:spcAft>
              <a:buClr>
                <a:schemeClr val="accent2">
                  <a:lumMod val="75000"/>
                </a:schemeClr>
              </a:buClr>
            </a:pPr>
            <a:r>
              <a:rPr lang="en-US" sz="2400" dirty="0" smtClean="0"/>
              <a:t>Type NS RR:</a:t>
            </a:r>
            <a:endParaRPr lang="en-IN" sz="24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If Type=NS, then Name is a domain (such as foo.com) and Value is the hostname of an authoritative DNS server that knows how to obtain the IP addresses for hosts in the domain.</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This record is used to route DNS queries further along in the query chain.</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As an example, (foo.com, dns.foo.com, NS) is a Type NS record.</a:t>
            </a:r>
            <a:endParaRPr lang="en-US" altLang="en-US" sz="2200" dirty="0">
              <a:solidFill>
                <a:srgbClr val="CC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true"/>
          </p:cNvPicPr>
          <p:nvPr/>
        </p:nvPicPr>
        <p:blipFill>
          <a:blip r:embed="rId1" cstate="print">
            <a:extLst>
              <a:ext uri="{28A0092B-C50C-407E-A947-70E740481C1C}">
                <a14:useLocalDpi xmlns:a14="http://schemas.microsoft.com/office/drawing/2010/main" val="false"/>
              </a:ext>
            </a:extLst>
          </a:blip>
          <a:stretch>
            <a:fillRect/>
          </a:stretch>
        </p:blipFill>
        <p:spPr>
          <a:xfrm>
            <a:off x="10659519" y="469890"/>
            <a:ext cx="933598" cy="1398963"/>
          </a:xfrm>
          <a:prstGeom prst="rect">
            <a:avLst/>
          </a:prstGeom>
        </p:spPr>
      </p:pic>
      <p:cxnSp>
        <p:nvCxnSpPr>
          <p:cNvPr id="10" name="Straight Connector 9"/>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COMPUTER NETWORKS</a:t>
            </a:r>
            <a:endParaRPr lang="en-US" sz="2400" b="1" dirty="0">
              <a:solidFill>
                <a:schemeClr val="accent1">
                  <a:lumMod val="75000"/>
                </a:schemeClr>
              </a:solidFill>
            </a:endParaRPr>
          </a:p>
        </p:txBody>
      </p:sp>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DNS Records</a:t>
            </a:r>
            <a:endParaRPr lang="en-IN" sz="2400" b="1" dirty="0">
              <a:solidFill>
                <a:schemeClr val="accent2">
                  <a:lumMod val="75000"/>
                </a:schemeClr>
              </a:solidFill>
            </a:endParaRPr>
          </a:p>
        </p:txBody>
      </p:sp>
      <p:sp>
        <p:nvSpPr>
          <p:cNvPr id="8" name="Rectangle 3"/>
          <p:cNvSpPr txBox="true">
            <a:spLocks noChangeArrowheads="true"/>
          </p:cNvSpPr>
          <p:nvPr/>
        </p:nvSpPr>
        <p:spPr>
          <a:xfrm>
            <a:off x="311093" y="1691991"/>
            <a:ext cx="9616677" cy="4695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60045" indent="-179705" algn="just">
              <a:lnSpc>
                <a:spcPct val="100000"/>
              </a:lnSpc>
              <a:spcBef>
                <a:spcPts val="600"/>
              </a:spcBef>
              <a:spcAft>
                <a:spcPts val="600"/>
              </a:spcAft>
              <a:buClr>
                <a:schemeClr val="accent2">
                  <a:lumMod val="75000"/>
                </a:schemeClr>
              </a:buClr>
            </a:pPr>
            <a:r>
              <a:rPr lang="en-US" sz="2400" dirty="0" smtClean="0"/>
              <a:t>Type CNAME RR:</a:t>
            </a:r>
            <a:endParaRPr lang="en-IN" sz="24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If Type=CNAME, then Value is a canonical hostname for the alias hostname Name.</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This record can provide querying hosts the canonical name for a hostname.</a:t>
            </a:r>
            <a:endParaRPr lang="en-IN" sz="2200" dirty="0" smtClean="0"/>
          </a:p>
          <a:p>
            <a:pPr marL="539750" indent="-179705" algn="just">
              <a:lnSpc>
                <a:spcPct val="100000"/>
              </a:lnSpc>
              <a:spcBef>
                <a:spcPts val="600"/>
              </a:spcBef>
              <a:spcAft>
                <a:spcPts val="600"/>
              </a:spcAft>
              <a:buClr>
                <a:schemeClr val="accent2">
                  <a:lumMod val="75000"/>
                </a:schemeClr>
              </a:buClr>
              <a:buSzPct val="90000"/>
              <a:buFont typeface="Wingdings" panose="05000000000000000000" pitchFamily="2" charset="2"/>
              <a:buChar char="ü"/>
            </a:pPr>
            <a:r>
              <a:rPr lang="en-IN" sz="2200" dirty="0" smtClean="0"/>
              <a:t>As an example, (foo.com, relay1.bar.foo.com, CNAME) is a CNAME record.</a:t>
            </a:r>
            <a:endParaRPr lang="en-US" altLang="en-US" sz="2200" dirty="0">
              <a:solidFill>
                <a:srgbClr val="CC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64131</Words>
  <Application>WPS Presentation</Application>
  <PresentationFormat>Widescreen</PresentationFormat>
  <Paragraphs>3336</Paragraphs>
  <Slides>176</Slides>
  <Notes>0</Notes>
  <HiddenSlides>0</HiddenSlides>
  <MMClips>0</MMClips>
  <ScaleCrop>false</ScaleCrop>
  <HeadingPairs>
    <vt:vector size="8" baseType="variant">
      <vt:variant>
        <vt:lpstr>已用的字体</vt:lpstr>
      </vt:variant>
      <vt:variant>
        <vt:i4>30</vt:i4>
      </vt:variant>
      <vt:variant>
        <vt:lpstr>主题</vt:lpstr>
      </vt:variant>
      <vt:variant>
        <vt:i4>1</vt:i4>
      </vt:variant>
      <vt:variant>
        <vt:lpstr>嵌入 OLE 服务器</vt:lpstr>
      </vt:variant>
      <vt:variant>
        <vt:i4>1</vt:i4>
      </vt:variant>
      <vt:variant>
        <vt:lpstr>幻灯片标题</vt:lpstr>
      </vt:variant>
      <vt:variant>
        <vt:i4>176</vt:i4>
      </vt:variant>
    </vt:vector>
  </HeadingPairs>
  <TitlesOfParts>
    <vt:vector size="208" baseType="lpstr">
      <vt:lpstr>Arial</vt:lpstr>
      <vt:lpstr>SimSun</vt:lpstr>
      <vt:lpstr>Wingdings</vt:lpstr>
      <vt:lpstr>Nimbus Roman No9 L</vt:lpstr>
      <vt:lpstr>Calibri</vt:lpstr>
      <vt:lpstr>Standard Symbols PS</vt:lpstr>
      <vt:lpstr>MS PGothic</vt:lpstr>
      <vt:lpstr>Droid Sans Fallback</vt:lpstr>
      <vt:lpstr>Gill Sans MT</vt:lpstr>
      <vt:lpstr>FreeSans</vt:lpstr>
      <vt:lpstr>Comic Sans MS</vt:lpstr>
      <vt:lpstr>AnjaliOldLipi</vt:lpstr>
      <vt:lpstr>ZapfDingbats</vt:lpstr>
      <vt:lpstr>Gubbi</vt:lpstr>
      <vt:lpstr>MS PGothic</vt:lpstr>
      <vt:lpstr>Times New Roman</vt:lpstr>
      <vt:lpstr>Wingdings</vt:lpstr>
      <vt:lpstr>DejaVu Sans</vt:lpstr>
      <vt:lpstr>Courier New</vt:lpstr>
      <vt:lpstr>Arial</vt:lpstr>
      <vt:lpstr>Gill Sans MT</vt:lpstr>
      <vt:lpstr>ZapfDingbats</vt:lpstr>
      <vt:lpstr>Courier</vt:lpstr>
      <vt:lpstr>Courier</vt:lpstr>
      <vt:lpstr>Symbol</vt:lpstr>
      <vt:lpstr>TimesLTPro-Roman</vt:lpstr>
      <vt:lpstr>Tahoma</vt:lpstr>
      <vt:lpstr>微软雅黑</vt:lpstr>
      <vt:lpstr>Arial Unicode MS</vt:lpstr>
      <vt:lpstr>Calibri Light</vt:lpstr>
      <vt:lpstr>Office Theme</vt:lpstr>
      <vt:lpstr>Excel.Sheet.8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Venkataram</dc:creator>
  <cp:lastModifiedBy>sumukhbhat2701</cp:lastModifiedBy>
  <cp:revision>882</cp:revision>
  <dcterms:created xsi:type="dcterms:W3CDTF">2021-07-31T16:33:34Z</dcterms:created>
  <dcterms:modified xsi:type="dcterms:W3CDTF">2021-07-31T16:33:34Z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